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C58D9-5CAC-424C-B47F-12865F2EA807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7CAB-823B-4404-A76F-2776875B8E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C58D9-5CAC-424C-B47F-12865F2EA807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7CAB-823B-4404-A76F-2776875B8E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C58D9-5CAC-424C-B47F-12865F2EA807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7CAB-823B-4404-A76F-2776875B8E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C58D9-5CAC-424C-B47F-12865F2EA807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7CAB-823B-4404-A76F-2776875B8E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C58D9-5CAC-424C-B47F-12865F2EA807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7CAB-823B-4404-A76F-2776875B8E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C58D9-5CAC-424C-B47F-12865F2EA807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7CAB-823B-4404-A76F-2776875B8E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C58D9-5CAC-424C-B47F-12865F2EA807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7CAB-823B-4404-A76F-2776875B8E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C58D9-5CAC-424C-B47F-12865F2EA807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7CAB-823B-4404-A76F-2776875B8E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C58D9-5CAC-424C-B47F-12865F2EA807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7CAB-823B-4404-A76F-2776875B8E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C58D9-5CAC-424C-B47F-12865F2EA807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7CAB-823B-4404-A76F-2776875B8E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C58D9-5CAC-424C-B47F-12865F2EA807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7CAB-823B-4404-A76F-2776875B8E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C58D9-5CAC-424C-B47F-12865F2EA807}" type="datetimeFigureOut">
              <a:rPr lang="ru-RU" smtClean="0"/>
              <a:t>30.11.2013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77CAB-823B-4404-A76F-2776875B8ED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6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28596" y="142853"/>
            <a:ext cx="8221417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Магнетизм. Магнітне поле</a:t>
            </a:r>
          </a:p>
          <a:p>
            <a:pPr algn="ctr"/>
            <a:r>
              <a:rPr lang="uk-UA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е</a:t>
            </a:r>
            <a:r>
              <a:rPr lang="uk-UA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лектричного струму</a:t>
            </a:r>
          </a:p>
          <a:p>
            <a:pPr algn="ctr"/>
            <a:endParaRPr lang="ru-RU" sz="54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142908" y="2143116"/>
            <a:ext cx="9376606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Магнітні властивості речовини.</a:t>
            </a:r>
          </a:p>
          <a:p>
            <a:pPr algn="ctr"/>
            <a:r>
              <a:rPr lang="uk-UA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Діамагнетики, парамагнетики,</a:t>
            </a:r>
          </a:p>
          <a:p>
            <a:pPr algn="ctr"/>
            <a:r>
              <a:rPr lang="uk-UA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феромагнетики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1000108"/>
            <a:ext cx="871543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Дослід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теорія</a:t>
            </a:r>
            <a:r>
              <a:rPr lang="ru-RU" dirty="0"/>
              <a:t> </a:t>
            </a:r>
            <a:r>
              <a:rPr lang="ru-RU" dirty="0" err="1"/>
              <a:t>засвідчують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вміщені</a:t>
            </a:r>
            <a:r>
              <a:rPr lang="ru-RU" dirty="0"/>
              <a:t> в </a:t>
            </a:r>
            <a:r>
              <a:rPr lang="ru-RU" dirty="0" err="1"/>
              <a:t>магнітне</a:t>
            </a:r>
            <a:r>
              <a:rPr lang="ru-RU" dirty="0"/>
              <a:t> поле, </a:t>
            </a:r>
            <a:r>
              <a:rPr lang="ru-RU" dirty="0" err="1"/>
              <a:t>набувають</a:t>
            </a:r>
            <a:r>
              <a:rPr lang="ru-RU" dirty="0"/>
              <a:t> </a:t>
            </a:r>
            <a:r>
              <a:rPr lang="ru-RU" dirty="0" err="1"/>
              <a:t>магнітних</a:t>
            </a:r>
            <a:r>
              <a:rPr lang="ru-RU" dirty="0"/>
              <a:t> </a:t>
            </a:r>
            <a:r>
              <a:rPr lang="ru-RU" dirty="0" err="1"/>
              <a:t>властивостей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намагнічуються</a:t>
            </a:r>
            <a:r>
              <a:rPr lang="ru-RU" dirty="0"/>
              <a:t>. </a:t>
            </a:r>
            <a:r>
              <a:rPr lang="ru-RU" dirty="0" err="1"/>
              <a:t>Макроскопічні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, </a:t>
            </a:r>
            <a:r>
              <a:rPr lang="ru-RU" dirty="0" err="1"/>
              <a:t>здатні</a:t>
            </a:r>
            <a:r>
              <a:rPr lang="ru-RU" dirty="0"/>
              <a:t> </a:t>
            </a:r>
            <a:r>
              <a:rPr lang="ru-RU" dirty="0" err="1"/>
              <a:t>намагнічуватися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/>
              <a:t>зовнішнього</a:t>
            </a:r>
            <a:r>
              <a:rPr lang="ru-RU" dirty="0"/>
              <a:t> </a:t>
            </a:r>
            <a:r>
              <a:rPr lang="ru-RU" dirty="0" err="1"/>
              <a:t>магнітного</a:t>
            </a:r>
            <a:r>
              <a:rPr lang="ru-RU" dirty="0"/>
              <a:t> поля, </a:t>
            </a:r>
            <a:r>
              <a:rPr lang="ru-RU" dirty="0" err="1"/>
              <a:t>називають</a:t>
            </a:r>
            <a:r>
              <a:rPr lang="ru-RU" dirty="0"/>
              <a:t> магнетиками. До </a:t>
            </a:r>
            <a:r>
              <a:rPr lang="ru-RU" dirty="0" err="1"/>
              <a:t>магнетиків</a:t>
            </a:r>
            <a:r>
              <a:rPr lang="ru-RU" dirty="0"/>
              <a:t> належать </a:t>
            </a:r>
            <a:r>
              <a:rPr lang="ru-RU" dirty="0" err="1"/>
              <a:t>усі</a:t>
            </a:r>
            <a:r>
              <a:rPr lang="ru-RU" dirty="0"/>
              <a:t> без </a:t>
            </a:r>
            <a:r>
              <a:rPr lang="ru-RU" dirty="0" err="1"/>
              <a:t>винятку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</a:t>
            </a:r>
            <a:r>
              <a:rPr lang="ru-RU" dirty="0" err="1"/>
              <a:t>намагнічуються</a:t>
            </a:r>
            <a:r>
              <a:rPr lang="ru-RU" dirty="0"/>
              <a:t> вони </a:t>
            </a:r>
            <a:r>
              <a:rPr lang="ru-RU" dirty="0" err="1"/>
              <a:t>по-різному</a:t>
            </a:r>
            <a:r>
              <a:rPr lang="ru-RU" dirty="0"/>
              <a:t>. У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магнетиків</a:t>
            </a:r>
            <a:r>
              <a:rPr lang="ru-RU" dirty="0"/>
              <a:t> </a:t>
            </a:r>
            <a:r>
              <a:rPr lang="ru-RU" dirty="0" err="1"/>
              <a:t>магнітні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</a:t>
            </a:r>
            <a:r>
              <a:rPr lang="ru-RU" dirty="0" err="1"/>
              <a:t>виявляються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слабо. Вони </a:t>
            </a:r>
            <a:r>
              <a:rPr lang="ru-RU" dirty="0" err="1"/>
              <a:t>виявляються</a:t>
            </a:r>
            <a:r>
              <a:rPr lang="ru-RU" dirty="0"/>
              <a:t> не </a:t>
            </a:r>
            <a:r>
              <a:rPr lang="ru-RU" dirty="0" err="1"/>
              <a:t>лише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макроскопічних</a:t>
            </a:r>
            <a:r>
              <a:rPr lang="ru-RU" dirty="0"/>
              <a:t> </a:t>
            </a:r>
            <a:r>
              <a:rPr lang="ru-RU" dirty="0" err="1"/>
              <a:t>тіл</a:t>
            </a:r>
            <a:r>
              <a:rPr lang="ru-RU" dirty="0"/>
              <a:t>, а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характерні</a:t>
            </a:r>
            <a:r>
              <a:rPr lang="ru-RU" dirty="0"/>
              <a:t> для </a:t>
            </a:r>
            <a:r>
              <a:rPr lang="ru-RU" dirty="0" err="1"/>
              <a:t>окремих</a:t>
            </a:r>
            <a:r>
              <a:rPr lang="ru-RU" dirty="0"/>
              <a:t> молекул, </a:t>
            </a:r>
            <a:r>
              <a:rPr lang="ru-RU" dirty="0" err="1"/>
              <a:t>атомів</a:t>
            </a:r>
            <a:r>
              <a:rPr lang="ru-RU" dirty="0"/>
              <a:t>, </a:t>
            </a:r>
            <a:r>
              <a:rPr lang="ru-RU" dirty="0" err="1"/>
              <a:t>атомних</a:t>
            </a:r>
            <a:r>
              <a:rPr lang="ru-RU" dirty="0"/>
              <a:t> ядер, </a:t>
            </a:r>
            <a:r>
              <a:rPr lang="ru-RU" dirty="0" err="1"/>
              <a:t>електронів</a:t>
            </a:r>
            <a:r>
              <a:rPr lang="ru-RU" dirty="0"/>
              <a:t>. </a:t>
            </a:r>
            <a:r>
              <a:rPr lang="ru-RU" dirty="0" err="1"/>
              <a:t>Магнітні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визначаються</a:t>
            </a:r>
            <a:r>
              <a:rPr lang="ru-RU" dirty="0"/>
              <a:t> структурою </a:t>
            </a:r>
            <a:r>
              <a:rPr lang="ru-RU" dirty="0" err="1"/>
              <a:t>їхніх</a:t>
            </a:r>
            <a:r>
              <a:rPr lang="ru-RU" dirty="0"/>
              <a:t> </a:t>
            </a:r>
            <a:r>
              <a:rPr lang="ru-RU" dirty="0" err="1"/>
              <a:t>атомів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характером </a:t>
            </a:r>
            <a:r>
              <a:rPr lang="ru-RU" dirty="0" err="1"/>
              <a:t>взаємодії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ними.</a:t>
            </a:r>
          </a:p>
          <a:p>
            <a:r>
              <a:rPr lang="ru-RU" dirty="0" err="1"/>
              <a:t>Подібно</a:t>
            </a:r>
            <a:r>
              <a:rPr lang="ru-RU" dirty="0"/>
              <a:t> до того, як </a:t>
            </a:r>
            <a:r>
              <a:rPr lang="ru-RU" dirty="0" err="1"/>
              <a:t>діелектрик</a:t>
            </a:r>
            <a:r>
              <a:rPr lang="ru-RU" dirty="0"/>
              <a:t>, </a:t>
            </a:r>
            <a:r>
              <a:rPr lang="ru-RU" dirty="0" err="1"/>
              <a:t>вміщений</a:t>
            </a:r>
            <a:r>
              <a:rPr lang="ru-RU" dirty="0"/>
              <a:t> у </a:t>
            </a:r>
            <a:r>
              <a:rPr lang="ru-RU" dirty="0" err="1"/>
              <a:t>зовнішнє</a:t>
            </a:r>
            <a:r>
              <a:rPr lang="ru-RU" dirty="0"/>
              <a:t> </a:t>
            </a:r>
            <a:r>
              <a:rPr lang="ru-RU" dirty="0" err="1"/>
              <a:t>електричне</a:t>
            </a:r>
            <a:r>
              <a:rPr lang="ru-RU" dirty="0"/>
              <a:t> поле, </a:t>
            </a:r>
            <a:r>
              <a:rPr lang="ru-RU" dirty="0" err="1"/>
              <a:t>поляризується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в </a:t>
            </a:r>
            <a:r>
              <a:rPr lang="ru-RU" dirty="0" err="1"/>
              <a:t>ньому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внутрішнє</a:t>
            </a:r>
            <a:r>
              <a:rPr lang="ru-RU" dirty="0"/>
              <a:t> </a:t>
            </a:r>
            <a:r>
              <a:rPr lang="ru-RU" dirty="0" err="1"/>
              <a:t>електричне</a:t>
            </a:r>
            <a:r>
              <a:rPr lang="ru-RU" dirty="0"/>
              <a:t> поле, в </a:t>
            </a:r>
            <a:r>
              <a:rPr lang="ru-RU" dirty="0" err="1"/>
              <a:t>будь-якій</a:t>
            </a:r>
            <a:r>
              <a:rPr lang="ru-RU" dirty="0"/>
              <a:t> </a:t>
            </a:r>
            <a:r>
              <a:rPr lang="ru-RU" dirty="0" err="1"/>
              <a:t>речовині</a:t>
            </a:r>
            <a:r>
              <a:rPr lang="ru-RU" dirty="0"/>
              <a:t>, </a:t>
            </a:r>
            <a:r>
              <a:rPr lang="ru-RU" dirty="0" err="1"/>
              <a:t>вміщеній</a:t>
            </a:r>
            <a:r>
              <a:rPr lang="ru-RU" dirty="0"/>
              <a:t> у </a:t>
            </a:r>
            <a:r>
              <a:rPr lang="ru-RU" dirty="0" err="1"/>
              <a:t>зовнішнє</a:t>
            </a:r>
            <a:r>
              <a:rPr lang="ru-RU" dirty="0"/>
              <a:t> </a:t>
            </a:r>
            <a:r>
              <a:rPr lang="ru-RU" dirty="0" err="1"/>
              <a:t>магнітне</a:t>
            </a:r>
            <a:r>
              <a:rPr lang="ru-RU" dirty="0"/>
              <a:t> поле, </a:t>
            </a:r>
            <a:r>
              <a:rPr lang="ru-RU" dirty="0" err="1"/>
              <a:t>створюється</a:t>
            </a:r>
            <a:r>
              <a:rPr lang="ru-RU" dirty="0"/>
              <a:t> </a:t>
            </a:r>
            <a:r>
              <a:rPr lang="ru-RU" dirty="0" err="1"/>
              <a:t>внутрішнє</a:t>
            </a:r>
            <a:r>
              <a:rPr lang="ru-RU" dirty="0"/>
              <a:t> </a:t>
            </a:r>
            <a:r>
              <a:rPr lang="ru-RU" dirty="0" err="1"/>
              <a:t>магнітне</a:t>
            </a:r>
            <a:r>
              <a:rPr lang="ru-RU" dirty="0"/>
              <a:t> поле. Вектор </a:t>
            </a:r>
            <a:r>
              <a:rPr lang="ru-RU" dirty="0" err="1"/>
              <a:t>магнітної</a:t>
            </a:r>
            <a:r>
              <a:rPr lang="ru-RU" dirty="0"/>
              <a:t> </a:t>
            </a:r>
            <a:r>
              <a:rPr lang="ru-RU" dirty="0" err="1"/>
              <a:t>індукції</a:t>
            </a:r>
            <a:r>
              <a:rPr lang="ru-RU" dirty="0"/>
              <a:t>  у магнетику </a:t>
            </a:r>
            <a:r>
              <a:rPr lang="ru-RU" dirty="0" err="1"/>
              <a:t>дорівнює</a:t>
            </a:r>
            <a:r>
              <a:rPr lang="ru-RU" dirty="0"/>
              <a:t> </a:t>
            </a:r>
            <a:r>
              <a:rPr lang="ru-RU" dirty="0" err="1"/>
              <a:t>сумі</a:t>
            </a:r>
            <a:r>
              <a:rPr lang="ru-RU" dirty="0"/>
              <a:t> </a:t>
            </a:r>
            <a:r>
              <a:rPr lang="ru-RU" dirty="0" err="1"/>
              <a:t>векторів</a:t>
            </a:r>
            <a:r>
              <a:rPr lang="ru-RU" dirty="0"/>
              <a:t> </a:t>
            </a:r>
            <a:r>
              <a:rPr lang="ru-RU" dirty="0" err="1"/>
              <a:t>магнітної</a:t>
            </a:r>
            <a:r>
              <a:rPr lang="ru-RU" dirty="0"/>
              <a:t> </a:t>
            </a:r>
            <a:r>
              <a:rPr lang="ru-RU" dirty="0" err="1"/>
              <a:t>індукції</a:t>
            </a:r>
            <a:r>
              <a:rPr lang="ru-RU" dirty="0"/>
              <a:t> </a:t>
            </a:r>
            <a:r>
              <a:rPr lang="ru-RU" dirty="0" err="1"/>
              <a:t>зовнішнього</a:t>
            </a:r>
            <a:r>
              <a:rPr lang="ru-RU" dirty="0"/>
              <a:t> поля </a:t>
            </a:r>
            <a:r>
              <a:rPr lang="ru-RU" baseline="-25000" dirty="0"/>
              <a:t>0</a:t>
            </a:r>
            <a:r>
              <a:rPr lang="ru-RU" dirty="0"/>
              <a:t> та </a:t>
            </a:r>
            <a:r>
              <a:rPr lang="ru-RU" dirty="0" err="1"/>
              <a:t>магнітної</a:t>
            </a:r>
            <a:r>
              <a:rPr lang="ru-RU" dirty="0"/>
              <a:t> </a:t>
            </a:r>
            <a:r>
              <a:rPr lang="ru-RU" dirty="0" err="1"/>
              <a:t>індукції</a:t>
            </a:r>
            <a:r>
              <a:rPr lang="ru-RU" dirty="0"/>
              <a:t> </a:t>
            </a:r>
            <a:r>
              <a:rPr lang="ru-RU" dirty="0" err="1"/>
              <a:t>власного</a:t>
            </a:r>
            <a:r>
              <a:rPr lang="ru-RU" dirty="0"/>
              <a:t> поля магнетика ':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image7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422" y="5357826"/>
            <a:ext cx="4000528" cy="35052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00034" y="0"/>
            <a:ext cx="35444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Магнетизм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85728"/>
            <a:ext cx="864399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Величину </a:t>
            </a:r>
            <a:r>
              <a:rPr lang="el-GR" dirty="0"/>
              <a:t>χ, </a:t>
            </a:r>
            <a:r>
              <a:rPr lang="ru-RU" dirty="0"/>
              <a:t>яка </a:t>
            </a:r>
            <a:r>
              <a:rPr lang="ru-RU" dirty="0" err="1"/>
              <a:t>чисельно</a:t>
            </a:r>
            <a:r>
              <a:rPr lang="ru-RU" dirty="0"/>
              <a:t> </a:t>
            </a:r>
            <a:r>
              <a:rPr lang="ru-RU" dirty="0" err="1"/>
              <a:t>дорівнює</a:t>
            </a:r>
            <a:r>
              <a:rPr lang="ru-RU" dirty="0"/>
              <a:t> </a:t>
            </a:r>
            <a:r>
              <a:rPr lang="ru-RU" dirty="0" err="1"/>
              <a:t>магнітному</a:t>
            </a:r>
            <a:r>
              <a:rPr lang="ru-RU" dirty="0"/>
              <a:t> моменту </a:t>
            </a:r>
            <a:r>
              <a:rPr lang="ru-RU" dirty="0" err="1"/>
              <a:t>одиниці</a:t>
            </a:r>
            <a:r>
              <a:rPr lang="ru-RU" dirty="0"/>
              <a:t> </a:t>
            </a:r>
            <a:r>
              <a:rPr lang="ru-RU" dirty="0" err="1"/>
              <a:t>об’єму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внесеної</a:t>
            </a:r>
            <a:r>
              <a:rPr lang="ru-RU" dirty="0"/>
              <a:t> в </a:t>
            </a:r>
            <a:r>
              <a:rPr lang="ru-RU" dirty="0" err="1"/>
              <a:t>магнітне</a:t>
            </a:r>
            <a:r>
              <a:rPr lang="ru-RU" dirty="0"/>
              <a:t> поле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одиничною</a:t>
            </a:r>
            <a:r>
              <a:rPr lang="ru-RU" dirty="0"/>
              <a:t> </a:t>
            </a:r>
            <a:r>
              <a:rPr lang="ru-RU" dirty="0" err="1"/>
              <a:t>напруженістю</a:t>
            </a:r>
            <a:r>
              <a:rPr lang="ru-RU" dirty="0"/>
              <a:t>,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магнітною</a:t>
            </a:r>
            <a:r>
              <a:rPr lang="ru-RU" dirty="0"/>
              <a:t> </a:t>
            </a:r>
            <a:r>
              <a:rPr lang="ru-RU" dirty="0" err="1"/>
              <a:t>сприйнятливістю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. На </a:t>
            </a:r>
            <a:r>
              <a:rPr lang="ru-RU" dirty="0" err="1"/>
              <a:t>відміну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магнітної</a:t>
            </a:r>
            <a:r>
              <a:rPr lang="ru-RU" dirty="0"/>
              <a:t> </a:t>
            </a:r>
            <a:r>
              <a:rPr lang="ru-RU" dirty="0" err="1"/>
              <a:t>проникності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характеризує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 </a:t>
            </a:r>
            <a:r>
              <a:rPr lang="ru-RU" dirty="0" err="1"/>
              <a:t>на</a:t>
            </a:r>
            <a:r>
              <a:rPr lang="ru-RU" dirty="0"/>
              <a:t> </a:t>
            </a:r>
            <a:r>
              <a:rPr lang="ru-RU" dirty="0" err="1"/>
              <a:t>магнітне</a:t>
            </a:r>
            <a:r>
              <a:rPr lang="ru-RU" dirty="0"/>
              <a:t> поле, </a:t>
            </a:r>
            <a:r>
              <a:rPr lang="ru-RU" dirty="0" err="1"/>
              <a:t>магнітна</a:t>
            </a:r>
            <a:r>
              <a:rPr lang="ru-RU" dirty="0"/>
              <a:t> </a:t>
            </a:r>
            <a:r>
              <a:rPr lang="ru-RU" dirty="0" err="1"/>
              <a:t>сприйнятливість</a:t>
            </a:r>
            <a:r>
              <a:rPr lang="ru-RU" dirty="0"/>
              <a:t> </a:t>
            </a:r>
            <a:r>
              <a:rPr lang="ru-RU" dirty="0" err="1"/>
              <a:t>характеризує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поля на </a:t>
            </a:r>
            <a:r>
              <a:rPr lang="ru-RU" dirty="0" err="1"/>
              <a:t>речовину</a:t>
            </a:r>
            <a:r>
              <a:rPr lang="ru-RU" dirty="0"/>
              <a:t>. </a:t>
            </a:r>
            <a:r>
              <a:rPr lang="ru-RU" dirty="0" err="1"/>
              <a:t>Відповідні</a:t>
            </a:r>
            <a:r>
              <a:rPr lang="ru-RU" dirty="0"/>
              <a:t> </a:t>
            </a:r>
            <a:r>
              <a:rPr lang="ru-RU" dirty="0" err="1"/>
              <a:t>теоретичні</a:t>
            </a:r>
            <a:r>
              <a:rPr lang="ru-RU" dirty="0"/>
              <a:t> </a:t>
            </a:r>
            <a:r>
              <a:rPr lang="ru-RU" dirty="0" err="1"/>
              <a:t>розрахунки</a:t>
            </a:r>
            <a:r>
              <a:rPr lang="ru-RU" dirty="0"/>
              <a:t> </a:t>
            </a:r>
            <a:r>
              <a:rPr lang="ru-RU" dirty="0" err="1"/>
              <a:t>показують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 </a:t>
            </a:r>
            <a:r>
              <a:rPr lang="el-GR" dirty="0"/>
              <a:t>μ </a:t>
            </a:r>
            <a:r>
              <a:rPr lang="ru-RU" dirty="0" err="1"/>
              <a:t>і</a:t>
            </a:r>
            <a:r>
              <a:rPr lang="ru-RU" dirty="0"/>
              <a:t> </a:t>
            </a:r>
            <a:r>
              <a:rPr lang="el-GR" dirty="0"/>
              <a:t>χ </a:t>
            </a:r>
            <a:r>
              <a:rPr lang="ru-RU" dirty="0" err="1"/>
              <a:t>пов’язані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собою </a:t>
            </a:r>
            <a:r>
              <a:rPr lang="ru-RU" dirty="0" err="1" smtClean="0"/>
              <a:t>співвідношенням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3" name="Рисунок 2" descr="image70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2285992"/>
            <a:ext cx="3825240" cy="27432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2844" y="3071810"/>
            <a:ext cx="457203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Магнітна</a:t>
            </a:r>
            <a:r>
              <a:rPr lang="ru-RU" dirty="0"/>
              <a:t> </a:t>
            </a:r>
            <a:r>
              <a:rPr lang="ru-RU" dirty="0" err="1"/>
              <a:t>сприйнятливість</a:t>
            </a:r>
            <a:r>
              <a:rPr lang="ru-RU" dirty="0"/>
              <a:t> — </a:t>
            </a:r>
            <a:r>
              <a:rPr lang="ru-RU" dirty="0" err="1"/>
              <a:t>безрозмірна</a:t>
            </a:r>
            <a:r>
              <a:rPr lang="ru-RU" dirty="0"/>
              <a:t> величина</a:t>
            </a:r>
            <a:r>
              <a:rPr lang="ru-RU" dirty="0" smtClean="0"/>
              <a:t>. </a:t>
            </a:r>
            <a:r>
              <a:rPr lang="ru-RU" dirty="0"/>
              <a:t>Для </a:t>
            </a:r>
            <a:r>
              <a:rPr lang="ru-RU" dirty="0" err="1"/>
              <a:t>діамагнетиків</a:t>
            </a:r>
            <a:r>
              <a:rPr lang="ru-RU" dirty="0"/>
              <a:t> </a:t>
            </a:r>
            <a:r>
              <a:rPr lang="el-GR" dirty="0"/>
              <a:t>χ &lt; 0, </a:t>
            </a:r>
            <a:r>
              <a:rPr lang="ru-RU" dirty="0"/>
              <a:t>а для </a:t>
            </a:r>
            <a:r>
              <a:rPr lang="ru-RU" dirty="0" err="1"/>
              <a:t>парамагнетиків</a:t>
            </a:r>
            <a:r>
              <a:rPr lang="ru-RU" dirty="0"/>
              <a:t> </a:t>
            </a:r>
            <a:r>
              <a:rPr lang="el-GR" dirty="0"/>
              <a:t>χ &gt; 0. </a:t>
            </a:r>
            <a:r>
              <a:rPr lang="ru-RU" dirty="0"/>
              <a:t>У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феромагнетиків</a:t>
            </a:r>
            <a:r>
              <a:rPr lang="ru-RU" dirty="0"/>
              <a:t> </a:t>
            </a:r>
            <a:r>
              <a:rPr lang="ru-RU" dirty="0" err="1"/>
              <a:t>магнітна</a:t>
            </a:r>
            <a:r>
              <a:rPr lang="ru-RU" dirty="0"/>
              <a:t> </a:t>
            </a:r>
            <a:r>
              <a:rPr lang="ru-RU" dirty="0" err="1"/>
              <a:t>сприйнятливість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додатна</a:t>
            </a:r>
            <a:r>
              <a:rPr lang="ru-RU" dirty="0"/>
              <a:t> величина, </a:t>
            </a:r>
            <a:r>
              <a:rPr lang="ru-RU" dirty="0" err="1"/>
              <a:t>але</a:t>
            </a:r>
            <a:r>
              <a:rPr lang="ru-RU" dirty="0"/>
              <a:t> на </a:t>
            </a:r>
            <a:r>
              <a:rPr lang="ru-RU" dirty="0" err="1"/>
              <a:t>відміну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парамагнетиків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великі</a:t>
            </a:r>
            <a:r>
              <a:rPr lang="ru-RU" dirty="0"/>
              <a:t> </a:t>
            </a:r>
            <a:r>
              <a:rPr lang="ru-RU" dirty="0" err="1"/>
              <a:t>числові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. До того ж для них характерна </a:t>
            </a:r>
            <a:r>
              <a:rPr lang="ru-RU" dirty="0" err="1"/>
              <a:t>залежність</a:t>
            </a:r>
            <a:r>
              <a:rPr lang="ru-RU" dirty="0"/>
              <a:t> </a:t>
            </a:r>
            <a:r>
              <a:rPr lang="ru-RU" dirty="0" err="1"/>
              <a:t>магнітної</a:t>
            </a:r>
            <a:r>
              <a:rPr lang="ru-RU" dirty="0"/>
              <a:t> </a:t>
            </a:r>
            <a:r>
              <a:rPr lang="ru-RU" dirty="0" err="1"/>
              <a:t>сприйнятливості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напруженості</a:t>
            </a:r>
            <a:r>
              <a:rPr lang="ru-RU" dirty="0"/>
              <a:t> </a:t>
            </a:r>
            <a:r>
              <a:rPr lang="ru-RU" dirty="0" err="1"/>
              <a:t>зовнішнього</a:t>
            </a:r>
            <a:r>
              <a:rPr lang="ru-RU" dirty="0"/>
              <a:t> </a:t>
            </a:r>
            <a:r>
              <a:rPr lang="ru-RU" dirty="0" err="1"/>
              <a:t>магнітного</a:t>
            </a:r>
            <a:r>
              <a:rPr lang="ru-RU" dirty="0"/>
              <a:t> поля.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залежності</a:t>
            </a:r>
            <a:r>
              <a:rPr lang="ru-RU" dirty="0"/>
              <a:t> </a:t>
            </a:r>
            <a:r>
              <a:rPr lang="ru-RU" dirty="0" err="1"/>
              <a:t>немає</a:t>
            </a:r>
            <a:r>
              <a:rPr lang="ru-RU" dirty="0"/>
              <a:t> у </a:t>
            </a:r>
            <a:r>
              <a:rPr lang="ru-RU" dirty="0" err="1"/>
              <a:t>парамагнетиків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діамагнетиків</a:t>
            </a:r>
            <a:r>
              <a:rPr lang="ru-RU" dirty="0"/>
              <a:t>.</a:t>
            </a:r>
          </a:p>
        </p:txBody>
      </p:sp>
      <p:pic>
        <p:nvPicPr>
          <p:cNvPr id="5" name="Рисунок 4" descr="p0153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3215" y="1785926"/>
            <a:ext cx="3690785" cy="492922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142852"/>
            <a:ext cx="43492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Діамагнетики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2844" y="1285861"/>
            <a:ext cx="871543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До </a:t>
            </a:r>
            <a:r>
              <a:rPr lang="ru-RU" dirty="0" err="1"/>
              <a:t>діамагнетиків</a:t>
            </a:r>
            <a:r>
              <a:rPr lang="ru-RU" dirty="0"/>
              <a:t> належать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магнітні</a:t>
            </a:r>
            <a:r>
              <a:rPr lang="ru-RU" dirty="0"/>
              <a:t> </a:t>
            </a:r>
            <a:r>
              <a:rPr lang="ru-RU" dirty="0" err="1"/>
              <a:t>моменти</a:t>
            </a:r>
            <a:r>
              <a:rPr lang="ru-RU" dirty="0"/>
              <a:t> </a:t>
            </a:r>
            <a:r>
              <a:rPr lang="ru-RU" dirty="0" err="1"/>
              <a:t>атомів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молекул </a:t>
            </a:r>
            <a:r>
              <a:rPr lang="ru-RU" dirty="0" err="1"/>
              <a:t>яких</a:t>
            </a:r>
            <a:r>
              <a:rPr lang="ru-RU" dirty="0"/>
              <a:t> при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зовнішнього</a:t>
            </a:r>
            <a:r>
              <a:rPr lang="ru-RU" dirty="0"/>
              <a:t> </a:t>
            </a:r>
            <a:r>
              <a:rPr lang="ru-RU" dirty="0" err="1"/>
              <a:t>магнітного</a:t>
            </a:r>
            <a:r>
              <a:rPr lang="ru-RU" dirty="0"/>
              <a:t> поля </a:t>
            </a:r>
            <a:r>
              <a:rPr lang="ru-RU" dirty="0" err="1"/>
              <a:t>дорівнюють</a:t>
            </a:r>
            <a:r>
              <a:rPr lang="ru-RU" dirty="0"/>
              <a:t> нулю. </a:t>
            </a:r>
            <a:r>
              <a:rPr lang="ru-RU" dirty="0" err="1"/>
              <a:t>Діамагнетиками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інертні</a:t>
            </a:r>
            <a:r>
              <a:rPr lang="ru-RU" dirty="0"/>
              <a:t> гази, </a:t>
            </a:r>
            <a:r>
              <a:rPr lang="ru-RU" dirty="0" err="1"/>
              <a:t>більшість</a:t>
            </a:r>
            <a:r>
              <a:rPr lang="ru-RU" dirty="0"/>
              <a:t> </a:t>
            </a:r>
            <a:r>
              <a:rPr lang="ru-RU" dirty="0" err="1"/>
              <a:t>органічних</a:t>
            </a:r>
            <a:r>
              <a:rPr lang="ru-RU" dirty="0"/>
              <a:t> </a:t>
            </a:r>
            <a:r>
              <a:rPr lang="ru-RU" dirty="0" err="1"/>
              <a:t>сполук</a:t>
            </a:r>
            <a:r>
              <a:rPr lang="ru-RU" dirty="0"/>
              <a:t>,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(</a:t>
            </a:r>
            <a:r>
              <a:rPr lang="ru-RU" dirty="0" err="1"/>
              <a:t>вісмут</a:t>
            </a:r>
            <a:r>
              <a:rPr lang="ru-RU" dirty="0"/>
              <a:t>, цинк, золото, </a:t>
            </a:r>
            <a:r>
              <a:rPr lang="ru-RU" dirty="0" err="1"/>
              <a:t>мідь</a:t>
            </a:r>
            <a:r>
              <a:rPr lang="ru-RU" dirty="0"/>
              <a:t>, </a:t>
            </a:r>
            <a:r>
              <a:rPr lang="ru-RU" dirty="0" err="1"/>
              <a:t>срібло</a:t>
            </a:r>
            <a:r>
              <a:rPr lang="ru-RU" dirty="0"/>
              <a:t>, ртуть та </a:t>
            </a:r>
            <a:r>
              <a:rPr lang="ru-RU" dirty="0" err="1"/>
              <a:t>ін</a:t>
            </a:r>
            <a:r>
              <a:rPr lang="ru-RU" dirty="0"/>
              <a:t>.), смоли, вода, </a:t>
            </a:r>
            <a:r>
              <a:rPr lang="ru-RU" dirty="0" err="1"/>
              <a:t>скло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В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речовинах</a:t>
            </a:r>
            <a:r>
              <a:rPr lang="ru-RU" dirty="0"/>
              <a:t> </a:t>
            </a:r>
            <a:r>
              <a:rPr lang="ru-RU" dirty="0" err="1"/>
              <a:t>орбітальні</a:t>
            </a:r>
            <a:r>
              <a:rPr lang="ru-RU" dirty="0"/>
              <a:t> </a:t>
            </a:r>
            <a:r>
              <a:rPr lang="ru-RU" dirty="0" err="1"/>
              <a:t>магнітні</a:t>
            </a:r>
            <a:r>
              <a:rPr lang="ru-RU" dirty="0"/>
              <a:t> </a:t>
            </a:r>
            <a:r>
              <a:rPr lang="ru-RU" dirty="0" err="1"/>
              <a:t>моменти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електронів</a:t>
            </a:r>
            <a:r>
              <a:rPr lang="ru-RU" dirty="0"/>
              <a:t> атома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молекули</a:t>
            </a:r>
            <a:r>
              <a:rPr lang="ru-RU" dirty="0"/>
              <a:t> </a:t>
            </a:r>
            <a:r>
              <a:rPr lang="ru-RU" dirty="0" err="1"/>
              <a:t>взаємно</a:t>
            </a:r>
            <a:r>
              <a:rPr lang="ru-RU" dirty="0"/>
              <a:t> </a:t>
            </a:r>
            <a:r>
              <a:rPr lang="ru-RU" dirty="0" err="1"/>
              <a:t>компенсують</a:t>
            </a:r>
            <a:r>
              <a:rPr lang="ru-RU" dirty="0"/>
              <a:t> один одного.</a:t>
            </a:r>
          </a:p>
          <a:p>
            <a:r>
              <a:rPr lang="ru-RU" dirty="0"/>
              <a:t>При </a:t>
            </a:r>
            <a:r>
              <a:rPr lang="ru-RU" dirty="0" err="1"/>
              <a:t>внесенні</a:t>
            </a:r>
            <a:r>
              <a:rPr lang="ru-RU" dirty="0"/>
              <a:t> </a:t>
            </a:r>
            <a:r>
              <a:rPr lang="ru-RU" dirty="0" err="1"/>
              <a:t>діамагнітної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у </a:t>
            </a:r>
            <a:r>
              <a:rPr lang="ru-RU" dirty="0" err="1"/>
              <a:t>магнітне</a:t>
            </a:r>
            <a:r>
              <a:rPr lang="ru-RU" dirty="0"/>
              <a:t> поле в кожному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атомі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магнітний</a:t>
            </a:r>
            <a:r>
              <a:rPr lang="ru-RU" dirty="0"/>
              <a:t> момент </a:t>
            </a:r>
            <a:r>
              <a:rPr lang="en-US" baseline="-25000" dirty="0"/>
              <a:t>m</a:t>
            </a:r>
            <a:r>
              <a:rPr lang="ru-RU" baseline="-25000" dirty="0" err="1"/>
              <a:t>і</a:t>
            </a:r>
            <a:r>
              <a:rPr lang="ru-RU" dirty="0"/>
              <a:t>, </a:t>
            </a:r>
            <a:r>
              <a:rPr lang="ru-RU" dirty="0" err="1"/>
              <a:t>напрямлений</a:t>
            </a:r>
            <a:r>
              <a:rPr lang="ru-RU" dirty="0"/>
              <a:t> </a:t>
            </a:r>
            <a:r>
              <a:rPr lang="ru-RU" dirty="0" err="1"/>
              <a:t>протилежно</a:t>
            </a:r>
            <a:r>
              <a:rPr lang="ru-RU" dirty="0"/>
              <a:t> вектору </a:t>
            </a:r>
            <a:r>
              <a:rPr lang="ru-RU" dirty="0" err="1"/>
              <a:t>напруженості</a:t>
            </a:r>
            <a:r>
              <a:rPr lang="ru-RU" dirty="0"/>
              <a:t> - </a:t>
            </a:r>
            <a:r>
              <a:rPr lang="ru-RU" dirty="0" err="1"/>
              <a:t>магнітного</a:t>
            </a:r>
            <a:r>
              <a:rPr lang="ru-RU" dirty="0"/>
              <a:t> поля.</a:t>
            </a:r>
          </a:p>
          <a:p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магнітної</a:t>
            </a:r>
            <a:r>
              <a:rPr lang="ru-RU" dirty="0"/>
              <a:t> </a:t>
            </a:r>
            <a:r>
              <a:rPr lang="ru-RU" dirty="0" err="1"/>
              <a:t>сприйнятливості</a:t>
            </a:r>
            <a:r>
              <a:rPr lang="ru-RU" dirty="0"/>
              <a:t> </a:t>
            </a:r>
            <a:r>
              <a:rPr lang="ru-RU" dirty="0" err="1"/>
              <a:t>діамагнетиків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мале</a:t>
            </a:r>
            <a:r>
              <a:rPr lang="ru-RU" dirty="0"/>
              <a:t> (порядку 10</a:t>
            </a:r>
            <a:r>
              <a:rPr lang="ru-RU" baseline="30000" dirty="0"/>
              <a:t>-6</a:t>
            </a:r>
            <a:r>
              <a:rPr lang="ru-RU" dirty="0"/>
              <a:t>). Тому </a:t>
            </a:r>
            <a:r>
              <a:rPr lang="ru-RU" dirty="0" err="1"/>
              <a:t>діамагнітний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 </a:t>
            </a:r>
            <a:r>
              <a:rPr lang="ru-RU" dirty="0" err="1"/>
              <a:t>незначний</a:t>
            </a:r>
            <a:r>
              <a:rPr lang="ru-RU" dirty="0"/>
              <a:t>. </a:t>
            </a:r>
            <a:r>
              <a:rPr lang="ru-RU" dirty="0" err="1"/>
              <a:t>Істотно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в </a:t>
            </a:r>
            <a:r>
              <a:rPr lang="ru-RU" dirty="0" err="1"/>
              <a:t>усіх</a:t>
            </a:r>
            <a:r>
              <a:rPr lang="ru-RU" dirty="0"/>
              <a:t> без </a:t>
            </a:r>
            <a:r>
              <a:rPr lang="ru-RU" dirty="0" err="1"/>
              <a:t>винятку</a:t>
            </a:r>
            <a:r>
              <a:rPr lang="ru-RU" dirty="0"/>
              <a:t> </a:t>
            </a:r>
            <a:r>
              <a:rPr lang="ru-RU" dirty="0" err="1"/>
              <a:t>речовинах</a:t>
            </a:r>
            <a:r>
              <a:rPr lang="ru-RU" dirty="0"/>
              <a:t>, </a:t>
            </a:r>
            <a:r>
              <a:rPr lang="ru-RU" dirty="0" err="1"/>
              <a:t>внесених</a:t>
            </a:r>
            <a:r>
              <a:rPr lang="ru-RU" dirty="0"/>
              <a:t> у </a:t>
            </a:r>
            <a:r>
              <a:rPr lang="ru-RU" dirty="0" err="1"/>
              <a:t>магнітне</a:t>
            </a:r>
            <a:r>
              <a:rPr lang="ru-RU" dirty="0"/>
              <a:t> поле. </a:t>
            </a:r>
            <a:r>
              <a:rPr lang="ru-RU" dirty="0" err="1"/>
              <a:t>Проте</a:t>
            </a:r>
            <a:r>
              <a:rPr lang="ru-RU" dirty="0"/>
              <a:t> в пара-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феромагнетиках</a:t>
            </a:r>
            <a:r>
              <a:rPr lang="ru-RU" dirty="0"/>
              <a:t> </a:t>
            </a:r>
            <a:r>
              <a:rPr lang="ru-RU" dirty="0" err="1"/>
              <a:t>діамагнітний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 </a:t>
            </a:r>
            <a:r>
              <a:rPr lang="ru-RU" dirty="0" err="1"/>
              <a:t>непомітний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4" name="Рисунок 3" descr="_____________174x22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7950" y="4500570"/>
            <a:ext cx="1657350" cy="210502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142852"/>
            <a:ext cx="48621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Парамагнетики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2844" y="1214422"/>
            <a:ext cx="885831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векторна</a:t>
            </a:r>
            <a:r>
              <a:rPr lang="ru-RU" dirty="0"/>
              <a:t> сума </a:t>
            </a:r>
            <a:r>
              <a:rPr lang="ru-RU" dirty="0" err="1"/>
              <a:t>орбітальних</a:t>
            </a:r>
            <a:r>
              <a:rPr lang="ru-RU" dirty="0"/>
              <a:t> </a:t>
            </a:r>
            <a:r>
              <a:rPr lang="ru-RU" dirty="0" err="1"/>
              <a:t>магнітних</a:t>
            </a:r>
            <a:r>
              <a:rPr lang="ru-RU" dirty="0"/>
              <a:t> </a:t>
            </a:r>
            <a:r>
              <a:rPr lang="ru-RU" dirty="0" err="1"/>
              <a:t>моментів</a:t>
            </a:r>
            <a:r>
              <a:rPr lang="ru-RU" dirty="0"/>
              <a:t> у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електронів</a:t>
            </a:r>
            <a:r>
              <a:rPr lang="ru-RU" dirty="0"/>
              <a:t> атома (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молекули</a:t>
            </a:r>
            <a:r>
              <a:rPr lang="ru-RU" dirty="0"/>
              <a:t>) не </a:t>
            </a:r>
            <a:r>
              <a:rPr lang="ru-RU" dirty="0" err="1"/>
              <a:t>дорівнює</a:t>
            </a:r>
            <a:r>
              <a:rPr lang="ru-RU" dirty="0"/>
              <a:t> нулю, то атом в </a:t>
            </a:r>
            <a:r>
              <a:rPr lang="ru-RU" dirty="0" err="1"/>
              <a:t>цілому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певний</a:t>
            </a:r>
            <a:r>
              <a:rPr lang="ru-RU" dirty="0"/>
              <a:t> </a:t>
            </a:r>
            <a:r>
              <a:rPr lang="ru-RU" dirty="0" err="1"/>
              <a:t>магнітний</a:t>
            </a:r>
            <a:r>
              <a:rPr lang="ru-RU" dirty="0"/>
              <a:t> момент </a:t>
            </a:r>
            <a:r>
              <a:rPr lang="en-US" baseline="-25000" dirty="0"/>
              <a:t>m</a:t>
            </a:r>
            <a:r>
              <a:rPr lang="en-US" dirty="0"/>
              <a:t>.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атоми</a:t>
            </a:r>
            <a:r>
              <a:rPr lang="ru-RU" dirty="0"/>
              <a:t> (</a:t>
            </a:r>
            <a:r>
              <a:rPr lang="ru-RU" dirty="0" err="1"/>
              <a:t>молекули</a:t>
            </a:r>
            <a:r>
              <a:rPr lang="ru-RU" dirty="0"/>
              <a:t>)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парамагнітними</a:t>
            </a:r>
            <a:r>
              <a:rPr lang="ru-RU" dirty="0"/>
              <a:t>, а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них </a:t>
            </a:r>
            <a:r>
              <a:rPr lang="ru-RU" dirty="0" err="1"/>
              <a:t>складаються</a:t>
            </a:r>
            <a:r>
              <a:rPr lang="ru-RU" dirty="0"/>
              <a:t>, — парамагнетиками. До </a:t>
            </a:r>
            <a:r>
              <a:rPr lang="ru-RU" dirty="0" err="1"/>
              <a:t>парамагнетиків</a:t>
            </a:r>
            <a:r>
              <a:rPr lang="ru-RU" dirty="0"/>
              <a:t> належать: </a:t>
            </a:r>
            <a:r>
              <a:rPr lang="ru-RU" dirty="0" err="1"/>
              <a:t>кисень</a:t>
            </a:r>
            <a:r>
              <a:rPr lang="ru-RU" dirty="0"/>
              <a:t>, оксид азоту, </a:t>
            </a:r>
            <a:r>
              <a:rPr lang="ru-RU" dirty="0" err="1"/>
              <a:t>алюміній</a:t>
            </a:r>
            <a:r>
              <a:rPr lang="ru-RU" dirty="0"/>
              <a:t>, платина, </a:t>
            </a:r>
            <a:r>
              <a:rPr lang="ru-RU" dirty="0" err="1"/>
              <a:t>рідкісноземельні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, </a:t>
            </a:r>
            <a:r>
              <a:rPr lang="ru-RU" dirty="0" err="1"/>
              <a:t>лужні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лужноземельні</a:t>
            </a:r>
            <a:r>
              <a:rPr lang="ru-RU" dirty="0"/>
              <a:t> метали </a:t>
            </a:r>
            <a:r>
              <a:rPr lang="ru-RU" dirty="0" err="1"/>
              <a:t>тощо</a:t>
            </a:r>
            <a:r>
              <a:rPr lang="ru-RU" dirty="0"/>
              <a:t>.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намагнічування</a:t>
            </a:r>
            <a:r>
              <a:rPr lang="ru-RU" dirty="0"/>
              <a:t> парамагнетика </a:t>
            </a:r>
            <a:r>
              <a:rPr lang="ru-RU" dirty="0" err="1"/>
              <a:t>полягає</a:t>
            </a:r>
            <a:r>
              <a:rPr lang="ru-RU" dirty="0"/>
              <a:t> в </a:t>
            </a:r>
            <a:r>
              <a:rPr lang="ru-RU" dirty="0" err="1"/>
              <a:t>упорядкуванні</a:t>
            </a:r>
            <a:r>
              <a:rPr lang="ru-RU" dirty="0"/>
              <a:t>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магнітних</a:t>
            </a:r>
            <a:r>
              <a:rPr lang="ru-RU" dirty="0"/>
              <a:t> </a:t>
            </a:r>
            <a:r>
              <a:rPr lang="ru-RU" dirty="0" err="1"/>
              <a:t>моментів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атомів</a:t>
            </a:r>
            <a:r>
              <a:rPr lang="ru-RU" dirty="0"/>
              <a:t> (</a:t>
            </a:r>
            <a:r>
              <a:rPr lang="ru-RU" dirty="0" err="1"/>
              <a:t>або</a:t>
            </a:r>
            <a:r>
              <a:rPr lang="ru-RU" dirty="0"/>
              <a:t> молекул)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напряму</a:t>
            </a:r>
            <a:r>
              <a:rPr lang="ru-RU" dirty="0"/>
              <a:t> </a:t>
            </a:r>
            <a:r>
              <a:rPr lang="ru-RU" dirty="0" err="1"/>
              <a:t>магнітного</a:t>
            </a:r>
            <a:r>
              <a:rPr lang="ru-RU" dirty="0"/>
              <a:t> поля, в </a:t>
            </a:r>
            <a:r>
              <a:rPr lang="ru-RU" dirty="0" err="1"/>
              <a:t>подоланні</a:t>
            </a:r>
            <a:r>
              <a:rPr lang="ru-RU" dirty="0"/>
              <a:t>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теплового </a:t>
            </a:r>
            <a:r>
              <a:rPr lang="ru-RU" dirty="0" err="1"/>
              <a:t>руху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зумовлює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немає</a:t>
            </a:r>
            <a:r>
              <a:rPr lang="ru-RU" dirty="0"/>
              <a:t> поля, </a:t>
            </a:r>
            <a:r>
              <a:rPr lang="ru-RU" dirty="0" err="1"/>
              <a:t>хаотичний</a:t>
            </a:r>
            <a:r>
              <a:rPr lang="ru-RU" dirty="0"/>
              <a:t> </a:t>
            </a:r>
            <a:r>
              <a:rPr lang="ru-RU" dirty="0" err="1"/>
              <a:t>розподіл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моментів</a:t>
            </a:r>
            <a:r>
              <a:rPr lang="ru-RU" dirty="0"/>
              <a:t>. </a:t>
            </a:r>
            <a:r>
              <a:rPr lang="ru-RU" dirty="0" err="1"/>
              <a:t>Магнітний</a:t>
            </a:r>
            <a:r>
              <a:rPr lang="ru-RU" dirty="0"/>
              <a:t> момент </a:t>
            </a:r>
            <a:r>
              <a:rPr lang="ru-RU" dirty="0" err="1"/>
              <a:t>окремого</a:t>
            </a:r>
            <a:r>
              <a:rPr lang="ru-RU" dirty="0"/>
              <a:t> атома </a:t>
            </a:r>
            <a:r>
              <a:rPr lang="en-US" dirty="0"/>
              <a:t>P</a:t>
            </a:r>
            <a:r>
              <a:rPr lang="en-US" baseline="-25000" dirty="0"/>
              <a:t>m</a:t>
            </a:r>
            <a:r>
              <a:rPr lang="ru-RU" baseline="-25000" dirty="0" err="1"/>
              <a:t>і</a:t>
            </a:r>
            <a:r>
              <a:rPr lang="ru-RU" dirty="0"/>
              <a:t> 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порядку 10</a:t>
            </a:r>
            <a:r>
              <a:rPr lang="ru-RU" baseline="30000" dirty="0"/>
              <a:t>-23</a:t>
            </a:r>
            <a:r>
              <a:rPr lang="ru-RU" dirty="0"/>
              <a:t> Дж/Тл (10</a:t>
            </a:r>
            <a:r>
              <a:rPr lang="ru-RU" baseline="30000" dirty="0"/>
              <a:t>-20</a:t>
            </a:r>
            <a:r>
              <a:rPr lang="ru-RU" dirty="0"/>
              <a:t> </a:t>
            </a:r>
            <a:r>
              <a:rPr lang="ru-RU" dirty="0" err="1"/>
              <a:t>ерг</a:t>
            </a:r>
            <a:r>
              <a:rPr lang="ru-RU" dirty="0"/>
              <a:t>/</a:t>
            </a:r>
            <a:r>
              <a:rPr lang="ru-RU" dirty="0" err="1"/>
              <a:t>Гс</a:t>
            </a:r>
            <a:r>
              <a:rPr lang="ru-RU" dirty="0"/>
              <a:t>), </a:t>
            </a:r>
            <a:r>
              <a:rPr lang="ru-RU" dirty="0" err="1"/>
              <a:t>але</a:t>
            </a:r>
            <a:r>
              <a:rPr lang="ru-RU" dirty="0"/>
              <a:t> </a:t>
            </a:r>
            <a:r>
              <a:rPr lang="ru-RU" dirty="0" err="1"/>
              <a:t>сукупна</a:t>
            </a:r>
            <a:r>
              <a:rPr lang="ru-RU" dirty="0"/>
              <a:t> </a:t>
            </a:r>
            <a:r>
              <a:rPr lang="ru-RU" dirty="0" err="1"/>
              <a:t>дія</a:t>
            </a:r>
            <a:r>
              <a:rPr lang="ru-RU" dirty="0"/>
              <a:t> </a:t>
            </a:r>
            <a:r>
              <a:rPr lang="ru-RU" dirty="0" err="1"/>
              <a:t>магнітних</a:t>
            </a:r>
            <a:r>
              <a:rPr lang="ru-RU" dirty="0"/>
              <a:t> </a:t>
            </a:r>
            <a:r>
              <a:rPr lang="ru-RU" dirty="0" err="1"/>
              <a:t>моментів</a:t>
            </a:r>
            <a:r>
              <a:rPr lang="ru-RU" dirty="0"/>
              <a:t>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атомів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містяться</a:t>
            </a:r>
            <a:r>
              <a:rPr lang="ru-RU" dirty="0"/>
              <a:t> в </a:t>
            </a:r>
            <a:r>
              <a:rPr lang="ru-RU" dirty="0" err="1"/>
              <a:t>одиниці</a:t>
            </a:r>
            <a:r>
              <a:rPr lang="ru-RU" dirty="0"/>
              <a:t> </a:t>
            </a:r>
            <a:r>
              <a:rPr lang="ru-RU" dirty="0" err="1"/>
              <a:t>об’єму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приводить до </a:t>
            </a:r>
            <a:r>
              <a:rPr lang="ru-RU" dirty="0" err="1"/>
              <a:t>ефекту</a:t>
            </a:r>
            <a:r>
              <a:rPr lang="ru-RU" dirty="0"/>
              <a:t> </a:t>
            </a:r>
            <a:r>
              <a:rPr lang="ru-RU" dirty="0" err="1"/>
              <a:t>намагнічування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перевищує</a:t>
            </a:r>
            <a:r>
              <a:rPr lang="ru-RU" dirty="0"/>
              <a:t> </a:t>
            </a:r>
            <a:r>
              <a:rPr lang="ru-RU" dirty="0" err="1"/>
              <a:t>діамагнітний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. У </a:t>
            </a:r>
            <a:r>
              <a:rPr lang="ru-RU" dirty="0" err="1"/>
              <a:t>парамагнітному</a:t>
            </a:r>
            <a:r>
              <a:rPr lang="ru-RU" dirty="0"/>
              <a:t> </a:t>
            </a:r>
            <a:r>
              <a:rPr lang="ru-RU" dirty="0" err="1"/>
              <a:t>тілі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власне</a:t>
            </a:r>
            <a:r>
              <a:rPr lang="ru-RU" dirty="0"/>
              <a:t> </a:t>
            </a:r>
            <a:r>
              <a:rPr lang="ru-RU" dirty="0" err="1"/>
              <a:t>магнітне</a:t>
            </a:r>
            <a:r>
              <a:rPr lang="ru-RU" dirty="0"/>
              <a:t> поле, </a:t>
            </a:r>
            <a:r>
              <a:rPr lang="ru-RU" dirty="0" err="1"/>
              <a:t>напрямлене</a:t>
            </a:r>
            <a:r>
              <a:rPr lang="ru-RU" dirty="0"/>
              <a:t> в той </a:t>
            </a:r>
            <a:r>
              <a:rPr lang="ru-RU" dirty="0" err="1"/>
              <a:t>самий</a:t>
            </a:r>
            <a:r>
              <a:rPr lang="ru-RU" dirty="0"/>
              <a:t> </a:t>
            </a:r>
            <a:r>
              <a:rPr lang="ru-RU" dirty="0" err="1"/>
              <a:t>бік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зовнішнє</a:t>
            </a:r>
            <a:r>
              <a:rPr lang="ru-RU" dirty="0"/>
              <a:t> </a:t>
            </a:r>
            <a:r>
              <a:rPr lang="ru-RU" dirty="0" err="1"/>
              <a:t>магнітне</a:t>
            </a:r>
            <a:r>
              <a:rPr lang="ru-RU" dirty="0"/>
              <a:t> поле.</a:t>
            </a:r>
          </a:p>
        </p:txBody>
      </p:sp>
      <p:pic>
        <p:nvPicPr>
          <p:cNvPr id="4" name="Рисунок 3" descr="image70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5000636"/>
            <a:ext cx="3604260" cy="350520"/>
          </a:xfrm>
          <a:prstGeom prst="rect">
            <a:avLst/>
          </a:prstGeom>
        </p:spPr>
      </p:pic>
      <p:pic>
        <p:nvPicPr>
          <p:cNvPr id="5" name="Рисунок 4" descr="image71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72" y="5000636"/>
            <a:ext cx="2214578" cy="365760"/>
          </a:xfrm>
          <a:prstGeom prst="rect">
            <a:avLst/>
          </a:prstGeom>
        </p:spPr>
      </p:pic>
      <p:pic>
        <p:nvPicPr>
          <p:cNvPr id="7" name="Рисунок 6" descr="paramagnetiki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0826" y="4599432"/>
            <a:ext cx="2286000" cy="225856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42852"/>
            <a:ext cx="49647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Феромагнетики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2844" y="1214422"/>
            <a:ext cx="89297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Феромагнітними</a:t>
            </a:r>
            <a:r>
              <a:rPr lang="ru-RU" dirty="0"/>
              <a:t> </a:t>
            </a:r>
            <a:r>
              <a:rPr lang="ru-RU" dirty="0" err="1"/>
              <a:t>речовинами</a:t>
            </a:r>
            <a:r>
              <a:rPr lang="ru-RU" dirty="0"/>
              <a:t> — </a:t>
            </a:r>
            <a:r>
              <a:rPr lang="ru-RU" dirty="0" err="1"/>
              <a:t>феромагнетиками</a:t>
            </a:r>
            <a:r>
              <a:rPr lang="ru-RU" dirty="0"/>
              <a:t> —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внутрішнє</a:t>
            </a:r>
            <a:r>
              <a:rPr lang="ru-RU" dirty="0"/>
              <a:t> (</a:t>
            </a:r>
            <a:r>
              <a:rPr lang="ru-RU" dirty="0" err="1"/>
              <a:t>власне</a:t>
            </a:r>
            <a:r>
              <a:rPr lang="ru-RU" dirty="0"/>
              <a:t>) </a:t>
            </a:r>
            <a:r>
              <a:rPr lang="ru-RU" dirty="0" err="1"/>
              <a:t>магнітне</a:t>
            </a:r>
            <a:r>
              <a:rPr lang="ru-RU" dirty="0"/>
              <a:t> поле </a:t>
            </a:r>
            <a:r>
              <a:rPr lang="ru-RU" dirty="0" err="1"/>
              <a:t>може</a:t>
            </a:r>
            <a:r>
              <a:rPr lang="ru-RU" dirty="0"/>
              <a:t> в </a:t>
            </a:r>
            <a:r>
              <a:rPr lang="ru-RU" dirty="0" err="1"/>
              <a:t>сотні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тисячі</a:t>
            </a:r>
            <a:r>
              <a:rPr lang="ru-RU" dirty="0"/>
              <a:t> </a:t>
            </a:r>
            <a:r>
              <a:rPr lang="ru-RU" dirty="0" err="1"/>
              <a:t>разів</a:t>
            </a:r>
            <a:r>
              <a:rPr lang="ru-RU" dirty="0"/>
              <a:t> </a:t>
            </a:r>
            <a:r>
              <a:rPr lang="ru-RU" dirty="0" err="1"/>
              <a:t>перевищувати</a:t>
            </a:r>
            <a:r>
              <a:rPr lang="ru-RU" dirty="0"/>
              <a:t> </a:t>
            </a:r>
            <a:r>
              <a:rPr lang="ru-RU" dirty="0" err="1"/>
              <a:t>зовнішнє</a:t>
            </a:r>
            <a:r>
              <a:rPr lang="ru-RU" dirty="0"/>
              <a:t> </a:t>
            </a:r>
            <a:r>
              <a:rPr lang="ru-RU" dirty="0" err="1"/>
              <a:t>магнітне</a:t>
            </a:r>
            <a:r>
              <a:rPr lang="ru-RU" dirty="0"/>
              <a:t> поле,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спричинило</a:t>
            </a:r>
            <a:r>
              <a:rPr lang="ru-RU" dirty="0"/>
              <a:t>. До </a:t>
            </a:r>
            <a:r>
              <a:rPr lang="ru-RU" dirty="0" err="1"/>
              <a:t>феромагнетиків</a:t>
            </a:r>
            <a:r>
              <a:rPr lang="ru-RU" dirty="0"/>
              <a:t> належать </a:t>
            </a:r>
            <a:r>
              <a:rPr lang="ru-RU" dirty="0" err="1"/>
              <a:t>залізо</a:t>
            </a:r>
            <a:r>
              <a:rPr lang="ru-RU" dirty="0"/>
              <a:t>, </a:t>
            </a:r>
            <a:r>
              <a:rPr lang="ru-RU" dirty="0" err="1"/>
              <a:t>нікель</a:t>
            </a:r>
            <a:r>
              <a:rPr lang="ru-RU" dirty="0"/>
              <a:t>, кобальт </a:t>
            </a:r>
            <a:r>
              <a:rPr lang="ru-RU" dirty="0" err="1"/>
              <a:t>і</a:t>
            </a:r>
            <a:r>
              <a:rPr lang="ru-RU" dirty="0"/>
              <a:t> ряд </a:t>
            </a:r>
            <a:r>
              <a:rPr lang="ru-RU" dirty="0" err="1"/>
              <a:t>сплавів</a:t>
            </a:r>
            <a:r>
              <a:rPr lang="ru-RU" dirty="0"/>
              <a:t>, </a:t>
            </a:r>
            <a:r>
              <a:rPr lang="ru-RU" dirty="0" err="1"/>
              <a:t>причому</a:t>
            </a:r>
            <a:r>
              <a:rPr lang="ru-RU" dirty="0"/>
              <a:t> </a:t>
            </a:r>
            <a:r>
              <a:rPr lang="ru-RU" dirty="0" err="1"/>
              <a:t>феромагнетизм</a:t>
            </a:r>
            <a:r>
              <a:rPr lang="ru-RU" dirty="0"/>
              <a:t> </a:t>
            </a:r>
            <a:r>
              <a:rPr lang="ru-RU" dirty="0" err="1"/>
              <a:t>виявлено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у </a:t>
            </a:r>
            <a:r>
              <a:rPr lang="ru-RU" dirty="0" err="1"/>
              <a:t>кристалічному</a:t>
            </a:r>
            <a:r>
              <a:rPr lang="ru-RU" dirty="0"/>
              <a:t> </a:t>
            </a:r>
            <a:r>
              <a:rPr lang="ru-RU" dirty="0" err="1"/>
              <a:t>стані</a:t>
            </a:r>
            <a:r>
              <a:rPr lang="ru-RU" dirty="0"/>
              <a:t> </a:t>
            </a:r>
            <a:r>
              <a:rPr lang="ru-RU" dirty="0" err="1"/>
              <a:t>перелічених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.</a:t>
            </a:r>
          </a:p>
        </p:txBody>
      </p:sp>
      <p:pic>
        <p:nvPicPr>
          <p:cNvPr id="5" name="Рисунок 4" descr="image7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14" y="2428868"/>
            <a:ext cx="2110740" cy="2004060"/>
          </a:xfrm>
          <a:prstGeom prst="rect">
            <a:avLst/>
          </a:prstGeom>
        </p:spPr>
      </p:pic>
      <p:pic>
        <p:nvPicPr>
          <p:cNvPr id="6" name="Рисунок 5" descr="image71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6446" y="4500570"/>
            <a:ext cx="2065020" cy="2000264"/>
          </a:xfrm>
          <a:prstGeom prst="rect">
            <a:avLst/>
          </a:prstGeom>
        </p:spPr>
      </p:pic>
      <p:pic>
        <p:nvPicPr>
          <p:cNvPr id="7" name="Рисунок 6" descr="image71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8992" y="2500306"/>
            <a:ext cx="4008120" cy="30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42844" y="4429132"/>
            <a:ext cx="54292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Істотною</a:t>
            </a:r>
            <a:r>
              <a:rPr lang="ru-RU" dirty="0"/>
              <a:t> </a:t>
            </a:r>
            <a:r>
              <a:rPr lang="ru-RU" dirty="0" err="1"/>
              <a:t>особливістю</a:t>
            </a:r>
            <a:r>
              <a:rPr lang="ru-RU" dirty="0"/>
              <a:t> </a:t>
            </a:r>
            <a:r>
              <a:rPr lang="ru-RU" dirty="0" err="1"/>
              <a:t>феромагнетиків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залежність</a:t>
            </a:r>
            <a:r>
              <a:rPr lang="ru-RU" dirty="0"/>
              <a:t> </a:t>
            </a:r>
            <a:r>
              <a:rPr lang="el-GR" dirty="0"/>
              <a:t>μ </a:t>
            </a:r>
            <a:r>
              <a:rPr lang="ru-RU" dirty="0" err="1"/>
              <a:t>від</a:t>
            </a:r>
            <a:r>
              <a:rPr lang="ru-RU" dirty="0"/>
              <a:t> Н. </a:t>
            </a:r>
            <a:r>
              <a:rPr lang="ru-RU" dirty="0" err="1"/>
              <a:t>Відносна</a:t>
            </a:r>
            <a:r>
              <a:rPr lang="ru-RU" dirty="0"/>
              <a:t> </a:t>
            </a:r>
            <a:r>
              <a:rPr lang="ru-RU" dirty="0" err="1"/>
              <a:t>магнітна</a:t>
            </a:r>
            <a:r>
              <a:rPr lang="ru-RU" dirty="0"/>
              <a:t> </a:t>
            </a:r>
            <a:r>
              <a:rPr lang="ru-RU" dirty="0" err="1"/>
              <a:t>проникність</a:t>
            </a:r>
            <a:r>
              <a:rPr lang="ru-RU" dirty="0"/>
              <a:t> </a:t>
            </a:r>
            <a:r>
              <a:rPr lang="el-GR" dirty="0"/>
              <a:t>μ </a:t>
            </a:r>
            <a:r>
              <a:rPr lang="ru-RU" dirty="0" err="1"/>
              <a:t>феромагнетика</a:t>
            </a:r>
            <a:r>
              <a:rPr lang="ru-RU" dirty="0"/>
              <a:t> </a:t>
            </a:r>
            <a:r>
              <a:rPr lang="ru-RU" dirty="0" err="1"/>
              <a:t>спочатку</a:t>
            </a:r>
            <a:r>
              <a:rPr lang="ru-RU" dirty="0"/>
              <a:t>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зростає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збільшенням</a:t>
            </a:r>
            <a:r>
              <a:rPr lang="ru-RU" dirty="0"/>
              <a:t> Н, </a:t>
            </a:r>
            <a:r>
              <a:rPr lang="ru-RU" dirty="0" err="1"/>
              <a:t>досягає</a:t>
            </a:r>
            <a:r>
              <a:rPr lang="ru-RU" dirty="0"/>
              <a:t> максимуму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спадає</a:t>
            </a:r>
            <a:r>
              <a:rPr lang="ru-RU" dirty="0"/>
              <a:t>, </a:t>
            </a:r>
            <a:r>
              <a:rPr lang="ru-RU" dirty="0" err="1"/>
              <a:t>наближаючись</a:t>
            </a:r>
            <a:r>
              <a:rPr lang="ru-RU" dirty="0"/>
              <a:t> до </a:t>
            </a:r>
            <a:r>
              <a:rPr lang="ru-RU" dirty="0" err="1"/>
              <a:t>одиниці</a:t>
            </a:r>
            <a:r>
              <a:rPr lang="ru-RU" dirty="0"/>
              <a:t> при </a:t>
            </a:r>
            <a:r>
              <a:rPr lang="ru-RU" dirty="0" err="1"/>
              <a:t>сильних</a:t>
            </a:r>
            <a:r>
              <a:rPr lang="ru-RU" dirty="0"/>
              <a:t> </a:t>
            </a:r>
            <a:r>
              <a:rPr lang="ru-RU" dirty="0" err="1"/>
              <a:t>намагнічувальних</a:t>
            </a:r>
            <a:r>
              <a:rPr lang="ru-RU" dirty="0"/>
              <a:t> полях (рис. 9.11). </a:t>
            </a:r>
            <a:r>
              <a:rPr lang="ru-RU" dirty="0" err="1"/>
              <a:t>Це</a:t>
            </a:r>
            <a:r>
              <a:rPr lang="ru-RU" dirty="0"/>
              <a:t> легко </a:t>
            </a:r>
            <a:r>
              <a:rPr lang="ru-RU" dirty="0" err="1"/>
              <a:t>пояснити</a:t>
            </a:r>
            <a:r>
              <a:rPr lang="ru-RU" dirty="0"/>
              <a:t>, </a:t>
            </a:r>
            <a:r>
              <a:rPr lang="ru-RU" dirty="0" err="1"/>
              <a:t>виходячи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того, </a:t>
            </a:r>
            <a:r>
              <a:rPr lang="ru-RU" dirty="0" err="1"/>
              <a:t>що</a:t>
            </a:r>
            <a:endParaRPr lang="ru-RU" dirty="0"/>
          </a:p>
        </p:txBody>
      </p:sp>
      <p:pic>
        <p:nvPicPr>
          <p:cNvPr id="9" name="Рисунок 8" descr="image714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28992" y="6143644"/>
            <a:ext cx="1592580" cy="365760"/>
          </a:xfrm>
          <a:prstGeom prst="rect">
            <a:avLst/>
          </a:prstGeom>
        </p:spPr>
      </p:pic>
      <p:pic>
        <p:nvPicPr>
          <p:cNvPr id="10" name="Рисунок 9" descr="ipad-21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72132" y="2500306"/>
            <a:ext cx="3251204" cy="182880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328</Words>
  <Application>Microsoft Office PowerPoint</Application>
  <PresentationFormat>Экран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</dc:creator>
  <cp:lastModifiedBy>O</cp:lastModifiedBy>
  <cp:revision>3</cp:revision>
  <dcterms:created xsi:type="dcterms:W3CDTF">2013-11-30T13:59:03Z</dcterms:created>
  <dcterms:modified xsi:type="dcterms:W3CDTF">2013-11-30T14:28:44Z</dcterms:modified>
</cp:coreProperties>
</file>