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33"/>
  </p:notesMasterIdLst>
  <p:sldIdLst>
    <p:sldId id="257" r:id="rId4"/>
    <p:sldId id="258" r:id="rId5"/>
    <p:sldId id="260" r:id="rId6"/>
    <p:sldId id="262" r:id="rId7"/>
    <p:sldId id="261" r:id="rId8"/>
    <p:sldId id="259" r:id="rId9"/>
    <p:sldId id="263" r:id="rId10"/>
    <p:sldId id="265" r:id="rId11"/>
    <p:sldId id="264" r:id="rId12"/>
    <p:sldId id="266" r:id="rId13"/>
    <p:sldId id="268" r:id="rId14"/>
    <p:sldId id="267" r:id="rId15"/>
    <p:sldId id="270" r:id="rId16"/>
    <p:sldId id="269" r:id="rId17"/>
    <p:sldId id="271" r:id="rId18"/>
    <p:sldId id="272" r:id="rId19"/>
    <p:sldId id="273" r:id="rId20"/>
    <p:sldId id="276" r:id="rId21"/>
    <p:sldId id="274" r:id="rId22"/>
    <p:sldId id="275" r:id="rId23"/>
    <p:sldId id="277" r:id="rId24"/>
    <p:sldId id="278" r:id="rId25"/>
    <p:sldId id="280" r:id="rId26"/>
    <p:sldId id="279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>
      <p:cViewPr>
        <p:scale>
          <a:sx n="68" d="100"/>
          <a:sy n="68" d="100"/>
        </p:scale>
        <p:origin x="-888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C187E-3409-4412-AD73-C005702E339C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7B609-DFC3-46CB-A80E-7761AC82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4838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2/20/2014 9:22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76200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76200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sharpenSoften amount="55000"/>
                    </a14:imgEffect>
                    <a14:imgEffect>
                      <a14:colorTemperature colorTemp="6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5000"/>
                    </a14:imgEffect>
                    <a14:imgEffect>
                      <a14:colorTemperature colorTemp="6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5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7200" b="1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Квантові генератори та їх використання</a:t>
            </a:r>
            <a:endParaRPr lang="ru-RU" sz="7200" b="1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6387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Будова лазера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526572"/>
          </a:xfrm>
        </p:spPr>
        <p:txBody>
          <a:bodyPr/>
          <a:lstStyle/>
          <a:p>
            <a:r>
              <a:rPr lang="ru-RU" dirty="0" err="1"/>
              <a:t>Активне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(</a:t>
            </a:r>
            <a:r>
              <a:rPr lang="ru-RU" dirty="0" err="1"/>
              <a:t>серце</a:t>
            </a:r>
            <a:r>
              <a:rPr lang="ru-RU" dirty="0"/>
              <a:t> лазера)</a:t>
            </a:r>
          </a:p>
          <a:p>
            <a:r>
              <a:rPr lang="ru-RU" dirty="0"/>
              <a:t>Система накачки (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)</a:t>
            </a:r>
          </a:p>
          <a:p>
            <a:r>
              <a:rPr lang="ru-RU" dirty="0" err="1"/>
              <a:t>Оптичний</a:t>
            </a:r>
            <a:r>
              <a:rPr lang="ru-RU" dirty="0"/>
              <a:t> резонатор (система </a:t>
            </a:r>
            <a:r>
              <a:rPr lang="ru-RU" dirty="0" err="1"/>
              <a:t>дзеркал</a:t>
            </a:r>
            <a:r>
              <a:rPr lang="ru-RU" dirty="0"/>
              <a:t>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51513"/>
            <a:ext cx="9144000" cy="37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884427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767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7926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Класифікація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лазерів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306068"/>
          </a:xfrm>
        </p:spPr>
        <p:txBody>
          <a:bodyPr/>
          <a:lstStyle/>
          <a:p>
            <a:r>
              <a:rPr lang="ru-RU" sz="3600" dirty="0" err="1"/>
              <a:t>Газові</a:t>
            </a:r>
            <a:r>
              <a:rPr lang="ru-RU" sz="3600" dirty="0"/>
              <a:t> </a:t>
            </a:r>
            <a:r>
              <a:rPr lang="ru-RU" sz="3600" dirty="0" err="1"/>
              <a:t>лазери</a:t>
            </a:r>
            <a:r>
              <a:rPr lang="ru-RU" sz="3600" dirty="0"/>
              <a:t> </a:t>
            </a:r>
          </a:p>
          <a:p>
            <a:r>
              <a:rPr lang="ru-RU" sz="3600" dirty="0" err="1"/>
              <a:t>Лазери</a:t>
            </a:r>
            <a:r>
              <a:rPr lang="ru-RU" sz="3600" dirty="0"/>
              <a:t> на </a:t>
            </a:r>
            <a:r>
              <a:rPr lang="ru-RU" sz="3600" dirty="0" err="1"/>
              <a:t>барвниках</a:t>
            </a:r>
            <a:endParaRPr lang="ru-RU" sz="3600" dirty="0"/>
          </a:p>
          <a:p>
            <a:r>
              <a:rPr lang="ru-RU" sz="3600" dirty="0" err="1"/>
              <a:t>Лазери</a:t>
            </a:r>
            <a:r>
              <a:rPr lang="ru-RU" sz="3600" dirty="0"/>
              <a:t> на парах </a:t>
            </a:r>
            <a:r>
              <a:rPr lang="ru-RU" sz="3600" dirty="0" err="1"/>
              <a:t>металів</a:t>
            </a:r>
            <a:endParaRPr lang="ru-RU" sz="3600" dirty="0"/>
          </a:p>
          <a:p>
            <a:r>
              <a:rPr lang="ru-RU" sz="3600" dirty="0" err="1"/>
              <a:t>Твердотільні</a:t>
            </a:r>
            <a:r>
              <a:rPr lang="ru-RU" sz="3600" dirty="0"/>
              <a:t>  </a:t>
            </a:r>
            <a:r>
              <a:rPr lang="ru-RU" sz="3600" dirty="0" err="1"/>
              <a:t>лазери</a:t>
            </a:r>
            <a:endParaRPr lang="ru-RU" sz="3600" dirty="0"/>
          </a:p>
          <a:p>
            <a:r>
              <a:rPr lang="ru-RU" sz="3600" dirty="0" err="1"/>
              <a:t>Напівпровидникові</a:t>
            </a:r>
            <a:r>
              <a:rPr lang="ru-RU" sz="3600" dirty="0"/>
              <a:t> </a:t>
            </a:r>
            <a:r>
              <a:rPr lang="ru-RU" sz="3600" dirty="0" err="1"/>
              <a:t>лазери</a:t>
            </a:r>
            <a:endParaRPr lang="ru-RU" sz="3600" dirty="0"/>
          </a:p>
          <a:p>
            <a:r>
              <a:rPr lang="ru-RU" sz="3600" dirty="0" err="1"/>
              <a:t>Лазери</a:t>
            </a:r>
            <a:r>
              <a:rPr lang="ru-RU" sz="3600" dirty="0"/>
              <a:t> на </a:t>
            </a:r>
            <a:r>
              <a:rPr lang="ru-RU" sz="3600" dirty="0" err="1"/>
              <a:t>вільних</a:t>
            </a:r>
            <a:r>
              <a:rPr lang="ru-RU" sz="3600" dirty="0"/>
              <a:t> </a:t>
            </a:r>
            <a:r>
              <a:rPr lang="ru-RU" sz="3600" dirty="0" err="1"/>
              <a:t>електронах</a:t>
            </a:r>
            <a:endParaRPr lang="ru-RU" sz="3600" dirty="0"/>
          </a:p>
          <a:p>
            <a:r>
              <a:rPr lang="ru-RU" sz="3600" dirty="0" err="1"/>
              <a:t>Псевдонікеловосамариевий</a:t>
            </a:r>
            <a:r>
              <a:rPr lang="ru-RU" sz="3600" dirty="0"/>
              <a:t> лазер</a:t>
            </a:r>
          </a:p>
          <a:p>
            <a:r>
              <a:rPr lang="ru-RU" sz="3600" dirty="0" err="1"/>
              <a:t>Оптичний</a:t>
            </a:r>
            <a:r>
              <a:rPr lang="ru-RU" sz="3600" dirty="0"/>
              <a:t> лазер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1934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Рубіновий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лазер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772793"/>
          </a:xfrm>
        </p:spPr>
        <p:txBody>
          <a:bodyPr/>
          <a:lstStyle/>
          <a:p>
            <a:r>
              <a:rPr lang="ru-RU" dirty="0" err="1"/>
              <a:t>Рубіновий</a:t>
            </a:r>
            <a:r>
              <a:rPr lang="ru-RU" dirty="0"/>
              <a:t> лазер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кристала</a:t>
            </a:r>
            <a:r>
              <a:rPr lang="ru-RU" dirty="0"/>
              <a:t> </a:t>
            </a:r>
            <a:r>
              <a:rPr lang="ru-RU" dirty="0" err="1"/>
              <a:t>рубіна</a:t>
            </a:r>
            <a:r>
              <a:rPr lang="ru-RU" dirty="0"/>
              <a:t> (оксид </a:t>
            </a:r>
            <a:r>
              <a:rPr lang="ru-RU" dirty="0" err="1"/>
              <a:t>Алюмінію</a:t>
            </a:r>
            <a:r>
              <a:rPr lang="ru-RU" dirty="0"/>
              <a:t> </a:t>
            </a:r>
            <a:r>
              <a:rPr lang="ru-RU" dirty="0" smtClean="0"/>
              <a:t>АІ</a:t>
            </a:r>
            <a:r>
              <a:rPr lang="uk-UA" baseline="-25000" dirty="0"/>
              <a:t>2</a:t>
            </a:r>
            <a:r>
              <a:rPr lang="ru-RU" dirty="0" smtClean="0"/>
              <a:t>О</a:t>
            </a:r>
            <a:r>
              <a:rPr lang="uk-UA" baseline="-25000" dirty="0" smtClean="0"/>
              <a:t>3</a:t>
            </a:r>
            <a:r>
              <a:rPr lang="uk-UA" dirty="0"/>
              <a:t> </a:t>
            </a:r>
            <a:r>
              <a:rPr lang="ru-RU" dirty="0" smtClean="0"/>
              <a:t>з </a:t>
            </a:r>
            <a:r>
              <a:rPr lang="ru-RU" dirty="0" err="1"/>
              <a:t>домішками</a:t>
            </a:r>
            <a:r>
              <a:rPr lang="ru-RU" dirty="0"/>
              <a:t> Хрому), </a:t>
            </a:r>
            <a:r>
              <a:rPr lang="ru-RU" dirty="0" err="1"/>
              <a:t>виготовленого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стрижня</a:t>
            </a:r>
            <a:r>
              <a:rPr lang="ru-RU" dirty="0"/>
              <a:t> 1 з </a:t>
            </a:r>
            <a:r>
              <a:rPr lang="ru-RU" dirty="0" err="1"/>
              <a:t>плоскопаралельними</a:t>
            </a:r>
            <a:r>
              <a:rPr lang="ru-RU" dirty="0"/>
              <a:t> </a:t>
            </a:r>
            <a:r>
              <a:rPr lang="ru-RU" dirty="0" err="1"/>
              <a:t>торцями</a:t>
            </a:r>
            <a:r>
              <a:rPr lang="ru-RU" dirty="0"/>
              <a:t> </a:t>
            </a:r>
            <a:r>
              <a:rPr lang="ru-RU" dirty="0" smtClean="0"/>
              <a:t>2.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83973"/>
            <a:ext cx="5508104" cy="364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7640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1"/>
            <a:ext cx="9130106" cy="664797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Газовий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лазер, лазер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на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барвниках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06" y="3350451"/>
            <a:ext cx="5227577" cy="351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363"/>
          <a:stretch/>
        </p:blipFill>
        <p:spPr bwMode="auto">
          <a:xfrm>
            <a:off x="4294085" y="1196752"/>
            <a:ext cx="4836021" cy="215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7862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Застосування лазерів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875181"/>
          </a:xfrm>
        </p:spPr>
        <p:txBody>
          <a:bodyPr/>
          <a:lstStyle/>
          <a:p>
            <a:r>
              <a:rPr lang="ru-RU" sz="4400" dirty="0" err="1"/>
              <a:t>Великі</a:t>
            </a:r>
            <a:r>
              <a:rPr lang="ru-RU" sz="4400" dirty="0"/>
              <a:t> </a:t>
            </a:r>
            <a:r>
              <a:rPr lang="ru-RU" sz="4400" dirty="0" err="1"/>
              <a:t>можливості</a:t>
            </a:r>
            <a:r>
              <a:rPr lang="ru-RU" sz="4400" dirty="0"/>
              <a:t> </a:t>
            </a:r>
            <a:r>
              <a:rPr lang="ru-RU" sz="4400" dirty="0" err="1"/>
              <a:t>відкриваються</a:t>
            </a:r>
            <a:r>
              <a:rPr lang="ru-RU" sz="4400" dirty="0"/>
              <a:t> перед лазерною </a:t>
            </a:r>
            <a:r>
              <a:rPr lang="ru-RU" sz="4400" dirty="0" err="1"/>
              <a:t>технікою</a:t>
            </a:r>
            <a:r>
              <a:rPr lang="ru-RU" sz="4400" dirty="0"/>
              <a:t> в </a:t>
            </a:r>
            <a:r>
              <a:rPr lang="ru-RU" sz="4400" dirty="0" err="1"/>
              <a:t>біології</a:t>
            </a:r>
            <a:r>
              <a:rPr lang="ru-RU" sz="4400" dirty="0"/>
              <a:t> й </a:t>
            </a:r>
            <a:r>
              <a:rPr lang="ru-RU" sz="4400" dirty="0" err="1"/>
              <a:t>медицині</a:t>
            </a:r>
            <a:r>
              <a:rPr lang="ru-RU" sz="4400" dirty="0"/>
              <a:t>. </a:t>
            </a:r>
            <a:r>
              <a:rPr lang="ru-RU" sz="4400" dirty="0" err="1"/>
              <a:t>Лазерний</a:t>
            </a:r>
            <a:r>
              <a:rPr lang="ru-RU" sz="4400" dirty="0"/>
              <a:t> </a:t>
            </a:r>
            <a:r>
              <a:rPr lang="ru-RU" sz="4400" dirty="0" err="1"/>
              <a:t>промінь</a:t>
            </a:r>
            <a:r>
              <a:rPr lang="ru-RU" sz="4400" dirty="0"/>
              <a:t> </a:t>
            </a:r>
            <a:r>
              <a:rPr lang="ru-RU" sz="4400" dirty="0" err="1"/>
              <a:t>застосовується</a:t>
            </a:r>
            <a:r>
              <a:rPr lang="ru-RU" sz="4400" dirty="0"/>
              <a:t> не </a:t>
            </a:r>
            <a:r>
              <a:rPr lang="ru-RU" sz="4400" dirty="0" err="1"/>
              <a:t>тільки</a:t>
            </a:r>
            <a:r>
              <a:rPr lang="ru-RU" sz="4400" dirty="0"/>
              <a:t> в </a:t>
            </a:r>
            <a:r>
              <a:rPr lang="ru-RU" sz="4400" dirty="0" err="1"/>
              <a:t>хірургії</a:t>
            </a:r>
            <a:r>
              <a:rPr lang="ru-RU" sz="4400" dirty="0"/>
              <a:t> (</a:t>
            </a:r>
            <a:r>
              <a:rPr lang="ru-RU" sz="4400" dirty="0" err="1"/>
              <a:t>наприклад</a:t>
            </a:r>
            <a:r>
              <a:rPr lang="ru-RU" sz="4400" dirty="0"/>
              <a:t>, при </a:t>
            </a:r>
            <a:r>
              <a:rPr lang="ru-RU" sz="4400" dirty="0" err="1"/>
              <a:t>операціях</a:t>
            </a:r>
            <a:r>
              <a:rPr lang="ru-RU" sz="4400" dirty="0"/>
              <a:t> на </a:t>
            </a:r>
            <a:r>
              <a:rPr lang="ru-RU" sz="4400" dirty="0" err="1"/>
              <a:t>сітківці</a:t>
            </a:r>
            <a:r>
              <a:rPr lang="ru-RU" sz="4400" dirty="0"/>
              <a:t> ока) як скальпель, але й у </a:t>
            </a:r>
            <a:r>
              <a:rPr lang="ru-RU" sz="4400" dirty="0" err="1"/>
              <a:t>терапії</a:t>
            </a:r>
            <a:r>
              <a:rPr lang="ru-RU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85965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37868"/>
            <a:ext cx="4644008" cy="362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0167" y="3237868"/>
            <a:ext cx="4933834" cy="364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323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0167" y="0"/>
            <a:ext cx="4933834" cy="323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26716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0" y="1196752"/>
            <a:ext cx="9144000" cy="997196"/>
          </a:xfrm>
        </p:spPr>
        <p:txBody>
          <a:bodyPr/>
          <a:lstStyle/>
          <a:p>
            <a:r>
              <a:rPr lang="ru-RU" sz="3600" dirty="0" err="1"/>
              <a:t>Обробка</a:t>
            </a:r>
            <a:r>
              <a:rPr lang="ru-RU" sz="3600" dirty="0"/>
              <a:t> </a:t>
            </a:r>
            <a:r>
              <a:rPr lang="ru-RU" sz="3600" dirty="0" err="1"/>
              <a:t>матеріалів</a:t>
            </a:r>
            <a:r>
              <a:rPr lang="ru-RU" sz="3600" dirty="0"/>
              <a:t> (</a:t>
            </a:r>
            <a:r>
              <a:rPr lang="ru-RU" sz="3600" dirty="0" err="1"/>
              <a:t>різання</a:t>
            </a:r>
            <a:r>
              <a:rPr lang="ru-RU" sz="3600" dirty="0"/>
              <a:t>, </a:t>
            </a:r>
            <a:r>
              <a:rPr lang="ru-RU" sz="3600" dirty="0" err="1"/>
              <a:t>зварювання</a:t>
            </a:r>
            <a:r>
              <a:rPr lang="ru-RU" sz="3600" dirty="0"/>
              <a:t>, </a:t>
            </a:r>
            <a:r>
              <a:rPr lang="ru-RU" sz="3600" dirty="0" err="1"/>
              <a:t>свердління</a:t>
            </a:r>
            <a:r>
              <a:rPr lang="ru-RU" sz="3600" dirty="0"/>
              <a:t>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754" y="2284123"/>
            <a:ext cx="9147753" cy="457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7490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875181"/>
          </a:xfrm>
        </p:spPr>
        <p:txBody>
          <a:bodyPr/>
          <a:lstStyle/>
          <a:p>
            <a:r>
              <a:rPr lang="ru-RU" sz="4400" dirty="0" err="1"/>
              <a:t>Інтенсивно</a:t>
            </a:r>
            <a:r>
              <a:rPr lang="ru-RU" sz="4400" dirty="0"/>
              <a:t> </a:t>
            </a:r>
            <a:r>
              <a:rPr lang="ru-RU" sz="4400" dirty="0" err="1"/>
              <a:t>розвиваються</a:t>
            </a:r>
            <a:r>
              <a:rPr lang="ru-RU" sz="4400" dirty="0"/>
              <a:t> </a:t>
            </a:r>
            <a:r>
              <a:rPr lang="ru-RU" sz="4400" dirty="0" err="1"/>
              <a:t>методи</a:t>
            </a:r>
            <a:r>
              <a:rPr lang="ru-RU" sz="4400" dirty="0"/>
              <a:t> </a:t>
            </a:r>
            <a:r>
              <a:rPr lang="ru-RU" sz="4400" dirty="0" err="1"/>
              <a:t>лазерної</a:t>
            </a:r>
            <a:r>
              <a:rPr lang="ru-RU" sz="4400" dirty="0"/>
              <a:t> </a:t>
            </a:r>
            <a:r>
              <a:rPr lang="ru-RU" sz="4400" dirty="0" err="1"/>
              <a:t>локації</a:t>
            </a:r>
            <a:r>
              <a:rPr lang="ru-RU" sz="4400" dirty="0"/>
              <a:t> й </a:t>
            </a:r>
            <a:r>
              <a:rPr lang="ru-RU" sz="4400" dirty="0" err="1"/>
              <a:t>зв'язку</a:t>
            </a:r>
            <a:r>
              <a:rPr lang="ru-RU" sz="4400" dirty="0"/>
              <a:t>. </a:t>
            </a:r>
            <a:r>
              <a:rPr lang="ru-RU" sz="4400" dirty="0" err="1"/>
              <a:t>Локація</a:t>
            </a:r>
            <a:r>
              <a:rPr lang="ru-RU" sz="4400" dirty="0"/>
              <a:t> </a:t>
            </a:r>
            <a:r>
              <a:rPr lang="ru-RU" sz="4400" dirty="0" err="1"/>
              <a:t>Місяця</a:t>
            </a:r>
            <a:r>
              <a:rPr lang="ru-RU" sz="4400" dirty="0"/>
              <a:t> за </a:t>
            </a:r>
            <a:r>
              <a:rPr lang="ru-RU" sz="4400" dirty="0" err="1"/>
              <a:t>допомогою</a:t>
            </a:r>
            <a:r>
              <a:rPr lang="ru-RU" sz="4400" dirty="0"/>
              <a:t> </a:t>
            </a:r>
            <a:r>
              <a:rPr lang="ru-RU" sz="4400" dirty="0" err="1"/>
              <a:t>рубінових</a:t>
            </a:r>
            <a:r>
              <a:rPr lang="ru-RU" sz="4400" dirty="0"/>
              <a:t> </a:t>
            </a:r>
            <a:r>
              <a:rPr lang="ru-RU" sz="4400" dirty="0" err="1"/>
              <a:t>лазерів</a:t>
            </a:r>
            <a:r>
              <a:rPr lang="ru-RU" sz="4400" dirty="0"/>
              <a:t> і </a:t>
            </a:r>
            <a:r>
              <a:rPr lang="ru-RU" sz="4400" dirty="0" err="1"/>
              <a:t>спеціальних</a:t>
            </a:r>
            <a:r>
              <a:rPr lang="ru-RU" sz="4400" dirty="0"/>
              <a:t> </a:t>
            </a:r>
            <a:r>
              <a:rPr lang="ru-RU" sz="4400" dirty="0" err="1"/>
              <a:t>кутових</a:t>
            </a:r>
            <a:r>
              <a:rPr lang="ru-RU" sz="4400" dirty="0"/>
              <a:t> </a:t>
            </a:r>
            <a:r>
              <a:rPr lang="ru-RU" sz="4400" dirty="0" err="1"/>
              <a:t>відбивачів</a:t>
            </a:r>
            <a:r>
              <a:rPr lang="ru-RU" sz="4400" dirty="0"/>
              <a:t>, </a:t>
            </a:r>
            <a:r>
              <a:rPr lang="ru-RU" sz="4400" dirty="0" err="1"/>
              <a:t>доставлених</a:t>
            </a:r>
            <a:r>
              <a:rPr lang="ru-RU" sz="4400" dirty="0"/>
              <a:t> на </a:t>
            </a:r>
            <a:r>
              <a:rPr lang="ru-RU" sz="4400" dirty="0" err="1"/>
              <a:t>Місяць</a:t>
            </a:r>
            <a:r>
              <a:rPr lang="ru-RU" sz="4400" dirty="0"/>
              <a:t>, дозволила </a:t>
            </a:r>
            <a:r>
              <a:rPr lang="ru-RU" sz="4400" dirty="0" err="1"/>
              <a:t>збільшити</a:t>
            </a:r>
            <a:r>
              <a:rPr lang="ru-RU" sz="4400" dirty="0"/>
              <a:t> </a:t>
            </a:r>
            <a:r>
              <a:rPr lang="ru-RU" sz="4400" dirty="0" err="1"/>
              <a:t>точність</a:t>
            </a:r>
            <a:r>
              <a:rPr lang="ru-RU" sz="4400" dirty="0"/>
              <a:t> </a:t>
            </a:r>
            <a:r>
              <a:rPr lang="ru-RU" sz="4400" dirty="0" err="1"/>
              <a:t>виміру</a:t>
            </a:r>
            <a:r>
              <a:rPr lang="ru-RU" sz="4400" dirty="0"/>
              <a:t> </a:t>
            </a:r>
            <a:r>
              <a:rPr lang="ru-RU" sz="4400" dirty="0" err="1"/>
              <a:t>відстаней</a:t>
            </a:r>
            <a:r>
              <a:rPr lang="ru-RU" sz="4400" dirty="0"/>
              <a:t> Земля — </a:t>
            </a:r>
            <a:r>
              <a:rPr lang="ru-RU" sz="4400" dirty="0" err="1"/>
              <a:t>Місяць</a:t>
            </a:r>
            <a:r>
              <a:rPr lang="ru-RU" sz="4400" dirty="0"/>
              <a:t> до </a:t>
            </a:r>
            <a:r>
              <a:rPr lang="ru-RU" sz="4400" dirty="0" err="1"/>
              <a:t>декількох</a:t>
            </a:r>
            <a:r>
              <a:rPr lang="ru-RU" sz="4400" dirty="0"/>
              <a:t> см.</a:t>
            </a:r>
          </a:p>
        </p:txBody>
      </p:sp>
    </p:spTree>
    <p:extLst>
      <p:ext uri="{BB962C8B-B14F-4D97-AF65-F5344CB8AC3E}">
        <p14:creationId xmlns:p14="http://schemas.microsoft.com/office/powerpoint/2010/main" xmlns="" val="982838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439472" cy="4985980"/>
          </a:xfrm>
        </p:spPr>
        <p:txBody>
          <a:bodyPr/>
          <a:lstStyle/>
          <a:p>
            <a:r>
              <a:rPr lang="ru-RU" sz="4000" b="1" i="1" dirty="0" err="1"/>
              <a:t>Кв</a:t>
            </a:r>
            <a:r>
              <a:rPr lang="en-US" sz="4000" b="1" i="1" dirty="0"/>
              <a:t>á</a:t>
            </a:r>
            <a:r>
              <a:rPr lang="ru-RU" sz="4000" b="1" i="1" dirty="0" err="1"/>
              <a:t>нтовий</a:t>
            </a:r>
            <a:r>
              <a:rPr lang="ru-RU" sz="4000" b="1" i="1" dirty="0"/>
              <a:t> </a:t>
            </a:r>
            <a:r>
              <a:rPr lang="ru-RU" sz="4000" b="1" i="1" dirty="0" err="1"/>
              <a:t>генер</a:t>
            </a:r>
            <a:r>
              <a:rPr lang="en-US" sz="4000" b="1" i="1" dirty="0"/>
              <a:t>á</a:t>
            </a:r>
            <a:r>
              <a:rPr lang="ru-RU" sz="4000" b="1" i="1" dirty="0"/>
              <a:t>тор </a:t>
            </a:r>
            <a:r>
              <a:rPr lang="ru-RU" sz="4000" dirty="0"/>
              <a:t>- </a:t>
            </a:r>
            <a:r>
              <a:rPr lang="ru-RU" sz="4000" dirty="0" err="1"/>
              <a:t>загальна</a:t>
            </a:r>
            <a:r>
              <a:rPr lang="ru-RU" sz="4000" dirty="0"/>
              <a:t> </a:t>
            </a:r>
            <a:r>
              <a:rPr lang="ru-RU" sz="4000" dirty="0" err="1"/>
              <a:t>назва</a:t>
            </a:r>
            <a:r>
              <a:rPr lang="ru-RU" sz="4000" dirty="0"/>
              <a:t> </a:t>
            </a:r>
            <a:r>
              <a:rPr lang="ru-RU" sz="4000" dirty="0" err="1"/>
              <a:t>джерел</a:t>
            </a:r>
            <a:r>
              <a:rPr lang="ru-RU" sz="4000" dirty="0"/>
              <a:t> </a:t>
            </a:r>
            <a:r>
              <a:rPr lang="ru-RU" sz="4000" dirty="0" err="1"/>
              <a:t>електромагнітного</a:t>
            </a:r>
            <a:r>
              <a:rPr lang="ru-RU" sz="4000" dirty="0"/>
              <a:t> </a:t>
            </a:r>
            <a:r>
              <a:rPr lang="ru-RU" sz="4000" dirty="0" err="1"/>
              <a:t>випромінювання</a:t>
            </a:r>
            <a:r>
              <a:rPr lang="ru-RU" sz="4000" dirty="0"/>
              <a:t>, </a:t>
            </a:r>
            <a:r>
              <a:rPr lang="ru-RU" sz="4000" dirty="0" err="1"/>
              <a:t>що</a:t>
            </a:r>
            <a:r>
              <a:rPr lang="ru-RU" sz="4000" dirty="0"/>
              <a:t> </a:t>
            </a:r>
            <a:r>
              <a:rPr lang="ru-RU" sz="4000" dirty="0" err="1"/>
              <a:t>працюють</a:t>
            </a:r>
            <a:r>
              <a:rPr lang="ru-RU" sz="4000" dirty="0"/>
              <a:t> на </a:t>
            </a:r>
            <a:r>
              <a:rPr lang="ru-RU" sz="4000" dirty="0" err="1"/>
              <a:t>основі</a:t>
            </a:r>
            <a:r>
              <a:rPr lang="ru-RU" sz="4000" dirty="0"/>
              <a:t> </a:t>
            </a:r>
            <a:r>
              <a:rPr lang="ru-RU" sz="4000" dirty="0" err="1"/>
              <a:t>вимушеного</a:t>
            </a:r>
            <a:r>
              <a:rPr lang="ru-RU" sz="4000" dirty="0"/>
              <a:t> </a:t>
            </a:r>
            <a:r>
              <a:rPr lang="ru-RU" sz="4000" dirty="0" err="1"/>
              <a:t>випромінювання</a:t>
            </a:r>
            <a:r>
              <a:rPr lang="ru-RU" sz="4000" dirty="0"/>
              <a:t> </a:t>
            </a:r>
            <a:r>
              <a:rPr lang="ru-RU" sz="4000" dirty="0" err="1"/>
              <a:t>атомів</a:t>
            </a:r>
            <a:r>
              <a:rPr lang="ru-RU" sz="4000" dirty="0"/>
              <a:t> і молекул. </a:t>
            </a:r>
            <a:r>
              <a:rPr lang="ru-RU" sz="4000" dirty="0" err="1"/>
              <a:t>Залежно</a:t>
            </a:r>
            <a:r>
              <a:rPr lang="ru-RU" sz="4000" dirty="0"/>
              <a:t> </a:t>
            </a:r>
            <a:r>
              <a:rPr lang="ru-RU" sz="4000" dirty="0" err="1"/>
              <a:t>від</a:t>
            </a:r>
            <a:r>
              <a:rPr lang="ru-RU" sz="4000" dirty="0"/>
              <a:t> того, </a:t>
            </a:r>
            <a:r>
              <a:rPr lang="ru-RU" sz="4000" dirty="0" err="1"/>
              <a:t>хвилі</a:t>
            </a:r>
            <a:r>
              <a:rPr lang="ru-RU" sz="4000" dirty="0"/>
              <a:t> </a:t>
            </a:r>
            <a:r>
              <a:rPr lang="ru-RU" sz="4000" dirty="0" err="1"/>
              <a:t>якої</a:t>
            </a:r>
            <a:r>
              <a:rPr lang="ru-RU" sz="4000" dirty="0"/>
              <a:t> </a:t>
            </a:r>
            <a:r>
              <a:rPr lang="ru-RU" sz="4000" dirty="0" err="1"/>
              <a:t>довжини</a:t>
            </a:r>
            <a:r>
              <a:rPr lang="ru-RU" sz="4000" dirty="0"/>
              <a:t> </a:t>
            </a:r>
            <a:r>
              <a:rPr lang="ru-RU" sz="4000" dirty="0" err="1"/>
              <a:t>випромінює</a:t>
            </a:r>
            <a:r>
              <a:rPr lang="ru-RU" sz="4000" dirty="0"/>
              <a:t> </a:t>
            </a:r>
            <a:r>
              <a:rPr lang="ru-RU" sz="4000" dirty="0" err="1"/>
              <a:t>квантовий</a:t>
            </a:r>
            <a:r>
              <a:rPr lang="ru-RU" sz="4000" dirty="0"/>
              <a:t> генератор, </a:t>
            </a:r>
            <a:r>
              <a:rPr lang="ru-RU" sz="4000" dirty="0" err="1"/>
              <a:t>він</a:t>
            </a:r>
            <a:r>
              <a:rPr lang="ru-RU" sz="4000" dirty="0"/>
              <a:t> </a:t>
            </a:r>
            <a:r>
              <a:rPr lang="ru-RU" sz="4000" dirty="0" err="1"/>
              <a:t>може</a:t>
            </a:r>
            <a:r>
              <a:rPr lang="ru-RU" sz="4000" dirty="0"/>
              <a:t> </a:t>
            </a:r>
            <a:r>
              <a:rPr lang="ru-RU" sz="4000" dirty="0" err="1"/>
              <a:t>називатися</a:t>
            </a:r>
            <a:r>
              <a:rPr lang="ru-RU" sz="4000" dirty="0"/>
              <a:t> по </a:t>
            </a:r>
            <a:r>
              <a:rPr lang="ru-RU" sz="4000" dirty="0" err="1"/>
              <a:t>різному</a:t>
            </a:r>
            <a:r>
              <a:rPr lang="ru-RU" sz="4000" dirty="0"/>
              <a:t>: лазер, мазер, </a:t>
            </a:r>
            <a:r>
              <a:rPr lang="ru-RU" sz="4000" dirty="0" err="1"/>
              <a:t>разер</a:t>
            </a:r>
            <a:r>
              <a:rPr lang="ru-RU" sz="4000" dirty="0"/>
              <a:t>, </a:t>
            </a:r>
            <a:r>
              <a:rPr lang="ru-RU" sz="4000" dirty="0" err="1"/>
              <a:t>газер</a:t>
            </a:r>
            <a:r>
              <a:rPr lang="ru-RU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15045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4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4666" y="0"/>
            <a:ext cx="5261992" cy="68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36836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875181"/>
          </a:xfrm>
        </p:spPr>
        <p:txBody>
          <a:bodyPr/>
          <a:lstStyle/>
          <a:p>
            <a:r>
              <a:rPr lang="ru-RU" sz="4400" dirty="0" smtClean="0"/>
              <a:t>За </a:t>
            </a:r>
            <a:r>
              <a:rPr lang="ru-RU" sz="4400" dirty="0" err="1" smtClean="0"/>
              <a:t>допомогою</a:t>
            </a:r>
            <a:r>
              <a:rPr lang="ru-RU" sz="4400" dirty="0" smtClean="0"/>
              <a:t> </a:t>
            </a:r>
            <a:r>
              <a:rPr lang="ru-RU" sz="4400" dirty="0" err="1"/>
              <a:t>лазерної</a:t>
            </a:r>
            <a:r>
              <a:rPr lang="ru-RU" sz="4400" dirty="0"/>
              <a:t> </a:t>
            </a:r>
            <a:r>
              <a:rPr lang="ru-RU" sz="4400" dirty="0" err="1"/>
              <a:t>техніки</a:t>
            </a:r>
            <a:r>
              <a:rPr lang="ru-RU" sz="4400" dirty="0"/>
              <a:t> </a:t>
            </a:r>
            <a:r>
              <a:rPr lang="ru-RU" sz="4400" dirty="0" err="1"/>
              <a:t>інтенсивно</a:t>
            </a:r>
            <a:r>
              <a:rPr lang="ru-RU" sz="4400" dirty="0"/>
              <a:t> </a:t>
            </a:r>
            <a:r>
              <a:rPr lang="ru-RU" sz="4400" dirty="0" err="1"/>
              <a:t>розробляються</a:t>
            </a:r>
            <a:r>
              <a:rPr lang="ru-RU" sz="4400" dirty="0"/>
              <a:t> </a:t>
            </a:r>
            <a:r>
              <a:rPr lang="ru-RU" sz="4400" dirty="0" err="1"/>
              <a:t>оптичні</a:t>
            </a:r>
            <a:r>
              <a:rPr lang="ru-RU" sz="4400" dirty="0"/>
              <a:t> </a:t>
            </a:r>
            <a:r>
              <a:rPr lang="ru-RU" sz="4400" dirty="0" err="1"/>
              <a:t>методи</a:t>
            </a:r>
            <a:r>
              <a:rPr lang="ru-RU" sz="4400" dirty="0"/>
              <a:t> </a:t>
            </a:r>
            <a:r>
              <a:rPr lang="ru-RU" sz="4400" dirty="0" err="1"/>
              <a:t>обробки</a:t>
            </a:r>
            <a:r>
              <a:rPr lang="ru-RU" sz="4400" dirty="0"/>
              <a:t> </a:t>
            </a:r>
            <a:r>
              <a:rPr lang="ru-RU" sz="4400" dirty="0" err="1"/>
              <a:t>передачі</a:t>
            </a:r>
            <a:r>
              <a:rPr lang="ru-RU" sz="4400" dirty="0"/>
              <a:t> й </a:t>
            </a:r>
            <a:r>
              <a:rPr lang="ru-RU" sz="4400" dirty="0" err="1"/>
              <a:t>зберігання</a:t>
            </a:r>
            <a:r>
              <a:rPr lang="ru-RU" sz="4400" dirty="0"/>
              <a:t> </a:t>
            </a:r>
            <a:r>
              <a:rPr lang="ru-RU" sz="4400" dirty="0" err="1"/>
              <a:t>інформації</a:t>
            </a:r>
            <a:r>
              <a:rPr lang="ru-RU" sz="4400" dirty="0"/>
              <a:t>, </a:t>
            </a:r>
            <a:r>
              <a:rPr lang="ru-RU" sz="4400" dirty="0" err="1"/>
              <a:t>методи</a:t>
            </a:r>
            <a:r>
              <a:rPr lang="ru-RU" sz="4400" dirty="0"/>
              <a:t> </a:t>
            </a:r>
            <a:r>
              <a:rPr lang="ru-RU" sz="4400" dirty="0" err="1"/>
              <a:t>голографічного</a:t>
            </a:r>
            <a:r>
              <a:rPr lang="ru-RU" sz="4400" dirty="0"/>
              <a:t> </a:t>
            </a:r>
            <a:r>
              <a:rPr lang="ru-RU" sz="4400" dirty="0" err="1"/>
              <a:t>запису</a:t>
            </a:r>
            <a:r>
              <a:rPr lang="ru-RU" sz="4400" dirty="0"/>
              <a:t> </a:t>
            </a:r>
            <a:r>
              <a:rPr lang="ru-RU" sz="4400" dirty="0" err="1"/>
              <a:t>інформації</a:t>
            </a:r>
            <a:r>
              <a:rPr lang="ru-RU" sz="4400" dirty="0"/>
              <a:t>, </a:t>
            </a:r>
            <a:r>
              <a:rPr lang="ru-RU" sz="4400" dirty="0" err="1"/>
              <a:t>кольорове</a:t>
            </a:r>
            <a:r>
              <a:rPr lang="ru-RU" sz="4400" dirty="0"/>
              <a:t> </a:t>
            </a:r>
            <a:r>
              <a:rPr lang="ru-RU" sz="4400" dirty="0" err="1"/>
              <a:t>проекційне</a:t>
            </a:r>
            <a:r>
              <a:rPr lang="ru-RU" sz="4400" dirty="0"/>
              <a:t> </a:t>
            </a:r>
            <a:r>
              <a:rPr lang="ru-RU" sz="4400" dirty="0" err="1" smtClean="0"/>
              <a:t>телебачення</a:t>
            </a:r>
            <a:r>
              <a:rPr lang="ru-RU" sz="4400" dirty="0" smtClean="0"/>
              <a:t>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2408980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26953"/>
            <a:ext cx="5436096" cy="373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7" y="0"/>
            <a:ext cx="4427984" cy="442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36004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681913" cy="1412776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Використання лазерів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96753"/>
            <a:ext cx="9144000" cy="56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6856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5" y="3289828"/>
            <a:ext cx="4716016" cy="353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470"/>
            <a:ext cx="5508104" cy="331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6627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Лазерний телевізор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96751"/>
            <a:ext cx="9144000" cy="566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6960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Лазерний принтер, сканер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24745"/>
            <a:ext cx="9144000" cy="574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01729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Лазерне озброєння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68558"/>
            <a:ext cx="9129293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2814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Лазер в космосі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78747"/>
            <a:ext cx="9144000" cy="5665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2610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681913" cy="1523495"/>
          </a:xfrm>
        </p:spPr>
        <p:txBody>
          <a:bodyPr/>
          <a:lstStyle/>
          <a:p>
            <a:pPr algn="ctr"/>
            <a:r>
              <a:rPr lang="uk-UA" sz="8000" b="1" dirty="0" smtClean="0"/>
              <a:t>Дякую за увагу!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xmlns="" val="3442497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Лазер та мазер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33900"/>
            <a:ext cx="4860032" cy="558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33900"/>
            <a:ext cx="4267437" cy="558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5153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В. А. Фабрикант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13892"/>
            <a:ext cx="4067944" cy="5695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1340768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err="1"/>
              <a:t>Вперше</a:t>
            </a:r>
            <a:r>
              <a:rPr lang="ru-RU" sz="4000" dirty="0"/>
              <a:t> на </a:t>
            </a:r>
            <a:r>
              <a:rPr lang="ru-RU" sz="4000" dirty="0" err="1"/>
              <a:t>можливість</a:t>
            </a:r>
            <a:r>
              <a:rPr lang="ru-RU" sz="4000" dirty="0"/>
              <a:t> </a:t>
            </a:r>
            <a:r>
              <a:rPr lang="ru-RU" sz="4000" dirty="0" err="1"/>
              <a:t>створення</a:t>
            </a:r>
            <a:r>
              <a:rPr lang="ru-RU" sz="4000" dirty="0"/>
              <a:t> квантового генератора </a:t>
            </a:r>
            <a:r>
              <a:rPr lang="ru-RU" sz="4000" dirty="0" err="1"/>
              <a:t>вказав</a:t>
            </a:r>
            <a:r>
              <a:rPr lang="ru-RU" sz="4000" dirty="0"/>
              <a:t> </a:t>
            </a:r>
            <a:r>
              <a:rPr lang="ru-RU" sz="4000" dirty="0" err="1"/>
              <a:t>радянський</a:t>
            </a:r>
            <a:r>
              <a:rPr lang="ru-RU" sz="4000" dirty="0"/>
              <a:t> </a:t>
            </a:r>
            <a:r>
              <a:rPr lang="ru-RU" sz="4000" dirty="0" err="1"/>
              <a:t>фізик</a:t>
            </a:r>
            <a:r>
              <a:rPr lang="ru-RU" sz="4000" dirty="0"/>
              <a:t> В. А. Фабрикант в </a:t>
            </a:r>
            <a:r>
              <a:rPr lang="ru-RU" sz="4000" dirty="0" err="1"/>
              <a:t>кінці</a:t>
            </a:r>
            <a:r>
              <a:rPr lang="ru-RU" sz="4000" dirty="0"/>
              <a:t> 40-х </a:t>
            </a:r>
            <a:r>
              <a:rPr lang="ru-RU" sz="4000" dirty="0" err="1"/>
              <a:t>років</a:t>
            </a:r>
            <a:r>
              <a:rPr lang="ru-RU" sz="4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896461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096780"/>
          </a:xfrm>
        </p:spPr>
        <p:txBody>
          <a:bodyPr/>
          <a:lstStyle/>
          <a:p>
            <a:r>
              <a:rPr lang="ru-RU" sz="3600" dirty="0" smtClean="0"/>
              <a:t>Перший </a:t>
            </a:r>
            <a:r>
              <a:rPr lang="ru-RU" sz="3600" dirty="0"/>
              <a:t>мазер на молекулах </a:t>
            </a:r>
            <a:r>
              <a:rPr lang="ru-RU" sz="3600" dirty="0" err="1"/>
              <a:t>аміаку</a:t>
            </a:r>
            <a:r>
              <a:rPr lang="ru-RU" sz="3600" dirty="0"/>
              <a:t> (</a:t>
            </a:r>
            <a:r>
              <a:rPr lang="ru-RU" sz="3600" dirty="0" err="1"/>
              <a:t>розчин</a:t>
            </a:r>
            <a:r>
              <a:rPr lang="ru-RU" sz="3600" dirty="0"/>
              <a:t> </a:t>
            </a:r>
            <a:r>
              <a:rPr lang="ru-RU" sz="3600" dirty="0" err="1"/>
              <a:t>аміаку</a:t>
            </a:r>
            <a:r>
              <a:rPr lang="ru-RU" sz="3600" dirty="0"/>
              <a:t> у </a:t>
            </a:r>
            <a:r>
              <a:rPr lang="ru-RU" sz="3600" dirty="0" err="1"/>
              <a:t>воді</a:t>
            </a:r>
            <a:r>
              <a:rPr lang="ru-RU" sz="3600" dirty="0"/>
              <a:t> - </a:t>
            </a:r>
            <a:r>
              <a:rPr lang="ru-RU" sz="3600" dirty="0" err="1"/>
              <a:t>нашатирний</a:t>
            </a:r>
            <a:r>
              <a:rPr lang="ru-RU" sz="3600" dirty="0"/>
              <a:t> спирт) </a:t>
            </a:r>
            <a:r>
              <a:rPr lang="ru-RU" sz="3600" dirty="0" err="1"/>
              <a:t>був</a:t>
            </a:r>
            <a:r>
              <a:rPr lang="ru-RU" sz="3600" dirty="0"/>
              <a:t> </a:t>
            </a:r>
            <a:r>
              <a:rPr lang="ru-RU" sz="3600" dirty="0" err="1"/>
              <a:t>зроблений</a:t>
            </a:r>
            <a:r>
              <a:rPr lang="ru-RU" sz="3600" dirty="0"/>
              <a:t> в 1954 </a:t>
            </a:r>
            <a:r>
              <a:rPr lang="ru-RU" sz="3600" dirty="0" err="1"/>
              <a:t>році</a:t>
            </a:r>
            <a:r>
              <a:rPr lang="ru-RU" sz="3600" dirty="0"/>
              <a:t> </a:t>
            </a:r>
            <a:r>
              <a:rPr lang="ru-RU" sz="3600" dirty="0" err="1"/>
              <a:t>одночасно</a:t>
            </a:r>
            <a:r>
              <a:rPr lang="ru-RU" sz="3600" dirty="0"/>
              <a:t> і </a:t>
            </a:r>
            <a:r>
              <a:rPr lang="ru-RU" sz="3600" dirty="0" err="1"/>
              <a:t>незалежно</a:t>
            </a:r>
            <a:r>
              <a:rPr lang="ru-RU" sz="3600" dirty="0"/>
              <a:t> у </a:t>
            </a:r>
            <a:r>
              <a:rPr lang="ru-RU" sz="3600" dirty="0" err="1"/>
              <a:t>Фізичному</a:t>
            </a:r>
            <a:r>
              <a:rPr lang="ru-RU" sz="3600" dirty="0"/>
              <a:t> </a:t>
            </a:r>
            <a:r>
              <a:rPr lang="ru-RU" sz="3600" dirty="0" err="1"/>
              <a:t>інституті</a:t>
            </a:r>
            <a:r>
              <a:rPr lang="ru-RU" sz="3600" dirty="0"/>
              <a:t> </a:t>
            </a:r>
            <a:r>
              <a:rPr lang="ru-RU" sz="3600" dirty="0" err="1"/>
              <a:t>Академії</a:t>
            </a:r>
            <a:r>
              <a:rPr lang="ru-RU" sz="3600" dirty="0"/>
              <a:t> наук СРСР Н. Г. </a:t>
            </a:r>
            <a:r>
              <a:rPr lang="ru-RU" sz="3600" dirty="0" err="1"/>
              <a:t>Басовим</a:t>
            </a:r>
            <a:r>
              <a:rPr lang="ru-RU" sz="3600" dirty="0"/>
              <a:t> і А. М. </a:t>
            </a:r>
            <a:r>
              <a:rPr lang="ru-RU" sz="3600" dirty="0" err="1"/>
              <a:t>Прохоровим</a:t>
            </a:r>
            <a:r>
              <a:rPr lang="ru-RU" sz="3600" dirty="0"/>
              <a:t> і в </a:t>
            </a:r>
            <a:r>
              <a:rPr lang="ru-RU" sz="3600" dirty="0" err="1"/>
              <a:t>Колумбійському</a:t>
            </a:r>
            <a:r>
              <a:rPr lang="ru-RU" sz="3600" dirty="0"/>
              <a:t> </a:t>
            </a:r>
            <a:r>
              <a:rPr lang="ru-RU" sz="3600" dirty="0" err="1"/>
              <a:t>університеті</a:t>
            </a:r>
            <a:r>
              <a:rPr lang="ru-RU" sz="3600" dirty="0"/>
              <a:t> Чарлзом </a:t>
            </a:r>
            <a:r>
              <a:rPr lang="ru-RU" sz="3600" dirty="0" err="1"/>
              <a:t>Таунсом</a:t>
            </a:r>
            <a:r>
              <a:rPr lang="ru-RU" sz="3600" dirty="0"/>
              <a:t> </a:t>
            </a:r>
            <a:r>
              <a:rPr lang="ru-RU" sz="3600" dirty="0" err="1"/>
              <a:t>зі</a:t>
            </a:r>
            <a:r>
              <a:rPr lang="ru-RU" sz="3600" dirty="0"/>
              <a:t> </a:t>
            </a:r>
            <a:r>
              <a:rPr lang="ru-RU" sz="3600" dirty="0" err="1"/>
              <a:t>співробітниками</a:t>
            </a:r>
            <a:r>
              <a:rPr lang="ru-RU" sz="3600" dirty="0"/>
              <a:t>. </a:t>
            </a:r>
            <a:endParaRPr lang="ru-RU" sz="3600" dirty="0" smtClean="0"/>
          </a:p>
          <a:p>
            <a:r>
              <a:rPr lang="ru-RU" sz="3600" dirty="0" smtClean="0"/>
              <a:t>В </a:t>
            </a:r>
            <a:r>
              <a:rPr lang="ru-RU" sz="3600" dirty="0"/>
              <a:t>1964 </a:t>
            </a:r>
            <a:r>
              <a:rPr lang="ru-RU" sz="3600" dirty="0" err="1"/>
              <a:t>році</a:t>
            </a:r>
            <a:r>
              <a:rPr lang="ru-RU" sz="3600" dirty="0"/>
              <a:t> за </a:t>
            </a:r>
            <a:r>
              <a:rPr lang="ru-RU" sz="3600" dirty="0" err="1"/>
              <a:t>цю</a:t>
            </a:r>
            <a:r>
              <a:rPr lang="ru-RU" sz="3600" dirty="0"/>
              <a:t> роботу </a:t>
            </a:r>
            <a:r>
              <a:rPr lang="ru-RU" sz="3600" dirty="0" err="1"/>
              <a:t>їм</a:t>
            </a:r>
            <a:r>
              <a:rPr lang="ru-RU" sz="3600" dirty="0"/>
              <a:t> </a:t>
            </a:r>
            <a:r>
              <a:rPr lang="ru-RU" sz="3600" dirty="0" err="1"/>
              <a:t>була</a:t>
            </a:r>
            <a:r>
              <a:rPr lang="ru-RU" sz="3600" dirty="0"/>
              <a:t> </a:t>
            </a:r>
            <a:r>
              <a:rPr lang="ru-RU" sz="3600" dirty="0" err="1"/>
              <a:t>присуджена</a:t>
            </a:r>
            <a:r>
              <a:rPr lang="ru-RU" sz="3600" dirty="0"/>
              <a:t> </a:t>
            </a:r>
            <a:r>
              <a:rPr lang="ru-RU" sz="3600" dirty="0" err="1"/>
              <a:t>Нобелівська</a:t>
            </a:r>
            <a:r>
              <a:rPr lang="ru-RU" sz="3600" dirty="0"/>
              <a:t> </a:t>
            </a:r>
            <a:r>
              <a:rPr lang="ru-RU" sz="3600" dirty="0" err="1"/>
              <a:t>премія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546525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270" y="0"/>
            <a:ext cx="918486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19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772793"/>
          </a:xfrm>
        </p:spPr>
        <p:txBody>
          <a:bodyPr/>
          <a:lstStyle/>
          <a:p>
            <a:r>
              <a:rPr lang="ru-RU" b="1" i="1" dirty="0"/>
              <a:t>Лазер</a:t>
            </a:r>
            <a:r>
              <a:rPr lang="ru-RU" dirty="0"/>
              <a:t> — </a:t>
            </a:r>
            <a:r>
              <a:rPr lang="ru-RU" dirty="0" err="1"/>
              <a:t>абревіатура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</a:t>
            </a:r>
            <a:r>
              <a:rPr lang="ru-RU" dirty="0" err="1"/>
              <a:t>англійського</a:t>
            </a:r>
            <a:r>
              <a:rPr lang="ru-RU" dirty="0"/>
              <a:t> </a:t>
            </a:r>
            <a:r>
              <a:rPr lang="ru-RU" dirty="0" err="1"/>
              <a:t>виразу</a:t>
            </a:r>
            <a:r>
              <a:rPr lang="ru-RU" dirty="0"/>
              <a:t> «</a:t>
            </a:r>
            <a:r>
              <a:rPr lang="en-US" dirty="0"/>
              <a:t>Light Amplification by Stimulated Emission of Radiation» (</a:t>
            </a:r>
            <a:r>
              <a:rPr lang="ru-RU" dirty="0" err="1"/>
              <a:t>підсилення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вимушеного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99"/>
          <a:stretch/>
        </p:blipFill>
        <p:spPr bwMode="auto">
          <a:xfrm>
            <a:off x="0" y="3256341"/>
            <a:ext cx="5364088" cy="359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57731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Історія відкриття лазера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95984"/>
            <a:ext cx="9144000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5628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0" y="1196752"/>
            <a:ext cx="9144000" cy="5676939"/>
          </a:xfrm>
        </p:spPr>
        <p:txBody>
          <a:bodyPr/>
          <a:lstStyle/>
          <a:p>
            <a:r>
              <a:rPr lang="ru-RU" sz="3100" dirty="0"/>
              <a:t>За </a:t>
            </a:r>
            <a:r>
              <a:rPr lang="ru-RU" sz="3100" dirty="0" err="1"/>
              <a:t>допомогою</a:t>
            </a:r>
            <a:r>
              <a:rPr lang="ru-RU" sz="3100" dirty="0"/>
              <a:t> </a:t>
            </a:r>
            <a:r>
              <a:rPr lang="ru-RU" sz="3100" dirty="0" err="1"/>
              <a:t>лазерів</a:t>
            </a:r>
            <a:r>
              <a:rPr lang="ru-RU" sz="3100" dirty="0"/>
              <a:t> </a:t>
            </a:r>
            <a:r>
              <a:rPr lang="ru-RU" sz="3100" dirty="0" err="1"/>
              <a:t>можна</a:t>
            </a:r>
            <a:r>
              <a:rPr lang="ru-RU" sz="3100" dirty="0"/>
              <a:t> </a:t>
            </a:r>
            <a:r>
              <a:rPr lang="ru-RU" sz="3100" dirty="0" err="1"/>
              <a:t>досягати</a:t>
            </a:r>
            <a:r>
              <a:rPr lang="ru-RU" sz="3100" dirty="0"/>
              <a:t> </a:t>
            </a:r>
            <a:r>
              <a:rPr lang="ru-RU" sz="3100" dirty="0" err="1"/>
              <a:t>інтенсивності</a:t>
            </a:r>
            <a:r>
              <a:rPr lang="ru-RU" sz="3100" dirty="0"/>
              <a:t> </a:t>
            </a:r>
            <a:r>
              <a:rPr lang="ru-RU" sz="3100" dirty="0" err="1"/>
              <a:t>короткочасних</a:t>
            </a:r>
            <a:r>
              <a:rPr lang="ru-RU" sz="3100" dirty="0"/>
              <a:t> </a:t>
            </a:r>
            <a:r>
              <a:rPr lang="ru-RU" sz="3100" dirty="0" err="1"/>
              <a:t>імпульсів</a:t>
            </a:r>
            <a:r>
              <a:rPr lang="ru-RU" sz="3100" dirty="0"/>
              <a:t>, </a:t>
            </a:r>
            <a:r>
              <a:rPr lang="ru-RU" sz="3100" dirty="0" err="1"/>
              <a:t>що</a:t>
            </a:r>
            <a:r>
              <a:rPr lang="ru-RU" sz="3100" dirty="0"/>
              <a:t> </a:t>
            </a:r>
            <a:r>
              <a:rPr lang="ru-RU" sz="3100" dirty="0" err="1"/>
              <a:t>перевищує</a:t>
            </a:r>
            <a:r>
              <a:rPr lang="ru-RU" sz="3100" dirty="0"/>
              <a:t> </a:t>
            </a:r>
            <a:r>
              <a:rPr lang="ru-RU" sz="3100" dirty="0" err="1"/>
              <a:t>інтенсивність</a:t>
            </a:r>
            <a:r>
              <a:rPr lang="ru-RU" sz="3100" dirty="0"/>
              <a:t> </a:t>
            </a:r>
            <a:r>
              <a:rPr lang="ru-RU" sz="3100" dirty="0" err="1"/>
              <a:t>випромінювання</a:t>
            </a:r>
            <a:r>
              <a:rPr lang="ru-RU" sz="3100" dirty="0"/>
              <a:t> </a:t>
            </a:r>
            <a:r>
              <a:rPr lang="ru-RU" sz="3100" dirty="0" err="1"/>
              <a:t>Сонця</a:t>
            </a:r>
            <a:r>
              <a:rPr lang="ru-RU" sz="3100" dirty="0"/>
              <a:t> в </a:t>
            </a:r>
            <a:r>
              <a:rPr lang="ru-RU" sz="3100" dirty="0" smtClean="0"/>
              <a:t>10</a:t>
            </a:r>
            <a:r>
              <a:rPr lang="uk-UA" sz="3100" i="1" baseline="30000" dirty="0"/>
              <a:t> </a:t>
            </a:r>
            <a:r>
              <a:rPr lang="uk-UA" sz="3100" baseline="30000" dirty="0"/>
              <a:t>10</a:t>
            </a:r>
            <a:r>
              <a:rPr lang="uk-UA" sz="3100" i="1" baseline="30000" dirty="0"/>
              <a:t> </a:t>
            </a:r>
            <a:r>
              <a:rPr lang="ru-RU" sz="3100" dirty="0"/>
              <a:t> </a:t>
            </a:r>
            <a:r>
              <a:rPr lang="ru-RU" sz="3100" dirty="0" err="1" smtClean="0"/>
              <a:t>разів</a:t>
            </a:r>
            <a:r>
              <a:rPr lang="ru-RU" sz="3100" dirty="0" smtClean="0"/>
              <a:t>.</a:t>
            </a:r>
          </a:p>
          <a:p>
            <a:r>
              <a:rPr lang="ru-RU" sz="3100" dirty="0"/>
              <a:t>Лазер — </a:t>
            </a:r>
            <a:r>
              <a:rPr lang="ru-RU" sz="3100" dirty="0" err="1"/>
              <a:t>джерело</a:t>
            </a:r>
            <a:r>
              <a:rPr lang="ru-RU" sz="3100" dirty="0"/>
              <a:t> когерентного, </a:t>
            </a:r>
            <a:r>
              <a:rPr lang="ru-RU" sz="3100" dirty="0" err="1"/>
              <a:t>монохроматичного</a:t>
            </a:r>
            <a:r>
              <a:rPr lang="ru-RU" sz="3100" dirty="0"/>
              <a:t> і </a:t>
            </a:r>
            <a:r>
              <a:rPr lang="ru-RU" sz="3100" dirty="0" err="1"/>
              <a:t>вузькоспрямованого</a:t>
            </a:r>
            <a:r>
              <a:rPr lang="ru-RU" sz="3100" dirty="0"/>
              <a:t> </a:t>
            </a:r>
            <a:r>
              <a:rPr lang="ru-RU" sz="3100" dirty="0" err="1"/>
              <a:t>електромагнітного</a:t>
            </a:r>
            <a:r>
              <a:rPr lang="ru-RU" sz="3100" dirty="0"/>
              <a:t> </a:t>
            </a:r>
            <a:r>
              <a:rPr lang="ru-RU" sz="3100" dirty="0" err="1"/>
              <a:t>випромінювання</a:t>
            </a:r>
            <a:r>
              <a:rPr lang="ru-RU" sz="3100" dirty="0"/>
              <a:t> </a:t>
            </a:r>
            <a:r>
              <a:rPr lang="ru-RU" sz="3100" dirty="0" err="1"/>
              <a:t>оптичного</a:t>
            </a:r>
            <a:r>
              <a:rPr lang="ru-RU" sz="3100" dirty="0"/>
              <a:t> </a:t>
            </a:r>
            <a:r>
              <a:rPr lang="ru-RU" sz="3100" dirty="0" err="1"/>
              <a:t>діапазону</a:t>
            </a:r>
            <a:r>
              <a:rPr lang="ru-RU" sz="3100" dirty="0"/>
              <a:t>, яке </a:t>
            </a:r>
            <a:r>
              <a:rPr lang="ru-RU" sz="3100" dirty="0" err="1"/>
              <a:t>характеризується</a:t>
            </a:r>
            <a:r>
              <a:rPr lang="ru-RU" sz="3100" dirty="0"/>
              <a:t> великою </a:t>
            </a:r>
            <a:r>
              <a:rPr lang="ru-RU" sz="3100" dirty="0" err="1"/>
              <a:t>густиною</a:t>
            </a:r>
            <a:r>
              <a:rPr lang="ru-RU" sz="3100" dirty="0"/>
              <a:t> </a:t>
            </a:r>
            <a:r>
              <a:rPr lang="ru-RU" sz="3100" dirty="0" err="1"/>
              <a:t>енергії</a:t>
            </a:r>
            <a:r>
              <a:rPr lang="ru-RU" sz="3100" dirty="0"/>
              <a:t>. </a:t>
            </a:r>
            <a:r>
              <a:rPr lang="ru-RU" sz="3100" dirty="0" err="1"/>
              <a:t>Існують</a:t>
            </a:r>
            <a:r>
              <a:rPr lang="ru-RU" sz="3100" dirty="0"/>
              <a:t> </a:t>
            </a:r>
            <a:r>
              <a:rPr lang="ru-RU" sz="3100" dirty="0" err="1"/>
              <a:t>газові</a:t>
            </a:r>
            <a:r>
              <a:rPr lang="ru-RU" sz="3100" dirty="0"/>
              <a:t> </a:t>
            </a:r>
            <a:r>
              <a:rPr lang="ru-RU" sz="3100" dirty="0" err="1"/>
              <a:t>лазери</a:t>
            </a:r>
            <a:r>
              <a:rPr lang="ru-RU" sz="3100" dirty="0"/>
              <a:t>, </a:t>
            </a:r>
            <a:r>
              <a:rPr lang="ru-RU" sz="3100" dirty="0" err="1"/>
              <a:t>рідинні</a:t>
            </a:r>
            <a:r>
              <a:rPr lang="ru-RU" sz="3100" dirty="0"/>
              <a:t> та на </a:t>
            </a:r>
            <a:r>
              <a:rPr lang="ru-RU" sz="3100" dirty="0" err="1"/>
              <a:t>твердих</a:t>
            </a:r>
            <a:r>
              <a:rPr lang="ru-RU" sz="3100" dirty="0"/>
              <a:t> </a:t>
            </a:r>
            <a:r>
              <a:rPr lang="ru-RU" sz="3100" dirty="0" err="1"/>
              <a:t>тілах</a:t>
            </a:r>
            <a:r>
              <a:rPr lang="ru-RU" sz="3100" dirty="0"/>
              <a:t> (</a:t>
            </a:r>
            <a:r>
              <a:rPr lang="ru-RU" sz="3100" dirty="0" err="1"/>
              <a:t>діелектричних</a:t>
            </a:r>
            <a:r>
              <a:rPr lang="ru-RU" sz="3100" dirty="0"/>
              <a:t> </a:t>
            </a:r>
            <a:r>
              <a:rPr lang="ru-RU" sz="3100" dirty="0" err="1"/>
              <a:t>кристалах</a:t>
            </a:r>
            <a:r>
              <a:rPr lang="ru-RU" sz="3100" dirty="0"/>
              <a:t>, </a:t>
            </a:r>
            <a:r>
              <a:rPr lang="ru-RU" sz="3100" dirty="0" err="1"/>
              <a:t>склі</a:t>
            </a:r>
            <a:r>
              <a:rPr lang="ru-RU" sz="3100" dirty="0"/>
              <a:t>, </a:t>
            </a:r>
            <a:r>
              <a:rPr lang="ru-RU" sz="3100" dirty="0" err="1"/>
              <a:t>напівпровідниках</a:t>
            </a:r>
            <a:r>
              <a:rPr lang="ru-RU" sz="3100" dirty="0"/>
              <a:t>). В </a:t>
            </a:r>
            <a:r>
              <a:rPr lang="ru-RU" sz="3100" dirty="0" err="1"/>
              <a:t>лазері</a:t>
            </a:r>
            <a:r>
              <a:rPr lang="ru-RU" sz="3100" dirty="0"/>
              <a:t> </a:t>
            </a:r>
            <a:r>
              <a:rPr lang="ru-RU" sz="3100" dirty="0" err="1"/>
              <a:t>має</a:t>
            </a:r>
            <a:r>
              <a:rPr lang="ru-RU" sz="3100" dirty="0"/>
              <a:t> </a:t>
            </a:r>
            <a:r>
              <a:rPr lang="ru-RU" sz="3100" dirty="0" err="1"/>
              <a:t>місце</a:t>
            </a:r>
            <a:r>
              <a:rPr lang="ru-RU" sz="3100" dirty="0"/>
              <a:t> </a:t>
            </a:r>
            <a:r>
              <a:rPr lang="ru-RU" sz="3100" dirty="0" err="1"/>
              <a:t>перетворення</a:t>
            </a:r>
            <a:r>
              <a:rPr lang="ru-RU" sz="3100" dirty="0"/>
              <a:t> </a:t>
            </a:r>
            <a:r>
              <a:rPr lang="ru-RU" sz="3100" dirty="0" err="1"/>
              <a:t>різних</a:t>
            </a:r>
            <a:r>
              <a:rPr lang="ru-RU" sz="3100" dirty="0"/>
              <a:t> </a:t>
            </a:r>
            <a:r>
              <a:rPr lang="ru-RU" sz="3100" dirty="0" err="1"/>
              <a:t>видів</a:t>
            </a:r>
            <a:r>
              <a:rPr lang="ru-RU" sz="3100" dirty="0"/>
              <a:t> </a:t>
            </a:r>
            <a:r>
              <a:rPr lang="ru-RU" sz="3100" dirty="0" err="1"/>
              <a:t>енергії</a:t>
            </a:r>
            <a:r>
              <a:rPr lang="ru-RU" sz="3100" dirty="0"/>
              <a:t> в </a:t>
            </a:r>
            <a:r>
              <a:rPr lang="ru-RU" sz="3100" dirty="0" err="1"/>
              <a:t>енергію</a:t>
            </a:r>
            <a:r>
              <a:rPr lang="ru-RU" sz="3100" dirty="0"/>
              <a:t> лазерного </a:t>
            </a:r>
            <a:r>
              <a:rPr lang="ru-RU" sz="3100" dirty="0" err="1"/>
              <a:t>випромінювання</a:t>
            </a:r>
            <a:r>
              <a:rPr lang="ru-RU" sz="31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794360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286712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4EFCEB-569C-4ABB-BB90-13511EAD60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TS010286712</Template>
  <TotalTime>145</TotalTime>
  <Words>476</Words>
  <Application>Microsoft Office PowerPoint</Application>
  <PresentationFormat>Экран (4:3)</PresentationFormat>
  <Paragraphs>42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TS010286712</vt:lpstr>
      <vt:lpstr>Белый текст и шрифт Courier для слайдов с кодом</vt:lpstr>
      <vt:lpstr>Квантові генератори та їх використання</vt:lpstr>
      <vt:lpstr>Слайд 2</vt:lpstr>
      <vt:lpstr>Лазер та мазер</vt:lpstr>
      <vt:lpstr>В. А. Фабрикант</vt:lpstr>
      <vt:lpstr>Слайд 5</vt:lpstr>
      <vt:lpstr>Слайд 6</vt:lpstr>
      <vt:lpstr>Слайд 7</vt:lpstr>
      <vt:lpstr>Історія відкриття лазера</vt:lpstr>
      <vt:lpstr>Слайд 9</vt:lpstr>
      <vt:lpstr>Слайд 10</vt:lpstr>
      <vt:lpstr>Будова лазера</vt:lpstr>
      <vt:lpstr>Слайд 12</vt:lpstr>
      <vt:lpstr>Класифікація лазерів</vt:lpstr>
      <vt:lpstr>Рубіновий лазер </vt:lpstr>
      <vt:lpstr>Газовий лазер, лазер на барвниках</vt:lpstr>
      <vt:lpstr>Застосування лазерів</vt:lpstr>
      <vt:lpstr>Слайд 17</vt:lpstr>
      <vt:lpstr>Слайд 18</vt:lpstr>
      <vt:lpstr>Слайд 19</vt:lpstr>
      <vt:lpstr>Слайд 20</vt:lpstr>
      <vt:lpstr>Слайд 21</vt:lpstr>
      <vt:lpstr>Слайд 22</vt:lpstr>
      <vt:lpstr>Використання лазерів</vt:lpstr>
      <vt:lpstr>Слайд 24</vt:lpstr>
      <vt:lpstr>Лазерний телевізор </vt:lpstr>
      <vt:lpstr>Лазерний принтер, сканер </vt:lpstr>
      <vt:lpstr>Лазерне озброєння</vt:lpstr>
      <vt:lpstr>Лазер в космосі </vt:lpstr>
      <vt:lpstr>Дякую за увагу!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Квантові генератори та їх використання</dc:title>
  <dc:creator>Пользователь Windows</dc:creator>
  <cp:lastModifiedBy>Admin</cp:lastModifiedBy>
  <cp:revision>12</cp:revision>
  <dcterms:created xsi:type="dcterms:W3CDTF">2014-02-20T17:00:51Z</dcterms:created>
  <dcterms:modified xsi:type="dcterms:W3CDTF">2014-02-20T20:07:17Z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TC102867129990</vt:lpwstr>
  </property>
</Properties>
</file>