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BC64B-9C3B-4346-B727-5CE0849DE280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86AFF-E3B3-4917-A9D6-E33E7225EB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42FA1-45D7-4A38-B1BB-3C97C4AC233F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3FC1E-F57B-4BDE-93A4-5C01152C0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55860-0520-46C4-B352-7B854212807C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99C29-1511-4A98-87A1-21DA37ED8F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AE431-C6C5-4B42-B0AE-3DE1EA14E6AD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6BFC2-E5DA-41B4-B517-1F36E2CBF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46836-DC59-456B-9065-CFB77972C05F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B0417-6BAA-4776-8F76-0F4942537F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7200E-B1B6-4D0B-8EC8-ACFE688349F3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C740B-F465-4CF4-B29C-E4431626F0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7A3D6-E58D-4C56-A572-58BE6CCABCCE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DE7E8-314B-4D43-9673-828B067892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EDCA4-4905-4527-AD80-8482213C5AE1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609C7-C9F3-46E5-BFC4-40DA8EF904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8FA31-7378-4051-A4DD-C7208528D525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3B197-FE30-488B-A5C4-8A7E72A2EF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C0DD9-76B9-4160-A739-F3FE8301EDB9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FA180-8B0A-4306-A9AC-72F56F7D24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A06A4-238D-41C7-A7E5-19D54AB643A1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0B7B3-7B6E-4A5B-89D0-2976CCBCFD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72222B-92AD-4387-861B-91DCCA715FE1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C42ED50-8B1E-425C-A8FE-7B0A5D4F33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28" r:id="rId4"/>
    <p:sldLayoutId id="2147483734" r:id="rId5"/>
    <p:sldLayoutId id="2147483729" r:id="rId6"/>
    <p:sldLayoutId id="2147483735" r:id="rId7"/>
    <p:sldLayoutId id="2147483736" r:id="rId8"/>
    <p:sldLayoutId id="2147483737" r:id="rId9"/>
    <p:sldLayoutId id="2147483730" r:id="rId10"/>
    <p:sldLayoutId id="214748373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7" Type="http://schemas.openxmlformats.org/officeDocument/2006/relationships/image" Target="../media/image8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214554"/>
            <a:ext cx="8458200" cy="122237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5400" dirty="0" smtClean="0"/>
              <a:t>Виды спектров.</a:t>
            </a:r>
            <a:br>
              <a:rPr lang="ru-RU" sz="5400" dirty="0" smtClean="0"/>
            </a:br>
            <a:r>
              <a:rPr lang="ru-RU" sz="5400" dirty="0" smtClean="0"/>
              <a:t>Спектральный анализ.</a:t>
            </a:r>
            <a:endParaRPr lang="ru-RU" sz="5400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16" y="4643446"/>
            <a:ext cx="8429684" cy="10217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Спектры излучения</a:t>
            </a:r>
            <a:endParaRPr lang="ru-RU" dirty="0"/>
          </a:p>
        </p:txBody>
      </p:sp>
      <p:grpSp>
        <p:nvGrpSpPr>
          <p:cNvPr id="42" name="Группа 41"/>
          <p:cNvGrpSpPr/>
          <p:nvPr/>
        </p:nvGrpSpPr>
        <p:grpSpPr>
          <a:xfrm>
            <a:off x="428596" y="1428736"/>
            <a:ext cx="8429684" cy="1928826"/>
            <a:chOff x="428596" y="1428736"/>
            <a:chExt cx="8429684" cy="192882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500430" y="1428736"/>
              <a:ext cx="2357454" cy="5715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Спектры излучения</a:t>
              </a:r>
              <a:endParaRPr lang="ru-RU" dirty="0"/>
            </a:p>
          </p:txBody>
        </p:sp>
        <p:grpSp>
          <p:nvGrpSpPr>
            <p:cNvPr id="38" name="Группа 37"/>
            <p:cNvGrpSpPr/>
            <p:nvPr/>
          </p:nvGrpSpPr>
          <p:grpSpPr>
            <a:xfrm>
              <a:off x="428596" y="2214554"/>
              <a:ext cx="8429684" cy="1143008"/>
              <a:chOff x="428596" y="2214554"/>
              <a:chExt cx="8429684" cy="1143008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428596" y="2643182"/>
                <a:ext cx="2357454" cy="71438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Непрерывные</a:t>
                </a:r>
                <a:endParaRPr lang="ru-RU" dirty="0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3500430" y="2643182"/>
                <a:ext cx="2357454" cy="71438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Линейчатые</a:t>
                </a:r>
                <a:endParaRPr lang="ru-RU" dirty="0"/>
              </a:p>
            </p:txBody>
          </p:sp>
          <p:sp>
            <p:nvSpPr>
              <p:cNvPr id="9" name="Прямоугольник 8"/>
              <p:cNvSpPr/>
              <p:nvPr/>
            </p:nvSpPr>
            <p:spPr>
              <a:xfrm>
                <a:off x="6500826" y="2643182"/>
                <a:ext cx="2357454" cy="71438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dirty="0" smtClean="0"/>
                  <a:t>Полосатые</a:t>
                </a:r>
                <a:endParaRPr lang="ru-RU" dirty="0"/>
              </a:p>
            </p:txBody>
          </p:sp>
          <p:cxnSp>
            <p:nvCxnSpPr>
              <p:cNvPr id="22" name="Прямая со стрелкой 21"/>
              <p:cNvCxnSpPr/>
              <p:nvPr/>
            </p:nvCxnSpPr>
            <p:spPr>
              <a:xfrm rot="5400000">
                <a:off x="1393009" y="2428867"/>
                <a:ext cx="428628" cy="3"/>
              </a:xfrm>
              <a:prstGeom prst="straightConnector1">
                <a:avLst/>
              </a:prstGeom>
              <a:ln w="3492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 стрелкой 27"/>
              <p:cNvCxnSpPr/>
              <p:nvPr/>
            </p:nvCxnSpPr>
            <p:spPr>
              <a:xfrm rot="5400000">
                <a:off x="4464843" y="2428867"/>
                <a:ext cx="428628" cy="3"/>
              </a:xfrm>
              <a:prstGeom prst="straightConnector1">
                <a:avLst/>
              </a:prstGeom>
              <a:ln w="3492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 стрелкой 28"/>
              <p:cNvCxnSpPr/>
              <p:nvPr/>
            </p:nvCxnSpPr>
            <p:spPr>
              <a:xfrm rot="5400000">
                <a:off x="7465239" y="2428867"/>
                <a:ext cx="428628" cy="3"/>
              </a:xfrm>
              <a:prstGeom prst="straightConnector1">
                <a:avLst/>
              </a:prstGeom>
              <a:ln w="3492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>
                <a:off x="1580840" y="2214554"/>
                <a:ext cx="6125196" cy="0"/>
              </a:xfrm>
              <a:prstGeom prst="line">
                <a:avLst/>
              </a:prstGeom>
              <a:ln w="349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Прямая соединительная линия 39"/>
            <p:cNvCxnSpPr/>
            <p:nvPr/>
          </p:nvCxnSpPr>
          <p:spPr>
            <a:xfrm rot="5400000" flipH="1" flipV="1">
              <a:off x="4580011" y="2107397"/>
              <a:ext cx="214314" cy="0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3" name="Рисунок 42" descr="Сплошной спектр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714884"/>
            <a:ext cx="2354193" cy="15716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4" name="Рисунок 43" descr="Линейчатый спектр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0430" y="4714885"/>
            <a:ext cx="2357453" cy="15738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5" name="Рисунок 44" descr="Полосатый спектр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83913" y="4714884"/>
            <a:ext cx="2383868" cy="15716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0430" y="3500438"/>
            <a:ext cx="2357454" cy="2857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596" y="3500438"/>
            <a:ext cx="2357454" cy="2857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4" name="TextBox 53"/>
          <p:cNvSpPr txBox="1"/>
          <p:nvPr/>
        </p:nvSpPr>
        <p:spPr>
          <a:xfrm>
            <a:off x="428596" y="3929066"/>
            <a:ext cx="842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Распределение энергии по частотам</a:t>
            </a:r>
          </a:p>
          <a:p>
            <a:pPr algn="ctr"/>
            <a:r>
              <a:rPr lang="ru-RU" dirty="0" smtClean="0"/>
              <a:t>(спектральная плотность интенсивности излучения)</a:t>
            </a:r>
            <a:endParaRPr lang="ru-RU" dirty="0"/>
          </a:p>
        </p:txBody>
      </p: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00826" y="3500438"/>
            <a:ext cx="2339935" cy="28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Непрерывный спектр</a:t>
            </a:r>
            <a:endParaRPr lang="ru-RU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357298"/>
            <a:ext cx="8429684" cy="1003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28596" y="2571744"/>
            <a:ext cx="47149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Дают тела, находящиеся в твердом, жидком состоянии, а также плотные газы.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Чтобы получить, надо нагреть тело до высокой температуры.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Характер спектра зависит не только от свойств отдельных излучающих атомов, но и от взаимодействия атомов друг с другом.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В спектре представлены волны всех длин и нет разрывов.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Непрерывный спектр цветов можно наблюдать на дифракционной решетке. Хорошей демонстрацией спектра является природное явление радуги.</a:t>
            </a:r>
            <a:endParaRPr lang="ru-RU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2500306"/>
            <a:ext cx="2638470" cy="39709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Линейчатый спектр</a:t>
            </a:r>
            <a:endParaRPr lang="ru-R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357298"/>
            <a:ext cx="8429684" cy="10217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28596" y="2500306"/>
            <a:ext cx="84296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Дают все вещества в газообразном атомарном (но не молекулярном) состоянии (атомы практически не взаимодействуют друг с другом).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Изолированные атомы данного химического элемента излучают волны строго определенной длины.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Для наблюдения используют свечение паров вещества в пламени или свечение газового разряда в трубке, наполненной исследуемым газом.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При увеличении плотности атомарного газа отдельные спектральные линии расширяются.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Полосатый спектр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2500306"/>
            <a:ext cx="83582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Спектр состоит из отдельных полос, разделенных темными промежутками.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Каждая полоса представляет собой совокупность большого числа очень тесно расположенных линий.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Создаются молекулами, не связанными или слабосвязанными друг с другом.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Для наблюдения используют свечение паров в пламени или свечение газового разряда.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357298"/>
            <a:ext cx="8126413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Спектр поглощения</a:t>
            </a:r>
            <a:endParaRPr lang="ru-RU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28736"/>
            <a:ext cx="4929222" cy="36969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3786190"/>
            <a:ext cx="4555081" cy="2714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429256" y="1428736"/>
            <a:ext cx="35719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 smtClean="0"/>
              <a:t> Если пропускать белый свет сквозь холодный, неизлучающий газ, то на фоне непрерывного спектра источника появятся темные линии.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/>
              <a:t> </a:t>
            </a:r>
            <a:r>
              <a:rPr lang="ru-RU" sz="1600" dirty="0" smtClean="0"/>
              <a:t>Газ поглощает наиболее интенсивно свет тех длин волн, которые он испускает в сильно нагретом состоянии.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5214950"/>
            <a:ext cx="38576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 smtClean="0"/>
              <a:t> Темные линии на фоне непрерывного спектра – это линии поглощения, образующие в совокупности спектр поглощения.</a:t>
            </a:r>
            <a:endParaRPr lang="ru-RU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625" y="457200"/>
            <a:ext cx="8686800" cy="8413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Спектральный анализ</a:t>
            </a:r>
            <a:endParaRPr lang="ru-RU" dirty="0"/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 cstate="print"/>
          <a:srcRect l="14583" r="14583"/>
          <a:stretch>
            <a:fillRect/>
          </a:stretch>
        </p:blipFill>
        <p:spPr bwMode="auto">
          <a:xfrm>
            <a:off x="5214942" y="2500306"/>
            <a:ext cx="2479494" cy="35004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268" name="Прямоугольник 5"/>
          <p:cNvSpPr>
            <a:spLocks noChangeArrowheads="1"/>
          </p:cNvSpPr>
          <p:nvPr/>
        </p:nvSpPr>
        <p:spPr bwMode="auto">
          <a:xfrm>
            <a:off x="5214942" y="6072206"/>
            <a:ext cx="25002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Franklin Gothic Book" pitchFamily="34" charset="0"/>
              </a:rPr>
              <a:t>Густав Роберт Кирхгоф</a:t>
            </a:r>
          </a:p>
          <a:p>
            <a:pPr algn="ctr"/>
            <a:r>
              <a:rPr lang="ru-RU" dirty="0" smtClean="0">
                <a:latin typeface="Franklin Gothic Book" pitchFamily="34" charset="0"/>
              </a:rPr>
              <a:t>1824 - 1887</a:t>
            </a:r>
            <a:endParaRPr lang="ru-RU" dirty="0">
              <a:latin typeface="Franklin Gothic Book" pitchFamily="34" charset="0"/>
            </a:endParaRPr>
          </a:p>
        </p:txBody>
      </p:sp>
      <p:sp>
        <p:nvSpPr>
          <p:cNvPr id="11269" name="Прямоугольник 6"/>
          <p:cNvSpPr>
            <a:spLocks noChangeArrowheads="1"/>
          </p:cNvSpPr>
          <p:nvPr/>
        </p:nvSpPr>
        <p:spPr bwMode="auto">
          <a:xfrm>
            <a:off x="1357290" y="6000768"/>
            <a:ext cx="27276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dirty="0">
                <a:latin typeface="Franklin Gothic Book" pitchFamily="34" charset="0"/>
              </a:rPr>
              <a:t>Роберт Вильгельм </a:t>
            </a:r>
            <a:r>
              <a:rPr lang="ru-RU" dirty="0" smtClean="0">
                <a:latin typeface="Franklin Gothic Book" pitchFamily="34" charset="0"/>
              </a:rPr>
              <a:t>Бунзен</a:t>
            </a:r>
          </a:p>
          <a:p>
            <a:pPr algn="ctr"/>
            <a:r>
              <a:rPr lang="ru-RU" dirty="0" smtClean="0">
                <a:latin typeface="Franklin Gothic Book" pitchFamily="34" charset="0"/>
              </a:rPr>
              <a:t>1811 - 1899</a:t>
            </a:r>
            <a:endParaRPr lang="ru-RU" dirty="0">
              <a:latin typeface="Franklin Gothic Book" pitchFamily="34" charset="0"/>
            </a:endParaRPr>
          </a:p>
        </p:txBody>
      </p:sp>
      <p:pic>
        <p:nvPicPr>
          <p:cNvPr id="1127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2500306"/>
            <a:ext cx="2730360" cy="35004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428596" y="1285860"/>
            <a:ext cx="84296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Спектральный анализ – метод определения химического состава вещества по его спектру. Разработан в 1859 году немецкими учеными Г. Р. Кирхгофом и Р. В. </a:t>
            </a:r>
            <a:r>
              <a:rPr lang="ru-RU" dirty="0" err="1" smtClean="0"/>
              <a:t>Бунзеным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2844" y="214290"/>
            <a:ext cx="878687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Длины волн (или частоты) линейчатого спектра какого-либо вещества зависят только от свойств атомов этого вещества, но совершенно не зависят от способа возбуждения свечения атомов.</a:t>
            </a:r>
          </a:p>
          <a:p>
            <a:pPr algn="just"/>
            <a:r>
              <a:rPr lang="ru-RU" dirty="0" smtClean="0"/>
              <a:t>Можно обнаружить данный элемент в составе сложного вещества, даже если масса вещества меньше 10</a:t>
            </a:r>
            <a:r>
              <a:rPr lang="ru-RU" baseline="30000" dirty="0" smtClean="0"/>
              <a:t>-10</a:t>
            </a:r>
            <a:r>
              <a:rPr lang="ru-RU" dirty="0" smtClean="0"/>
              <a:t>г.</a:t>
            </a:r>
          </a:p>
          <a:p>
            <a:pPr algn="just"/>
            <a:r>
              <a:rPr lang="ru-RU" dirty="0" smtClean="0"/>
              <a:t>Атомы каждого химического элемента имеют строго определённые резонансные частоты, в результате чего именно на этих частотах они излучают или поглощают свет.</a:t>
            </a:r>
          </a:p>
          <a:p>
            <a:pPr algn="just"/>
            <a:r>
              <a:rPr lang="ru-RU" dirty="0" smtClean="0"/>
              <a:t>Это приводит к тому, что в спектроскопе на спектрах видны линии (тёмные или светлые) в определённых местах, характерных для каждого вещества. Интенсивность линий зависит от количества вещества и его состояния.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Применение Спектрального анализа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500174"/>
            <a:ext cx="87154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Открываются новые элементы: рубидий, цезий и </a:t>
            </a:r>
            <a:r>
              <a:rPr lang="ru-RU" dirty="0" err="1" smtClean="0"/>
              <a:t>др</a:t>
            </a:r>
            <a:r>
              <a:rPr lang="ru-RU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Узнали химический состав Солнца и звезд;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Определяют химический состав руд и минералов;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Метод контроля состава вещества в металлургии, машиностроении, атомной индустрии.</a:t>
            </a:r>
          </a:p>
          <a:p>
            <a:r>
              <a:rPr lang="ru-RU" dirty="0" smtClean="0"/>
              <a:t>Состав сложных смесей анализируется по их молекулярным спектрам.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102</TotalTime>
  <Words>475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Виды спектров. Спектральный анализ.</vt:lpstr>
      <vt:lpstr>Спектры излучения</vt:lpstr>
      <vt:lpstr>Непрерывный спектр</vt:lpstr>
      <vt:lpstr>Линейчатый спектр</vt:lpstr>
      <vt:lpstr>Полосатый спектр</vt:lpstr>
      <vt:lpstr>Спектр поглощения</vt:lpstr>
      <vt:lpstr>Спектральный анализ</vt:lpstr>
      <vt:lpstr>Слайд 8</vt:lpstr>
      <vt:lpstr>Применение Спектрального анализа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спектров. Спектральный анализ.</dc:title>
  <dc:subject>Виды спектров. Спектральный анализ.</dc:subject>
  <dc:creator>Рябова Валентина Ивановна</dc:creator>
  <dc:description>Запрещена перепечатка в любых печатных и электронных изданиях. Http://uchim.net/</dc:description>
  <cp:lastModifiedBy>User</cp:lastModifiedBy>
  <cp:revision>23</cp:revision>
  <dcterms:created xsi:type="dcterms:W3CDTF">2010-01-12T20:08:06Z</dcterms:created>
  <dcterms:modified xsi:type="dcterms:W3CDTF">2014-03-19T19:14:04Z</dcterms:modified>
</cp:coreProperties>
</file>