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72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95" d="100"/>
          <a:sy n="95" d="100"/>
        </p:scale>
        <p:origin x="-203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7.pn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6.jpg"/><Relationship Id="rId2" Type="http://schemas.openxmlformats.org/officeDocument/2006/relationships/image" Target="../media/image7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F4241D7-3E7F-8445-87E5-34E1344696AF}" type="doc">
      <dgm:prSet loTypeId="urn:microsoft.com/office/officeart/2005/8/layout/vList3" loCatId="" qsTypeId="urn:microsoft.com/office/officeart/2005/8/quickstyle/3D3" qsCatId="3D" csTypeId="urn:microsoft.com/office/officeart/2005/8/colors/colorful1" csCatId="colorful" phldr="1"/>
      <dgm:spPr/>
    </dgm:pt>
    <dgm:pt modelId="{094BD09B-59EF-6A48-B111-620327E535DC}">
      <dgm:prSet phldrT="[Текст]"/>
      <dgm:spPr/>
      <dgm:t>
        <a:bodyPr/>
        <a:lstStyle/>
        <a:p>
          <a:r>
            <a:rPr lang="uk-UA" dirty="0" smtClean="0"/>
            <a:t>У разі </a:t>
          </a:r>
          <a:r>
            <a:rPr lang="uk-UA" b="1" dirty="0" smtClean="0"/>
            <a:t>математичного маятника</a:t>
          </a:r>
          <a:r>
            <a:rPr lang="uk-UA" dirty="0" smtClean="0"/>
            <a:t> аналогічно поводиться потенційна енергія вантажу в полі сили тяжіння.</a:t>
          </a:r>
          <a:endParaRPr lang="ru-RU" dirty="0"/>
        </a:p>
      </dgm:t>
    </dgm:pt>
    <dgm:pt modelId="{E109B2BD-53C3-6947-AE02-80FCC01A6028}" type="parTrans" cxnId="{5D600AD2-99AD-8945-AB2E-4CFFEC95F9D6}">
      <dgm:prSet/>
      <dgm:spPr/>
      <dgm:t>
        <a:bodyPr/>
        <a:lstStyle/>
        <a:p>
          <a:endParaRPr lang="ru-RU"/>
        </a:p>
      </dgm:t>
    </dgm:pt>
    <dgm:pt modelId="{F7F9DB03-A294-FF4B-86CD-6DD344C03C2D}" type="sibTrans" cxnId="{5D600AD2-99AD-8945-AB2E-4CFFEC95F9D6}">
      <dgm:prSet/>
      <dgm:spPr/>
      <dgm:t>
        <a:bodyPr/>
        <a:lstStyle/>
        <a:p>
          <a:endParaRPr lang="ru-RU"/>
        </a:p>
      </dgm:t>
    </dgm:pt>
    <dgm:pt modelId="{17B5F682-FD13-3241-BFE1-36EAF6B0A157}">
      <dgm:prSet phldrT="[Текст]"/>
      <dgm:spPr/>
      <dgm:t>
        <a:bodyPr/>
        <a:lstStyle/>
        <a:p>
          <a:r>
            <a:rPr lang="uk-UA" dirty="0" smtClean="0"/>
            <a:t>У разі </a:t>
          </a:r>
          <a:r>
            <a:rPr lang="uk-UA" b="1" dirty="0" smtClean="0"/>
            <a:t>пружинного маятник</a:t>
          </a:r>
          <a:r>
            <a:rPr lang="uk-UA" dirty="0" smtClean="0"/>
            <a:t>а в процесі коливань потенційна енергія деформованої пружини переходить в кінетичну енергію вантажу і назад. </a:t>
          </a:r>
          <a:endParaRPr lang="ru-RU" dirty="0"/>
        </a:p>
      </dgm:t>
    </dgm:pt>
    <dgm:pt modelId="{C53D279E-FCB5-D647-9CDD-247C23186DC7}" type="parTrans" cxnId="{8CA59965-6666-7845-98B6-8ACC3994C3F7}">
      <dgm:prSet/>
      <dgm:spPr/>
      <dgm:t>
        <a:bodyPr/>
        <a:lstStyle/>
        <a:p>
          <a:endParaRPr lang="ru-RU"/>
        </a:p>
      </dgm:t>
    </dgm:pt>
    <dgm:pt modelId="{5DDC7B7F-9809-8D4C-A0B5-6F9689F82782}" type="sibTrans" cxnId="{8CA59965-6666-7845-98B6-8ACC3994C3F7}">
      <dgm:prSet/>
      <dgm:spPr/>
      <dgm:t>
        <a:bodyPr/>
        <a:lstStyle/>
        <a:p>
          <a:endParaRPr lang="ru-RU"/>
        </a:p>
      </dgm:t>
    </dgm:pt>
    <dgm:pt modelId="{E18587A1-976A-3442-B8CD-F59785E8F1B4}" type="pres">
      <dgm:prSet presAssocID="{AF4241D7-3E7F-8445-87E5-34E1344696AF}" presName="linearFlow" presStyleCnt="0">
        <dgm:presLayoutVars>
          <dgm:dir/>
          <dgm:resizeHandles val="exact"/>
        </dgm:presLayoutVars>
      </dgm:prSet>
      <dgm:spPr/>
    </dgm:pt>
    <dgm:pt modelId="{CE20F4D6-F1BF-EA4B-A09F-DC5A47248C89}" type="pres">
      <dgm:prSet presAssocID="{17B5F682-FD13-3241-BFE1-36EAF6B0A157}" presName="composite" presStyleCnt="0"/>
      <dgm:spPr/>
    </dgm:pt>
    <dgm:pt modelId="{E8B96E81-7489-6841-A008-0E2D2A293B1E}" type="pres">
      <dgm:prSet presAssocID="{17B5F682-FD13-3241-BFE1-36EAF6B0A157}" presName="imgShp" presStyleLbl="fgImgPlac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</dgm:spPr>
    </dgm:pt>
    <dgm:pt modelId="{10E92A7A-161C-F448-AF2B-3D5B4B6F9785}" type="pres">
      <dgm:prSet presAssocID="{17B5F682-FD13-3241-BFE1-36EAF6B0A157}" presName="txShp" presStyleLbl="node1" presStyleIdx="0" presStyleCnt="2">
        <dgm:presLayoutVars>
          <dgm:bulletEnabled val="1"/>
        </dgm:presLayoutVars>
      </dgm:prSet>
      <dgm:spPr/>
    </dgm:pt>
    <dgm:pt modelId="{3B9E85A5-826E-4D44-8A8E-224A585B08F9}" type="pres">
      <dgm:prSet presAssocID="{5DDC7B7F-9809-8D4C-A0B5-6F9689F82782}" presName="spacing" presStyleCnt="0"/>
      <dgm:spPr/>
    </dgm:pt>
    <dgm:pt modelId="{EC76083A-818A-0C41-8538-09412C71291C}" type="pres">
      <dgm:prSet presAssocID="{094BD09B-59EF-6A48-B111-620327E535DC}" presName="composite" presStyleCnt="0"/>
      <dgm:spPr/>
    </dgm:pt>
    <dgm:pt modelId="{554D076E-F4A5-B04C-A7BA-06A085AB8FC1}" type="pres">
      <dgm:prSet presAssocID="{094BD09B-59EF-6A48-B111-620327E535DC}" presName="imgShp" presStyleLbl="fgImgPlace1" presStyleIdx="1" presStyleCnt="2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</dgm:pt>
    <dgm:pt modelId="{2E7E55BD-7423-1C42-AF5B-43B7CCBE21FB}" type="pres">
      <dgm:prSet presAssocID="{094BD09B-59EF-6A48-B111-620327E535DC}" presName="tx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5F96D13-BDF7-554D-8FC1-34FDD9274280}" type="presOf" srcId="{17B5F682-FD13-3241-BFE1-36EAF6B0A157}" destId="{10E92A7A-161C-F448-AF2B-3D5B4B6F9785}" srcOrd="0" destOrd="0" presId="urn:microsoft.com/office/officeart/2005/8/layout/vList3"/>
    <dgm:cxn modelId="{5D600AD2-99AD-8945-AB2E-4CFFEC95F9D6}" srcId="{AF4241D7-3E7F-8445-87E5-34E1344696AF}" destId="{094BD09B-59EF-6A48-B111-620327E535DC}" srcOrd="1" destOrd="0" parTransId="{E109B2BD-53C3-6947-AE02-80FCC01A6028}" sibTransId="{F7F9DB03-A294-FF4B-86CD-6DD344C03C2D}"/>
    <dgm:cxn modelId="{31B6C0B5-242F-3249-9AF7-DEB183A24F79}" type="presOf" srcId="{094BD09B-59EF-6A48-B111-620327E535DC}" destId="{2E7E55BD-7423-1C42-AF5B-43B7CCBE21FB}" srcOrd="0" destOrd="0" presId="urn:microsoft.com/office/officeart/2005/8/layout/vList3"/>
    <dgm:cxn modelId="{44C8DD3C-DD66-CD46-9389-2BA6D401504A}" type="presOf" srcId="{AF4241D7-3E7F-8445-87E5-34E1344696AF}" destId="{E18587A1-976A-3442-B8CD-F59785E8F1B4}" srcOrd="0" destOrd="0" presId="urn:microsoft.com/office/officeart/2005/8/layout/vList3"/>
    <dgm:cxn modelId="{8CA59965-6666-7845-98B6-8ACC3994C3F7}" srcId="{AF4241D7-3E7F-8445-87E5-34E1344696AF}" destId="{17B5F682-FD13-3241-BFE1-36EAF6B0A157}" srcOrd="0" destOrd="0" parTransId="{C53D279E-FCB5-D647-9CDD-247C23186DC7}" sibTransId="{5DDC7B7F-9809-8D4C-A0B5-6F9689F82782}"/>
    <dgm:cxn modelId="{C1C00EF7-C2B7-8E4C-94AB-663126130F48}" type="presParOf" srcId="{E18587A1-976A-3442-B8CD-F59785E8F1B4}" destId="{CE20F4D6-F1BF-EA4B-A09F-DC5A47248C89}" srcOrd="0" destOrd="0" presId="urn:microsoft.com/office/officeart/2005/8/layout/vList3"/>
    <dgm:cxn modelId="{7F3863D4-4B83-944C-8C2F-D848EA709E09}" type="presParOf" srcId="{CE20F4D6-F1BF-EA4B-A09F-DC5A47248C89}" destId="{E8B96E81-7489-6841-A008-0E2D2A293B1E}" srcOrd="0" destOrd="0" presId="urn:microsoft.com/office/officeart/2005/8/layout/vList3"/>
    <dgm:cxn modelId="{EB60C728-93DE-AD4B-A9BD-41F20D685A93}" type="presParOf" srcId="{CE20F4D6-F1BF-EA4B-A09F-DC5A47248C89}" destId="{10E92A7A-161C-F448-AF2B-3D5B4B6F9785}" srcOrd="1" destOrd="0" presId="urn:microsoft.com/office/officeart/2005/8/layout/vList3"/>
    <dgm:cxn modelId="{A481C323-45E4-7C47-A85F-4ECFA3DAD80A}" type="presParOf" srcId="{E18587A1-976A-3442-B8CD-F59785E8F1B4}" destId="{3B9E85A5-826E-4D44-8A8E-224A585B08F9}" srcOrd="1" destOrd="0" presId="urn:microsoft.com/office/officeart/2005/8/layout/vList3"/>
    <dgm:cxn modelId="{F0BDEB62-BD8B-D147-8EEB-0E1D1B9B67E3}" type="presParOf" srcId="{E18587A1-976A-3442-B8CD-F59785E8F1B4}" destId="{EC76083A-818A-0C41-8538-09412C71291C}" srcOrd="2" destOrd="0" presId="urn:microsoft.com/office/officeart/2005/8/layout/vList3"/>
    <dgm:cxn modelId="{BDC1095E-386F-804E-8C07-F5A3C4C1A8FE}" type="presParOf" srcId="{EC76083A-818A-0C41-8538-09412C71291C}" destId="{554D076E-F4A5-B04C-A7BA-06A085AB8FC1}" srcOrd="0" destOrd="0" presId="urn:microsoft.com/office/officeart/2005/8/layout/vList3"/>
    <dgm:cxn modelId="{F00A15C5-61BB-0047-A111-04CB1FD9638C}" type="presParOf" srcId="{EC76083A-818A-0C41-8538-09412C71291C}" destId="{2E7E55BD-7423-1C42-AF5B-43B7CCBE21FB}" srcOrd="1" destOrd="0" presId="urn:microsoft.com/office/officeart/2005/8/layout/vLis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0E92A7A-161C-F448-AF2B-3D5B4B6F9785}">
      <dsp:nvSpPr>
        <dsp:cNvPr id="0" name=""/>
        <dsp:cNvSpPr/>
      </dsp:nvSpPr>
      <dsp:spPr>
        <a:xfrm rot="10800000">
          <a:off x="1394316" y="2095"/>
          <a:ext cx="4299203" cy="1245737"/>
        </a:xfrm>
        <a:prstGeom prst="homePlat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933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У разі </a:t>
          </a:r>
          <a:r>
            <a:rPr lang="uk-UA" sz="1600" b="1" kern="1200" dirty="0" smtClean="0"/>
            <a:t>пружинного маятник</a:t>
          </a:r>
          <a:r>
            <a:rPr lang="uk-UA" sz="1600" kern="1200" dirty="0" smtClean="0"/>
            <a:t>а в процесі коливань потенційна енергія деформованої пружини переходить в кінетичну енергію вантажу і назад. </a:t>
          </a:r>
          <a:endParaRPr lang="ru-RU" sz="1600" kern="1200" dirty="0"/>
        </a:p>
      </dsp:txBody>
      <dsp:txXfrm rot="10800000">
        <a:off x="1705750" y="2095"/>
        <a:ext cx="3987769" cy="1245737"/>
      </dsp:txXfrm>
    </dsp:sp>
    <dsp:sp modelId="{E8B96E81-7489-6841-A008-0E2D2A293B1E}">
      <dsp:nvSpPr>
        <dsp:cNvPr id="0" name=""/>
        <dsp:cNvSpPr/>
      </dsp:nvSpPr>
      <dsp:spPr>
        <a:xfrm>
          <a:off x="771447" y="2095"/>
          <a:ext cx="1245737" cy="1245737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2000" b="-22000"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  <dsp:sp modelId="{2E7E55BD-7423-1C42-AF5B-43B7CCBE21FB}">
      <dsp:nvSpPr>
        <dsp:cNvPr id="0" name=""/>
        <dsp:cNvSpPr/>
      </dsp:nvSpPr>
      <dsp:spPr>
        <a:xfrm rot="10800000">
          <a:off x="1394316" y="1619694"/>
          <a:ext cx="4299203" cy="1245737"/>
        </a:xfrm>
        <a:prstGeom prst="homePlat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50800" dist="42924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49336" tIns="60960" rIns="113792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600" kern="1200" dirty="0" smtClean="0"/>
            <a:t>У разі </a:t>
          </a:r>
          <a:r>
            <a:rPr lang="uk-UA" sz="1600" b="1" kern="1200" dirty="0" smtClean="0"/>
            <a:t>математичного маятника</a:t>
          </a:r>
          <a:r>
            <a:rPr lang="uk-UA" sz="1600" kern="1200" dirty="0" smtClean="0"/>
            <a:t> аналогічно поводиться потенційна енергія вантажу в полі сили тяжіння.</a:t>
          </a:r>
          <a:endParaRPr lang="ru-RU" sz="1600" kern="1200" dirty="0"/>
        </a:p>
      </dsp:txBody>
      <dsp:txXfrm rot="10800000">
        <a:off x="1705750" y="1619694"/>
        <a:ext cx="3987769" cy="1245737"/>
      </dsp:txXfrm>
    </dsp:sp>
    <dsp:sp modelId="{554D076E-F4A5-B04C-A7BA-06A085AB8FC1}">
      <dsp:nvSpPr>
        <dsp:cNvPr id="0" name=""/>
        <dsp:cNvSpPr/>
      </dsp:nvSpPr>
      <dsp:spPr>
        <a:xfrm>
          <a:off x="771447" y="1619694"/>
          <a:ext cx="1245737" cy="1245737"/>
        </a:xfrm>
        <a:prstGeom prst="ellipse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>
          <a:noFill/>
        </a:ln>
        <a:effectLst>
          <a:outerShdw blurRad="38100" dist="25400" dir="5400000" rotWithShape="0">
            <a:srgbClr val="000000">
              <a:alpha val="40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">
  <dgm:title val=""/>
  <dgm:desc val=""/>
  <dgm:catLst>
    <dgm:cat type="list" pri="14000"/>
    <dgm:cat type="convert" pri="3000"/>
    <dgm:cat type="picture" pri="27000"/>
    <dgm:cat type="pictureconvert" pri="27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2" cstate="print"/>
          <a:srcRect t="33333"/>
          <a:stretch>
            <a:fillRect/>
          </a:stretch>
        </p:blipFill>
        <p:spPr>
          <a:xfrm>
            <a:off x="0" y="0"/>
            <a:ext cx="9144000" cy="4572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33D26B-DFC2-4248-8ED0-AD3E108CBDD7}" type="datetime1">
              <a:rPr lang="en-US" smtClean="0"/>
              <a:pPr/>
              <a:t>15.05.14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192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170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007888"/>
            <a:ext cx="7772400" cy="1470025"/>
          </a:xfrm>
        </p:spPr>
        <p:txBody>
          <a:bodyPr/>
          <a:lstStyle>
            <a:lvl1pPr algn="ctr"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4C003-38E8-486A-9BFD-47E55D87241C}" type="datetime1">
              <a:rPr lang="en-US" smtClean="0"/>
              <a:pPr/>
              <a:t>15.05.14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59EAA3-934B-41DB-B3B1-806F4BE5CC37}" type="datetime1">
              <a:rPr lang="en-US" smtClean="0"/>
              <a:pPr/>
              <a:t>15.05.14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7F932-D99A-4087-BFB1-EA42FAFC8D2C}" type="datetime1">
              <a:rPr lang="en-US" smtClean="0"/>
              <a:pPr/>
              <a:t>15.05.14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4962525"/>
            <a:ext cx="7885113" cy="1362075"/>
          </a:xfrm>
        </p:spPr>
        <p:txBody>
          <a:bodyPr anchor="t"/>
          <a:lstStyle>
            <a:lvl1pPr algn="l">
              <a:defRPr sz="3200" b="0" i="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462338"/>
            <a:ext cx="7885113" cy="1500187"/>
          </a:xfrm>
        </p:spPr>
        <p:txBody>
          <a:bodyPr anchor="b">
            <a:normAutofit/>
          </a:bodyPr>
          <a:lstStyle>
            <a:lvl1pPr marL="0" indent="0">
              <a:buNone/>
              <a:defRPr sz="1700" baseline="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C96367-2F2B-4F6E-ACF4-15FA13738E10}" type="datetime1">
              <a:rPr lang="en-US" smtClean="0"/>
              <a:pPr/>
              <a:t>15.05.14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523C92-45F4-4C30-810D-4886C1BA6969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3733800" cy="4114800"/>
          </a:xfrm>
        </p:spPr>
        <p:txBody>
          <a:bodyPr/>
          <a:lstStyle>
            <a:lvl5pPr>
              <a:defRPr/>
            </a:lvl5pPr>
            <a:lvl6pPr>
              <a:buClr>
                <a:schemeClr val="tx2"/>
              </a:buClr>
              <a:buFont typeface="Arial" pitchFamily="34" charset="0"/>
              <a:buChar char="•"/>
              <a:defRPr/>
            </a:lvl6pPr>
            <a:lvl7pPr>
              <a:buClr>
                <a:schemeClr val="tx2"/>
              </a:buClr>
              <a:buFont typeface="Arial" pitchFamily="34" charset="0"/>
              <a:buChar char="•"/>
              <a:defRPr/>
            </a:lvl7pPr>
            <a:lvl8pPr>
              <a:buClr>
                <a:schemeClr val="tx2"/>
              </a:buClr>
              <a:buFont typeface="Arial" pitchFamily="34" charset="0"/>
              <a:buChar char="•"/>
              <a:defRPr/>
            </a:lvl8pPr>
            <a:lvl9pPr>
              <a:buClr>
                <a:schemeClr val="tx2"/>
              </a:buClr>
              <a:buFont typeface="Arial" pitchFamily="34" charset="0"/>
              <a:buChar char="•"/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1600200"/>
            <a:ext cx="3733800" cy="41148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3498D-21C7-408B-8EF5-5B55DEF0BFD5}" type="datetime1">
              <a:rPr lang="en-US" smtClean="0"/>
              <a:pPr/>
              <a:t>15.05.14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800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09800"/>
            <a:ext cx="3733800" cy="3505200"/>
          </a:xfrm>
        </p:spPr>
        <p:txBody>
          <a:bodyPr/>
          <a:lstStyle>
            <a:lvl6pPr>
              <a:buClr>
                <a:schemeClr val="tx2"/>
              </a:buClr>
              <a:defRPr/>
            </a:lvl6pPr>
            <a:lvl7pPr>
              <a:buClr>
                <a:schemeClr val="tx2"/>
              </a:buClr>
              <a:defRPr/>
            </a:lvl7pPr>
            <a:lvl8pPr>
              <a:buClr>
                <a:schemeClr val="tx2"/>
              </a:buClr>
              <a:defRPr/>
            </a:lvl8pPr>
            <a:lvl9pPr>
              <a:buClr>
                <a:schemeClr val="tx2"/>
              </a:buClr>
              <a:defRPr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0600" y="1600199"/>
            <a:ext cx="3733800" cy="574675"/>
          </a:xfrm>
        </p:spPr>
        <p:txBody>
          <a:bodyPr anchor="b">
            <a:normAutofit/>
          </a:bodyPr>
          <a:lstStyle>
            <a:lvl1pPr marL="0" indent="0">
              <a:buNone/>
              <a:defRPr sz="1700" b="0" i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DB246E-8FD1-42FF-94A4-E4133095C37A}" type="datetime1">
              <a:rPr lang="en-US" smtClean="0"/>
              <a:pPr/>
              <a:t>15.05.14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3939D4-B818-4372-B1EE-7CB6D5BBC74A}" type="datetime1">
              <a:rPr lang="en-US" smtClean="0"/>
              <a:pPr/>
              <a:t>15.05.14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5E438-4D0D-4834-B658-A90420491D98}" type="datetime1">
              <a:rPr lang="en-US" smtClean="0"/>
              <a:pPr/>
              <a:t>15.05.14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962400" y="1447800"/>
            <a:ext cx="4648200" cy="4267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2648" y="2547891"/>
            <a:ext cx="2971800" cy="3167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F8ADFA-7142-4015-85E6-1712F15FA709}" type="datetime1">
              <a:rPr lang="en-US" smtClean="0"/>
              <a:pPr/>
              <a:t>15.05.14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orizon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447800"/>
            <a:ext cx="2971800" cy="1097280"/>
          </a:xfrm>
        </p:spPr>
        <p:txBody>
          <a:bodyPr anchor="b"/>
          <a:lstStyle>
            <a:lvl1pPr algn="l">
              <a:defRPr sz="1800" b="0" i="0" cap="none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657344" y="1447800"/>
            <a:ext cx="3419856" cy="3474720"/>
          </a:xfrm>
          <a:custGeom>
            <a:avLst/>
            <a:gdLst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74450 w 3419856"/>
              <a:gd name="connsiteY9" fmla="*/ 3429000 h 3429000"/>
              <a:gd name="connsiteX10" fmla="*/ 21806 w 3419856"/>
              <a:gd name="connsiteY10" fmla="*/ 3407194 h 3429000"/>
              <a:gd name="connsiteX11" fmla="*/ 0 w 3419856"/>
              <a:gd name="connsiteY11" fmla="*/ 3354550 h 3429000"/>
              <a:gd name="connsiteX12" fmla="*/ 0 w 3419856"/>
              <a:gd name="connsiteY12" fmla="*/ 74450 h 3429000"/>
              <a:gd name="connsiteX0" fmla="*/ 0 w 3419856"/>
              <a:gd name="connsiteY0" fmla="*/ 74450 h 3429000"/>
              <a:gd name="connsiteX1" fmla="*/ 21806 w 3419856"/>
              <a:gd name="connsiteY1" fmla="*/ 21806 h 3429000"/>
              <a:gd name="connsiteX2" fmla="*/ 74450 w 3419856"/>
              <a:gd name="connsiteY2" fmla="*/ 0 h 3429000"/>
              <a:gd name="connsiteX3" fmla="*/ 3345406 w 3419856"/>
              <a:gd name="connsiteY3" fmla="*/ 0 h 3429000"/>
              <a:gd name="connsiteX4" fmla="*/ 3398050 w 3419856"/>
              <a:gd name="connsiteY4" fmla="*/ 21806 h 3429000"/>
              <a:gd name="connsiteX5" fmla="*/ 3419856 w 3419856"/>
              <a:gd name="connsiteY5" fmla="*/ 74450 h 3429000"/>
              <a:gd name="connsiteX6" fmla="*/ 3419856 w 3419856"/>
              <a:gd name="connsiteY6" fmla="*/ 3354550 h 3429000"/>
              <a:gd name="connsiteX7" fmla="*/ 3398050 w 3419856"/>
              <a:gd name="connsiteY7" fmla="*/ 3407194 h 3429000"/>
              <a:gd name="connsiteX8" fmla="*/ 3345406 w 3419856"/>
              <a:gd name="connsiteY8" fmla="*/ 3429000 h 3429000"/>
              <a:gd name="connsiteX9" fmla="*/ 21806 w 3419856"/>
              <a:gd name="connsiteY9" fmla="*/ 3407194 h 3429000"/>
              <a:gd name="connsiteX10" fmla="*/ 0 w 3419856"/>
              <a:gd name="connsiteY10" fmla="*/ 3354550 h 3429000"/>
              <a:gd name="connsiteX11" fmla="*/ 0 w 3419856"/>
              <a:gd name="connsiteY11" fmla="*/ 74450 h 3429000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4392"/>
              <a:gd name="connsiteY0" fmla="*/ 74450 h 3415968"/>
              <a:gd name="connsiteX1" fmla="*/ 21806 w 3964392"/>
              <a:gd name="connsiteY1" fmla="*/ 21806 h 3415968"/>
              <a:gd name="connsiteX2" fmla="*/ 74450 w 3964392"/>
              <a:gd name="connsiteY2" fmla="*/ 0 h 3415968"/>
              <a:gd name="connsiteX3" fmla="*/ 3345406 w 3964392"/>
              <a:gd name="connsiteY3" fmla="*/ 0 h 3415968"/>
              <a:gd name="connsiteX4" fmla="*/ 3398050 w 3964392"/>
              <a:gd name="connsiteY4" fmla="*/ 21806 h 3415968"/>
              <a:gd name="connsiteX5" fmla="*/ 3419856 w 3964392"/>
              <a:gd name="connsiteY5" fmla="*/ 74450 h 3415968"/>
              <a:gd name="connsiteX6" fmla="*/ 3419856 w 3964392"/>
              <a:gd name="connsiteY6" fmla="*/ 3354550 h 3415968"/>
              <a:gd name="connsiteX7" fmla="*/ 3398050 w 3964392"/>
              <a:gd name="connsiteY7" fmla="*/ 3407194 h 3415968"/>
              <a:gd name="connsiteX8" fmla="*/ 21806 w 3964392"/>
              <a:gd name="connsiteY8" fmla="*/ 3407194 h 3415968"/>
              <a:gd name="connsiteX9" fmla="*/ 0 w 3964392"/>
              <a:gd name="connsiteY9" fmla="*/ 3354550 h 3415968"/>
              <a:gd name="connsiteX10" fmla="*/ 0 w 3964392"/>
              <a:gd name="connsiteY10" fmla="*/ 74450 h 3415968"/>
              <a:gd name="connsiteX0" fmla="*/ 0 w 3968026"/>
              <a:gd name="connsiteY0" fmla="*/ 74450 h 3910007"/>
              <a:gd name="connsiteX1" fmla="*/ 21806 w 3968026"/>
              <a:gd name="connsiteY1" fmla="*/ 21806 h 3910007"/>
              <a:gd name="connsiteX2" fmla="*/ 74450 w 3968026"/>
              <a:gd name="connsiteY2" fmla="*/ 0 h 3910007"/>
              <a:gd name="connsiteX3" fmla="*/ 3345406 w 3968026"/>
              <a:gd name="connsiteY3" fmla="*/ 0 h 3910007"/>
              <a:gd name="connsiteX4" fmla="*/ 3398050 w 3968026"/>
              <a:gd name="connsiteY4" fmla="*/ 21806 h 3910007"/>
              <a:gd name="connsiteX5" fmla="*/ 3419856 w 3968026"/>
              <a:gd name="connsiteY5" fmla="*/ 74450 h 3910007"/>
              <a:gd name="connsiteX6" fmla="*/ 3419856 w 3968026"/>
              <a:gd name="connsiteY6" fmla="*/ 3354550 h 3910007"/>
              <a:gd name="connsiteX7" fmla="*/ 3398050 w 3968026"/>
              <a:gd name="connsiteY7" fmla="*/ 3407194 h 3910007"/>
              <a:gd name="connsiteX8" fmla="*/ 0 w 3968026"/>
              <a:gd name="connsiteY8" fmla="*/ 3354550 h 3910007"/>
              <a:gd name="connsiteX9" fmla="*/ 0 w 3968026"/>
              <a:gd name="connsiteY9" fmla="*/ 74450 h 3910007"/>
              <a:gd name="connsiteX0" fmla="*/ 0 w 3419856"/>
              <a:gd name="connsiteY0" fmla="*/ 74450 h 3901233"/>
              <a:gd name="connsiteX1" fmla="*/ 21806 w 3419856"/>
              <a:gd name="connsiteY1" fmla="*/ 21806 h 3901233"/>
              <a:gd name="connsiteX2" fmla="*/ 74450 w 3419856"/>
              <a:gd name="connsiteY2" fmla="*/ 0 h 3901233"/>
              <a:gd name="connsiteX3" fmla="*/ 3345406 w 3419856"/>
              <a:gd name="connsiteY3" fmla="*/ 0 h 3901233"/>
              <a:gd name="connsiteX4" fmla="*/ 3398050 w 3419856"/>
              <a:gd name="connsiteY4" fmla="*/ 21806 h 3901233"/>
              <a:gd name="connsiteX5" fmla="*/ 3419856 w 3419856"/>
              <a:gd name="connsiteY5" fmla="*/ 74450 h 3901233"/>
              <a:gd name="connsiteX6" fmla="*/ 3419856 w 3419856"/>
              <a:gd name="connsiteY6" fmla="*/ 3354550 h 3901233"/>
              <a:gd name="connsiteX7" fmla="*/ 0 w 3419856"/>
              <a:gd name="connsiteY7" fmla="*/ 3354550 h 3901233"/>
              <a:gd name="connsiteX8" fmla="*/ 0 w 3419856"/>
              <a:gd name="connsiteY8" fmla="*/ 74450 h 3901233"/>
              <a:gd name="connsiteX0" fmla="*/ 0 w 3419856"/>
              <a:gd name="connsiteY0" fmla="*/ 74450 h 3354550"/>
              <a:gd name="connsiteX1" fmla="*/ 21806 w 3419856"/>
              <a:gd name="connsiteY1" fmla="*/ 21806 h 3354550"/>
              <a:gd name="connsiteX2" fmla="*/ 74450 w 3419856"/>
              <a:gd name="connsiteY2" fmla="*/ 0 h 3354550"/>
              <a:gd name="connsiteX3" fmla="*/ 3345406 w 3419856"/>
              <a:gd name="connsiteY3" fmla="*/ 0 h 3354550"/>
              <a:gd name="connsiteX4" fmla="*/ 3398050 w 3419856"/>
              <a:gd name="connsiteY4" fmla="*/ 21806 h 3354550"/>
              <a:gd name="connsiteX5" fmla="*/ 3419856 w 3419856"/>
              <a:gd name="connsiteY5" fmla="*/ 74450 h 3354550"/>
              <a:gd name="connsiteX6" fmla="*/ 3419856 w 3419856"/>
              <a:gd name="connsiteY6" fmla="*/ 3354550 h 3354550"/>
              <a:gd name="connsiteX7" fmla="*/ 0 w 3419856"/>
              <a:gd name="connsiteY7" fmla="*/ 3354550 h 3354550"/>
              <a:gd name="connsiteX8" fmla="*/ 0 w 3419856"/>
              <a:gd name="connsiteY8" fmla="*/ 74450 h 33545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19856" h="3354550">
                <a:moveTo>
                  <a:pt x="0" y="74450"/>
                </a:moveTo>
                <a:cubicBezTo>
                  <a:pt x="0" y="54705"/>
                  <a:pt x="7844" y="35768"/>
                  <a:pt x="21806" y="21806"/>
                </a:cubicBezTo>
                <a:cubicBezTo>
                  <a:pt x="35768" y="7844"/>
                  <a:pt x="54705" y="0"/>
                  <a:pt x="74450" y="0"/>
                </a:cubicBezTo>
                <a:lnTo>
                  <a:pt x="3345406" y="0"/>
                </a:lnTo>
                <a:cubicBezTo>
                  <a:pt x="3365151" y="0"/>
                  <a:pt x="3384088" y="7844"/>
                  <a:pt x="3398050" y="21806"/>
                </a:cubicBezTo>
                <a:cubicBezTo>
                  <a:pt x="3412012" y="35768"/>
                  <a:pt x="3419856" y="54705"/>
                  <a:pt x="3419856" y="74450"/>
                </a:cubicBezTo>
                <a:lnTo>
                  <a:pt x="3419856" y="3354550"/>
                </a:lnTo>
                <a:lnTo>
                  <a:pt x="0" y="3354550"/>
                </a:lnTo>
                <a:lnTo>
                  <a:pt x="0" y="74450"/>
                </a:lnTo>
                <a:close/>
              </a:path>
            </a:pathLst>
          </a:custGeom>
        </p:spPr>
        <p:txBody>
          <a:bodyPr>
            <a:normAutofit/>
          </a:bodyPr>
          <a:lstStyle>
            <a:lvl1pPr marL="0" indent="0" algn="ctr">
              <a:buNone/>
              <a:defRPr sz="2000" baseline="0">
                <a:solidFill>
                  <a:schemeClr val="tx1">
                    <a:lumMod val="6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547890"/>
            <a:ext cx="2971800" cy="2405109"/>
          </a:xfrm>
        </p:spPr>
        <p:txBody>
          <a:bodyPr tIns="9144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A581E0-D653-4D78-A48F-41D80498BC7E}" type="datetime1">
              <a:rPr lang="en-US" smtClean="0"/>
              <a:pPr/>
              <a:t>15.05.14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237106-F2ED-405E-BC33-CC3CF426205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orizon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7924800" cy="11430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7924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715000" y="6356350"/>
            <a:ext cx="1524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strike="noStrike" spc="60" baseline="0">
                <a:solidFill>
                  <a:schemeClr val="tx1"/>
                </a:solidFill>
              </a:defRPr>
            </a:lvl1pPr>
          </a:lstStyle>
          <a:p>
            <a:fld id="{8B3AFFF1-9C47-49F0-AE12-AF188F3F4E82}" type="datetime1">
              <a:rPr lang="en-US" smtClean="0"/>
              <a:pPr/>
              <a:t>15.05.14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6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spc="60" baseline="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543800" y="6356350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aseline="0">
                <a:solidFill>
                  <a:schemeClr val="tx1"/>
                </a:solidFill>
              </a:defRPr>
            </a:lvl1pPr>
          </a:lstStyle>
          <a:p>
            <a:fld id="{38237106-F2ED-405E-BC33-CC3CF42620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729" r:id="rId1"/>
    <p:sldLayoutId id="2147484730" r:id="rId2"/>
    <p:sldLayoutId id="2147484731" r:id="rId3"/>
    <p:sldLayoutId id="2147484732" r:id="rId4"/>
    <p:sldLayoutId id="2147484733" r:id="rId5"/>
    <p:sldLayoutId id="2147484734" r:id="rId6"/>
    <p:sldLayoutId id="2147484735" r:id="rId7"/>
    <p:sldLayoutId id="2147484736" r:id="rId8"/>
    <p:sldLayoutId id="2147484737" r:id="rId9"/>
    <p:sldLayoutId id="2147484738" r:id="rId10"/>
    <p:sldLayoutId id="2147484739" r:id="rId11"/>
  </p:sldLayoutIdLst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3000" kern="1200" cap="all" spc="5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 spc="3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00000"/>
        </a:lnSpc>
        <a:spcBef>
          <a:spcPct val="20000"/>
        </a:spcBef>
        <a:spcAft>
          <a:spcPts val="600"/>
        </a:spcAft>
        <a:buClr>
          <a:schemeClr val="tx2"/>
        </a:buClr>
        <a:buFont typeface="Arial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3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2.xml"/><Relationship Id="rId2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3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4" Type="http://schemas.openxmlformats.org/officeDocument/2006/relationships/image" Target="../media/image12.png"/><Relationship Id="rId5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" TargetMode="External"/><Relationship Id="rId4" Type="http://schemas.openxmlformats.org/officeDocument/2006/relationships/hyperlink" Target="http://img.timeinc.net" TargetMode="External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znaimo.com.ua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Relationship Id="rId3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ru-RU" dirty="0" err="1" smtClean="0"/>
              <a:t>Вчитель</a:t>
            </a:r>
            <a:r>
              <a:rPr lang="ru-RU" dirty="0" smtClean="0"/>
              <a:t>: </a:t>
            </a:r>
            <a:r>
              <a:rPr lang="ru-RU" dirty="0" err="1" smtClean="0"/>
              <a:t>Роїк</a:t>
            </a:r>
            <a:r>
              <a:rPr lang="ru-RU" dirty="0" smtClean="0"/>
              <a:t> Леся </a:t>
            </a:r>
            <a:r>
              <a:rPr lang="ru-RU" dirty="0" err="1" smtClean="0"/>
              <a:t>Василівна</a:t>
            </a:r>
            <a:endParaRPr lang="ru-RU" dirty="0" smtClean="0"/>
          </a:p>
          <a:p>
            <a:pPr algn="r"/>
            <a:r>
              <a:rPr lang="ru-RU" dirty="0" smtClean="0"/>
              <a:t>Виконала: </a:t>
            </a:r>
            <a:r>
              <a:rPr lang="ru-RU" dirty="0" err="1" smtClean="0"/>
              <a:t>учениця</a:t>
            </a:r>
            <a:r>
              <a:rPr lang="ru-RU" dirty="0" smtClean="0"/>
              <a:t> 10-А </a:t>
            </a:r>
            <a:r>
              <a:rPr lang="ru-RU" dirty="0" err="1" smtClean="0"/>
              <a:t>класу</a:t>
            </a:r>
            <a:r>
              <a:rPr lang="ru-RU" dirty="0" smtClean="0"/>
              <a:t> </a:t>
            </a:r>
            <a:r>
              <a:rPr lang="ru-RU" dirty="0" err="1" smtClean="0"/>
              <a:t>Збаранська</a:t>
            </a:r>
            <a:r>
              <a:rPr lang="ru-RU" dirty="0" smtClean="0"/>
              <a:t> </a:t>
            </a:r>
            <a:r>
              <a:rPr lang="ru-RU" dirty="0" err="1" smtClean="0"/>
              <a:t>Софія</a:t>
            </a:r>
            <a:endParaRPr lang="ru-RU" dirty="0"/>
          </a:p>
        </p:txBody>
      </p:sp>
      <p:sp>
        <p:nvSpPr>
          <p:cNvPr id="3" name="Название 2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uk-UA" dirty="0"/>
              <a:t>Механічний рух з урахуванням закону збереження енергії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755502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Поняття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1600200"/>
            <a:ext cx="7924800" cy="4114800"/>
          </a:xfrm>
        </p:spPr>
        <p:txBody>
          <a:bodyPr/>
          <a:lstStyle/>
          <a:p>
            <a:r>
              <a:rPr lang="uk-UA" sz="1800" b="1" dirty="0"/>
              <a:t>Механічний рух</a:t>
            </a:r>
            <a:r>
              <a:rPr lang="uk-UA" sz="1800" dirty="0"/>
              <a:t> — зміна взаємного розташування тіл або їхніх частин у просторі з плином часу.</a:t>
            </a:r>
          </a:p>
          <a:p>
            <a:r>
              <a:rPr lang="uk-UA" sz="1800" b="1" dirty="0"/>
              <a:t>Закон збереження енергії</a:t>
            </a:r>
            <a:r>
              <a:rPr lang="uk-UA" sz="1800" dirty="0"/>
              <a:t> - закон, який стверджує, що повна енергія в ізольованих системаї не змінюється з часом. Проте енергія може перетворюватися з одного виду в інший.</a:t>
            </a:r>
          </a:p>
          <a:p>
            <a:pPr marL="0" indent="0">
              <a:buNone/>
            </a:pPr>
            <a:r>
              <a:rPr lang="uk-UA" dirty="0" smtClean="0"/>
              <a:t>Для </a:t>
            </a:r>
            <a:r>
              <a:rPr lang="uk-UA" dirty="0"/>
              <a:t>деяких механічних систем на закон збереження вказував ще Лейбніц у 1686 році, для немеханічних процесів закон був встановлений Юліусом Робертом фон Майєром у 1845 році. 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2">
            <a:alphaModFix amt="56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l="1754" t="22610" r="1536" b="23684"/>
          <a:stretch/>
        </p:blipFill>
        <p:spPr>
          <a:xfrm>
            <a:off x="1844842" y="4171812"/>
            <a:ext cx="5440948" cy="18506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0596723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Закон </a:t>
            </a:r>
            <a:r>
              <a:rPr lang="ru-RU" dirty="0" err="1" smtClean="0"/>
              <a:t>збереження</a:t>
            </a:r>
            <a:r>
              <a:rPr lang="ru-RU" dirty="0" smtClean="0"/>
              <a:t> </a:t>
            </a:r>
            <a:r>
              <a:rPr lang="ru-RU" dirty="0" err="1" smtClean="0"/>
              <a:t>механічної</a:t>
            </a:r>
            <a:r>
              <a:rPr lang="ru-RU" dirty="0" smtClean="0"/>
              <a:t> </a:t>
            </a:r>
            <a:r>
              <a:rPr lang="ru-RU" dirty="0" err="1" smtClean="0"/>
              <a:t>енергі</a:t>
            </a:r>
            <a:r>
              <a:rPr lang="ru-RU" dirty="0" err="1"/>
              <a:t>ї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Механічний рух відноситься до класичної механіки. Отже, ми розгладяємо закон збереження енергії в класичній механіці. </a:t>
            </a:r>
            <a:endParaRPr lang="uk-UA" dirty="0" smtClean="0"/>
          </a:p>
          <a:p>
            <a:pPr marL="0" indent="0">
              <a:buNone/>
            </a:pPr>
            <a:r>
              <a:rPr lang="uk-UA" sz="1800" dirty="0" smtClean="0"/>
              <a:t>В </a:t>
            </a:r>
            <a:r>
              <a:rPr lang="uk-UA" sz="1800" dirty="0"/>
              <a:t>ньютонівській механіці формулюється окремий випадок закону збереження енергії - </a:t>
            </a:r>
            <a:r>
              <a:rPr lang="uk-UA" sz="1800" i="1" dirty="0"/>
              <a:t>Закон збереження механічної енергії.</a:t>
            </a:r>
            <a:endParaRPr lang="uk-UA" sz="1800" dirty="0"/>
          </a:p>
          <a:p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>
            <a:alphaModFix amt="55000"/>
          </a:blip>
          <a:stretch>
            <a:fillRect/>
          </a:stretch>
        </p:blipFill>
        <p:spPr>
          <a:xfrm>
            <a:off x="1363579" y="2958915"/>
            <a:ext cx="6343316" cy="25154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842821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1029368"/>
            <a:ext cx="5299242" cy="468563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Закон стверджує, що в замкненій системі частинок повна </a:t>
            </a:r>
            <a:r>
              <a:rPr lang="uk-UA" sz="1800" dirty="0" smtClean="0"/>
              <a:t>енергія (що </a:t>
            </a:r>
            <a:r>
              <a:rPr lang="uk-UA" sz="1800" dirty="0"/>
              <a:t>є сумою кінетичної і потенціальної </a:t>
            </a:r>
            <a:r>
              <a:rPr lang="uk-UA" sz="1800" dirty="0" smtClean="0"/>
              <a:t>енергії)</a:t>
            </a:r>
            <a:r>
              <a:rPr lang="uk-UA" sz="1800" dirty="0"/>
              <a:t> не залежить від часу. Закон збереження енергії справедливий тільки для замкнених систем, тобто за умови відсутності зовнішніх полів чи взаємодій. </a:t>
            </a:r>
            <a:endParaRPr lang="uk-UA" sz="1800" dirty="0" smtClean="0"/>
          </a:p>
          <a:p>
            <a:pPr marL="0" indent="0">
              <a:buNone/>
            </a:pPr>
            <a:r>
              <a:rPr lang="uk-UA" sz="1800" dirty="0" smtClean="0"/>
              <a:t>Він </a:t>
            </a:r>
            <a:r>
              <a:rPr lang="uk-UA" sz="1800" dirty="0"/>
              <a:t>не виконується для сил тертя, оскільки за наявності сил тертя відбувається перетворення механічної енергії в теплову</a:t>
            </a:r>
            <a:r>
              <a:rPr lang="uk-UA" sz="1800" dirty="0" smtClean="0"/>
              <a:t>.</a:t>
            </a:r>
          </a:p>
          <a:p>
            <a:pPr marL="0" indent="0">
              <a:buNone/>
            </a:pPr>
            <a:r>
              <a:rPr lang="uk-UA" sz="1800" dirty="0" smtClean="0"/>
              <a:t>Закон </a:t>
            </a:r>
            <a:r>
              <a:rPr lang="uk-UA" sz="1800" dirty="0"/>
              <a:t>збереження механічної енергії був виведений з другого закону Ньютона.</a:t>
            </a:r>
            <a:endParaRPr lang="ru-RU" sz="1800" dirty="0"/>
          </a:p>
        </p:txBody>
      </p:sp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2"/>
          <a:srcRect l="20953" r="12533"/>
          <a:stretch/>
        </p:blipFill>
        <p:spPr>
          <a:xfrm>
            <a:off x="5908842" y="736600"/>
            <a:ext cx="2709247" cy="4978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2102496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Приклади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Класичним прикладом цього твердження є пружинний або математичний маятники з пренебрежимо малим </a:t>
            </a:r>
            <a:r>
              <a:rPr lang="uk-UA" dirty="0" smtClean="0"/>
              <a:t>загасанням. У </a:t>
            </a:r>
            <a:r>
              <a:rPr lang="uk-UA" dirty="0"/>
              <a:t>разі математичного маятника аналогічно поводиться потенційна енергія вантажу в полі сили тяжіння</a:t>
            </a:r>
            <a:r>
              <a:rPr lang="uk-UA" dirty="0" smtClean="0"/>
              <a:t>.</a:t>
            </a:r>
          </a:p>
          <a:p>
            <a:pPr marL="0" indent="0">
              <a:buNone/>
            </a:pPr>
            <a:endParaRPr lang="ru-RU" dirty="0"/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45564521"/>
              </p:ext>
            </p:extLst>
          </p:nvPr>
        </p:nvGraphicFramePr>
        <p:xfrm>
          <a:off x="1409031" y="2700421"/>
          <a:ext cx="6464968" cy="28675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819447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uk-UA" dirty="0"/>
              <a:t>Історія відкриття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/>
              <a:t>Філософські передумови до відкриття закону були закладені ще античними філософами. Ясну, хоча ще не кількісну, формулювання дав у "Засадах філософії" (1644) </a:t>
            </a:r>
            <a:r>
              <a:rPr lang="uk-UA" dirty="0" smtClean="0"/>
              <a:t>Рене Декарт. </a:t>
            </a:r>
            <a:r>
              <a:rPr lang="uk-UA" dirty="0"/>
              <a:t>Аналогічну точку зору висловив в XVIII столітті М.В. Ломоносов. У листі до Ейлера він формулює свій "загальний природний закон" (5 липня 1748).</a:t>
            </a:r>
            <a:endParaRPr lang="ru-RU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1437" y="3265238"/>
            <a:ext cx="1999006" cy="244976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4316" y="3257217"/>
            <a:ext cx="2045369" cy="2454443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008391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>
          <a:xfrm>
            <a:off x="609600" y="1122947"/>
            <a:ext cx="7924800" cy="459205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1800" dirty="0"/>
              <a:t>У XIX столітті над законом працювали наступні вчені: Сади Карно, Джеймс Джоуль, Роберт Майер, Герман </a:t>
            </a:r>
            <a:r>
              <a:rPr lang="uk-UA" sz="1800" dirty="0" smtClean="0"/>
              <a:t>Гельмгольц.</a:t>
            </a:r>
            <a:endParaRPr lang="ru-RU" sz="1800" dirty="0"/>
          </a:p>
        </p:txBody>
      </p:sp>
      <p:pic>
        <p:nvPicPr>
          <p:cNvPr id="4" name="Изображение 3"/>
          <p:cNvPicPr>
            <a:picLocks noChangeAspect="1"/>
          </p:cNvPicPr>
          <p:nvPr/>
        </p:nvPicPr>
        <p:blipFill rotWithShape="1">
          <a:blip r:embed="rId2"/>
          <a:srcRect l="15445" r="23216"/>
          <a:stretch/>
        </p:blipFill>
        <p:spPr>
          <a:xfrm>
            <a:off x="481265" y="1831472"/>
            <a:ext cx="1858209" cy="3703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 rotWithShape="1">
          <a:blip r:embed="rId3"/>
          <a:srcRect l="22429" r="24086"/>
          <a:stretch/>
        </p:blipFill>
        <p:spPr>
          <a:xfrm>
            <a:off x="2459788" y="1831472"/>
            <a:ext cx="1657685" cy="3703721"/>
          </a:xfrm>
          <a:prstGeom prst="rect">
            <a:avLst/>
          </a:prstGeom>
        </p:spPr>
      </p:pic>
      <p:pic>
        <p:nvPicPr>
          <p:cNvPr id="6" name="Изображение 5"/>
          <p:cNvPicPr>
            <a:picLocks noChangeAspect="1"/>
          </p:cNvPicPr>
          <p:nvPr/>
        </p:nvPicPr>
        <p:blipFill rotWithShape="1">
          <a:blip r:embed="rId4"/>
          <a:srcRect l="9204" r="24361"/>
          <a:stretch/>
        </p:blipFill>
        <p:spPr>
          <a:xfrm>
            <a:off x="4580132" y="1831472"/>
            <a:ext cx="1813846" cy="37037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Изображение 6"/>
          <p:cNvPicPr>
            <a:picLocks noChangeAspect="1"/>
          </p:cNvPicPr>
          <p:nvPr/>
        </p:nvPicPr>
        <p:blipFill rotWithShape="1">
          <a:blip r:embed="rId5"/>
          <a:srcRect l="14847" t="289" r="22335"/>
          <a:stretch/>
        </p:blipFill>
        <p:spPr>
          <a:xfrm>
            <a:off x="6684211" y="1831472"/>
            <a:ext cx="1850189" cy="36930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647266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err="1" smtClean="0"/>
              <a:t>Інформаційні</a:t>
            </a:r>
            <a:r>
              <a:rPr lang="ru-RU" dirty="0" smtClean="0"/>
              <a:t> </a:t>
            </a:r>
            <a:r>
              <a:rPr lang="ru-RU" dirty="0" err="1" smtClean="0"/>
              <a:t>джерела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>
                <a:hlinkClick r:id="rId2"/>
              </a:rPr>
              <a:t>http://</a:t>
            </a:r>
            <a:r>
              <a:rPr lang="hr-HR" dirty="0" smtClean="0">
                <a:hlinkClick r:id="rId2"/>
              </a:rPr>
              <a:t>znaimo.com.ua</a:t>
            </a:r>
            <a:endParaRPr lang="uk-UA" dirty="0" smtClean="0"/>
          </a:p>
          <a:p>
            <a:pPr marL="0" indent="0">
              <a:buNone/>
            </a:pPr>
            <a:r>
              <a:rPr lang="pl-PL" dirty="0">
                <a:hlinkClick r:id="rId3"/>
              </a:rPr>
              <a:t>http://</a:t>
            </a:r>
            <a:r>
              <a:rPr lang="pl-PL" dirty="0" smtClean="0">
                <a:hlinkClick r:id="rId3"/>
              </a:rPr>
              <a:t>uk.wikipedia.org</a:t>
            </a:r>
            <a:endParaRPr lang="uk-UA" dirty="0" smtClean="0"/>
          </a:p>
          <a:p>
            <a:pPr marL="0" indent="0">
              <a:buNone/>
            </a:pPr>
            <a:r>
              <a:rPr lang="fi-FI" dirty="0">
                <a:hlinkClick r:id="rId4"/>
              </a:rPr>
              <a:t>http://</a:t>
            </a:r>
            <a:r>
              <a:rPr lang="fi-FI" dirty="0" smtClean="0">
                <a:hlinkClick r:id="rId4"/>
              </a:rPr>
              <a:t>img.timeinc.net</a:t>
            </a: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630110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600" dirty="0" err="1" smtClean="0"/>
              <a:t>Д</a:t>
            </a:r>
            <a:r>
              <a:rPr lang="ru-RU" sz="3600" dirty="0" err="1" smtClean="0"/>
              <a:t>я</a:t>
            </a:r>
            <a:r>
              <a:rPr lang="ru-RU" sz="3600" dirty="0" err="1" smtClean="0"/>
              <a:t>кую</a:t>
            </a:r>
            <a:r>
              <a:rPr lang="ru-RU" sz="3600" dirty="0" smtClean="0"/>
              <a:t> за </a:t>
            </a:r>
            <a:r>
              <a:rPr lang="ru-RU" sz="3600" dirty="0" err="1" smtClean="0"/>
              <a:t>увагу</a:t>
            </a:r>
            <a:r>
              <a:rPr lang="ru-RU" sz="3600" dirty="0" smtClean="0"/>
              <a:t>!</a:t>
            </a:r>
            <a:endParaRPr lang="ru-RU" sz="3600" dirty="0"/>
          </a:p>
        </p:txBody>
      </p:sp>
      <p:pic>
        <p:nvPicPr>
          <p:cNvPr id="4" name="Содержимое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40000"/>
                    </a14:imgEffect>
                  </a14:imgLayer>
                </a14:imgProps>
              </a:ext>
            </a:extLst>
          </a:blip>
          <a:srcRect t="11023" b="11023"/>
          <a:stretch>
            <a:fillRect/>
          </a:stretch>
        </p:blipFill>
        <p:spPr>
          <a:xfrm>
            <a:off x="609600" y="1600200"/>
            <a:ext cx="7924800" cy="3412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4074590553"/>
      </p:ext>
    </p:extLst>
  </p:cSld>
  <p:clrMapOvr>
    <a:masterClrMapping/>
  </p:clrMapOvr>
</p:sld>
</file>

<file path=ppt/theme/theme1.xml><?xml version="1.0" encoding="utf-8"?>
<a:theme xmlns:a="http://schemas.openxmlformats.org/drawingml/2006/main" name="Horizon">
  <a:themeElements>
    <a:clrScheme name="Horizon">
      <a:dk1>
        <a:srgbClr val="000000"/>
      </a:dk1>
      <a:lt1>
        <a:srgbClr val="FFFFFF"/>
      </a:lt1>
      <a:dk2>
        <a:srgbClr val="1F2123"/>
      </a:dk2>
      <a:lt2>
        <a:srgbClr val="DC9E1F"/>
      </a:lt2>
      <a:accent1>
        <a:srgbClr val="7E97AD"/>
      </a:accent1>
      <a:accent2>
        <a:srgbClr val="CC8E60"/>
      </a:accent2>
      <a:accent3>
        <a:srgbClr val="7A6A60"/>
      </a:accent3>
      <a:accent4>
        <a:srgbClr val="B4936D"/>
      </a:accent4>
      <a:accent5>
        <a:srgbClr val="67787B"/>
      </a:accent5>
      <a:accent6>
        <a:srgbClr val="9D936F"/>
      </a:accent6>
      <a:hlink>
        <a:srgbClr val="646464"/>
      </a:hlink>
      <a:folHlink>
        <a:srgbClr val="969696"/>
      </a:folHlink>
    </a:clrScheme>
    <a:fontScheme name="Альбом">
      <a:majorFont>
        <a:latin typeface="Cambria"/>
        <a:ea typeface=""/>
        <a:cs typeface=""/>
        <a:font script="Jpan" typeface="ＭＳ ゴシック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mbria"/>
        <a:ea typeface=""/>
        <a:cs typeface=""/>
        <a:font script="Jpan" typeface="ＭＳ 明朝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Horizon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hade val="100000"/>
                <a:satMod val="100000"/>
              </a:schemeClr>
            </a:gs>
            <a:gs pos="100000">
              <a:schemeClr val="phClr">
                <a:tint val="61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</a:schemeClr>
            </a:gs>
            <a:gs pos="100000">
              <a:schemeClr val="phClr">
                <a:tint val="90000"/>
                <a:alpha val="100000"/>
                <a:satMod val="2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5240" cap="flat" cmpd="sng" algn="ctr">
          <a:solidFill>
            <a:schemeClr val="phClr">
              <a:tint val="25000"/>
              <a:alpha val="25000"/>
            </a:schemeClr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2924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prstMaterial="flat">
            <a:bevelT w="34925" h="47625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40000"/>
              </a:schemeClr>
            </a:gs>
            <a:gs pos="31000">
              <a:schemeClr val="phClr">
                <a:tint val="100000"/>
                <a:shade val="90000"/>
                <a:alpha val="100000"/>
              </a:schemeClr>
            </a:gs>
            <a:gs pos="100000">
              <a:schemeClr val="phClr">
                <a:tint val="100000"/>
                <a:shade val="80000"/>
                <a:alpha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hade val="100000"/>
                <a:alpha val="100000"/>
                <a:satMod val="180000"/>
              </a:schemeClr>
            </a:gs>
            <a:gs pos="41000">
              <a:schemeClr val="phClr">
                <a:tint val="100000"/>
                <a:shade val="100000"/>
                <a:alpha val="100000"/>
                <a:satMod val="150000"/>
              </a:schemeClr>
            </a:gs>
            <a:gs pos="100000">
              <a:schemeClr val="phClr">
                <a:tint val="100000"/>
                <a:shade val="65000"/>
                <a:alpha val="100000"/>
              </a:schemeClr>
            </a:gs>
          </a:gsLst>
          <a:path path="circle">
            <a:fillToRect l="50000" t="8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Горизонт.thmx</Template>
  <TotalTime>48</TotalTime>
  <Words>137</Words>
  <Application>Microsoft Macintosh PowerPoint</Application>
  <PresentationFormat>Экран (4:3)</PresentationFormat>
  <Paragraphs>27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Horizon</vt:lpstr>
      <vt:lpstr>Механічний рух з урахуванням закону збереження енергії</vt:lpstr>
      <vt:lpstr>Поняття</vt:lpstr>
      <vt:lpstr>Закон збереження механічної енергії</vt:lpstr>
      <vt:lpstr>Презентация PowerPoint</vt:lpstr>
      <vt:lpstr>Приклади</vt:lpstr>
      <vt:lpstr>Історія відкриття</vt:lpstr>
      <vt:lpstr>Презентация PowerPoint</vt:lpstr>
      <vt:lpstr>Інформаційні джерела</vt:lpstr>
      <vt:lpstr>Дякую за увагу!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Механічний рух з урахуванням закону збереження енергії</dc:title>
  <dc:creator>Panda</dc:creator>
  <cp:lastModifiedBy>Panda</cp:lastModifiedBy>
  <cp:revision>5</cp:revision>
  <dcterms:created xsi:type="dcterms:W3CDTF">2014-05-15T16:12:27Z</dcterms:created>
  <dcterms:modified xsi:type="dcterms:W3CDTF">2014-05-15T17:01:00Z</dcterms:modified>
</cp:coreProperties>
</file>