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98FAE8D-EC88-456D-B6AF-EE7C9C393EA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24DE491-6274-4139-AB6E-DBDC1C70B0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348880"/>
            <a:ext cx="5730214" cy="42976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0"/>
            <a:ext cx="5105400" cy="1556744"/>
          </a:xfrm>
        </p:spPr>
        <p:txBody>
          <a:bodyPr/>
          <a:lstStyle/>
          <a:p>
            <a:r>
              <a:rPr lang="ru-RU" dirty="0" err="1" smtClean="0"/>
              <a:t>Ядерний</a:t>
            </a:r>
            <a:r>
              <a:rPr lang="ru-RU" dirty="0" smtClean="0"/>
              <a:t>  реактор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1484784"/>
            <a:ext cx="5114778" cy="1101248"/>
          </a:xfrm>
        </p:spPr>
        <p:txBody>
          <a:bodyPr/>
          <a:lstStyle/>
          <a:p>
            <a:r>
              <a:rPr lang="ru-RU" dirty="0" smtClean="0"/>
              <a:t>Будова та принцип </a:t>
            </a:r>
            <a:r>
              <a:rPr lang="ru-RU" dirty="0" err="1" smtClean="0"/>
              <a:t>д</a:t>
            </a:r>
            <a:r>
              <a:rPr lang="uk-UA" dirty="0" err="1" smtClean="0"/>
              <a:t>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842352"/>
          </a:xfrm>
        </p:spPr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100392" cy="5949280"/>
          </a:xfrm>
        </p:spPr>
        <p:txBody>
          <a:bodyPr>
            <a:normAutofit/>
          </a:bodyPr>
          <a:lstStyle/>
          <a:p>
            <a:r>
              <a:rPr lang="ru-RU" dirty="0" smtClean="0"/>
              <a:t>Перший у </a:t>
            </a:r>
            <a:r>
              <a:rPr lang="ru-RU" dirty="0" err="1" smtClean="0"/>
              <a:t>світі</a:t>
            </a:r>
            <a:r>
              <a:rPr lang="ru-RU" dirty="0" smtClean="0"/>
              <a:t> реактор СР-1 (</a:t>
            </a:r>
            <a:r>
              <a:rPr lang="en-US" dirty="0" smtClean="0"/>
              <a:t>Chicago Physics)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спроектований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сконструйований</a:t>
            </a:r>
            <a:r>
              <a:rPr lang="ru-RU" dirty="0" smtClean="0"/>
              <a:t> Е. </a:t>
            </a:r>
            <a:r>
              <a:rPr lang="ru-RU" dirty="0" err="1" smtClean="0"/>
              <a:t>Фермі</a:t>
            </a:r>
            <a:r>
              <a:rPr lang="ru-RU" dirty="0" smtClean="0"/>
              <a:t> у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Андерсеном, </a:t>
            </a:r>
            <a:r>
              <a:rPr lang="ru-RU" dirty="0" err="1" smtClean="0"/>
              <a:t>Цінном</a:t>
            </a:r>
            <a:r>
              <a:rPr lang="ru-RU" dirty="0" smtClean="0"/>
              <a:t>, Л. </a:t>
            </a:r>
            <a:r>
              <a:rPr lang="ru-RU" dirty="0" err="1" smtClean="0"/>
              <a:t>Вудс</a:t>
            </a:r>
            <a:r>
              <a:rPr lang="ru-RU" dirty="0" smtClean="0"/>
              <a:t> та Дж. </a:t>
            </a:r>
            <a:r>
              <a:rPr lang="ru-RU" dirty="0" err="1" smtClean="0"/>
              <a:t>Вайлем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розміщувався</a:t>
            </a:r>
            <a:r>
              <a:rPr lang="ru-RU" dirty="0" smtClean="0"/>
              <a:t> у </a:t>
            </a:r>
            <a:r>
              <a:rPr lang="ru-RU" dirty="0" err="1" smtClean="0"/>
              <a:t>тенісному</a:t>
            </a:r>
            <a:r>
              <a:rPr lang="ru-RU" dirty="0" smtClean="0"/>
              <a:t> </a:t>
            </a:r>
            <a:r>
              <a:rPr lang="ru-RU" dirty="0" err="1" smtClean="0"/>
              <a:t>залі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трибунами </a:t>
            </a:r>
            <a:r>
              <a:rPr lang="ru-RU" dirty="0" err="1" smtClean="0"/>
              <a:t>стадіону</a:t>
            </a:r>
            <a:r>
              <a:rPr lang="ru-RU" dirty="0" smtClean="0"/>
              <a:t> </a:t>
            </a:r>
            <a:r>
              <a:rPr lang="ru-RU" dirty="0" err="1" smtClean="0"/>
              <a:t>Чиказького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 Реактор почав </a:t>
            </a:r>
            <a:r>
              <a:rPr lang="ru-RU" dirty="0" err="1" smtClean="0"/>
              <a:t>працювати</a:t>
            </a:r>
            <a:r>
              <a:rPr lang="ru-RU" dirty="0" smtClean="0"/>
              <a:t> 2 </a:t>
            </a:r>
            <a:r>
              <a:rPr lang="ru-RU" dirty="0" err="1" smtClean="0"/>
              <a:t>грудня</a:t>
            </a:r>
            <a:r>
              <a:rPr lang="ru-RU" dirty="0" smtClean="0"/>
              <a:t> 1942 р. при </a:t>
            </a:r>
            <a:r>
              <a:rPr lang="ru-RU" dirty="0" err="1" smtClean="0"/>
              <a:t>розрахунковій</a:t>
            </a:r>
            <a:r>
              <a:rPr lang="ru-RU" dirty="0" smtClean="0"/>
              <a:t> </a:t>
            </a:r>
            <a:r>
              <a:rPr lang="ru-RU" dirty="0" err="1" smtClean="0"/>
              <a:t>початковій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0,5 Вт. У перший </a:t>
            </a:r>
            <a:r>
              <a:rPr lang="ru-RU" dirty="0" err="1" smtClean="0"/>
              <a:t>урановий</a:t>
            </a:r>
            <a:r>
              <a:rPr lang="ru-RU" dirty="0" smtClean="0"/>
              <a:t> реактор СР-1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завантажено</a:t>
            </a:r>
            <a:r>
              <a:rPr lang="ru-RU" dirty="0" smtClean="0"/>
              <a:t> 6 т </a:t>
            </a:r>
            <a:r>
              <a:rPr lang="ru-RU" dirty="0" err="1" smtClean="0"/>
              <a:t>металевого</a:t>
            </a:r>
            <a:r>
              <a:rPr lang="ru-RU" dirty="0" smtClean="0"/>
              <a:t> урану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(точно не </a:t>
            </a:r>
            <a:r>
              <a:rPr lang="ru-RU" dirty="0" err="1" smtClean="0"/>
              <a:t>відомо</a:t>
            </a:r>
            <a:r>
              <a:rPr lang="ru-RU" dirty="0" smtClean="0"/>
              <a:t>) оксиду урану через брак урану в чистому </a:t>
            </a:r>
            <a:r>
              <a:rPr lang="ru-RU" dirty="0" err="1" smtClean="0"/>
              <a:t>вигляді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5-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20774"/>
            <a:ext cx="9144000" cy="486664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Атомний</a:t>
            </a:r>
            <a:r>
              <a:rPr lang="ru-RU" dirty="0" smtClean="0"/>
              <a:t> реактор — </a:t>
            </a:r>
            <a:r>
              <a:rPr lang="ru-RU" dirty="0" err="1" smtClean="0"/>
              <a:t>пристрій</a:t>
            </a:r>
            <a:r>
              <a:rPr lang="ru-RU" dirty="0" smtClean="0"/>
              <a:t> для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керованої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 </a:t>
            </a:r>
            <a:r>
              <a:rPr lang="ru-RU" dirty="0" err="1" smtClean="0"/>
              <a:t>поділу</a:t>
            </a:r>
            <a:r>
              <a:rPr lang="ru-RU" dirty="0" smtClean="0"/>
              <a:t> ядра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Реактори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енергією</a:t>
            </a:r>
            <a:r>
              <a:rPr lang="ru-RU" dirty="0" smtClean="0"/>
              <a:t> </a:t>
            </a:r>
            <a:r>
              <a:rPr lang="ru-RU" dirty="0" err="1" smtClean="0"/>
              <a:t>нейтронів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розпад</a:t>
            </a:r>
            <a:r>
              <a:rPr lang="ru-RU" dirty="0" smtClean="0"/>
              <a:t> (реактор на </a:t>
            </a:r>
            <a:r>
              <a:rPr lang="ru-RU" dirty="0" err="1" smtClean="0"/>
              <a:t>теплових</a:t>
            </a:r>
            <a:r>
              <a:rPr lang="ru-RU" dirty="0" smtClean="0"/>
              <a:t>, </a:t>
            </a:r>
            <a:r>
              <a:rPr lang="ru-RU" dirty="0" err="1" smtClean="0"/>
              <a:t>швидких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проміжних</a:t>
            </a:r>
            <a:r>
              <a:rPr lang="ru-RU" dirty="0" smtClean="0"/>
              <a:t> нейтронах)</a:t>
            </a:r>
          </a:p>
          <a:p>
            <a:r>
              <a:rPr lang="ru-RU" dirty="0" smtClean="0"/>
              <a:t>за характером </a:t>
            </a:r>
            <a:r>
              <a:rPr lang="ru-RU" dirty="0" err="1" smtClean="0"/>
              <a:t>розпаду</a:t>
            </a:r>
            <a:r>
              <a:rPr lang="ru-RU" dirty="0" smtClean="0"/>
              <a:t> ядерного </a:t>
            </a:r>
            <a:r>
              <a:rPr lang="ru-RU" dirty="0" err="1" smtClean="0"/>
              <a:t>палива</a:t>
            </a:r>
            <a:r>
              <a:rPr lang="ru-RU" dirty="0" smtClean="0"/>
              <a:t> (</a:t>
            </a:r>
            <a:r>
              <a:rPr lang="ru-RU" dirty="0" err="1" smtClean="0"/>
              <a:t>гомогенні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гетерогенні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використовуваним</a:t>
            </a:r>
            <a:r>
              <a:rPr lang="ru-RU" dirty="0" smtClean="0"/>
              <a:t> </a:t>
            </a:r>
            <a:r>
              <a:rPr lang="ru-RU" dirty="0" err="1" smtClean="0"/>
              <a:t>сповільнювачем</a:t>
            </a:r>
            <a:r>
              <a:rPr lang="ru-RU" dirty="0" smtClean="0"/>
              <a:t> (</a:t>
            </a:r>
            <a:r>
              <a:rPr lang="ru-RU" dirty="0" err="1" smtClean="0"/>
              <a:t>графітові</a:t>
            </a:r>
            <a:r>
              <a:rPr lang="ru-RU" dirty="0" smtClean="0"/>
              <a:t>, </a:t>
            </a:r>
            <a:r>
              <a:rPr lang="ru-RU" dirty="0" err="1" smtClean="0"/>
              <a:t>водяні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призначенням</a:t>
            </a:r>
            <a:r>
              <a:rPr lang="ru-RU" dirty="0" smtClean="0"/>
              <a:t> (</a:t>
            </a:r>
            <a:r>
              <a:rPr lang="ru-RU" dirty="0" err="1" smtClean="0"/>
              <a:t>енергетичні</a:t>
            </a:r>
            <a:r>
              <a:rPr lang="ru-RU" dirty="0" smtClean="0"/>
              <a:t>, </a:t>
            </a:r>
            <a:r>
              <a:rPr lang="ru-RU" dirty="0" err="1" smtClean="0"/>
              <a:t>дослідницькі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00392" cy="6858000"/>
          </a:xfrm>
        </p:spPr>
        <p:txBody>
          <a:bodyPr>
            <a:normAutofit/>
          </a:bodyPr>
          <a:lstStyle/>
          <a:p>
            <a:r>
              <a:rPr lang="ru-RU" sz="1500" dirty="0" err="1" smtClean="0">
                <a:cs typeface="Aharoni" pitchFamily="2" charset="-79"/>
              </a:rPr>
              <a:t>Ланцюгова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реакція</a:t>
            </a:r>
            <a:r>
              <a:rPr lang="ru-RU" sz="1500" dirty="0" smtClean="0">
                <a:cs typeface="Aharoni" pitchFamily="2" charset="-79"/>
              </a:rPr>
              <a:t>, яка </a:t>
            </a:r>
            <a:r>
              <a:rPr lang="ru-RU" sz="1500" dirty="0" err="1" smtClean="0">
                <a:cs typeface="Aharoni" pitchFamily="2" charset="-79"/>
              </a:rPr>
              <a:t>відбувається</a:t>
            </a:r>
            <a:r>
              <a:rPr lang="ru-RU" sz="1500" dirty="0" smtClean="0">
                <a:cs typeface="Aharoni" pitchFamily="2" charset="-79"/>
              </a:rPr>
              <a:t> в </a:t>
            </a:r>
            <a:r>
              <a:rPr lang="ru-RU" sz="1500" dirty="0" err="1" smtClean="0">
                <a:cs typeface="Aharoni" pitchFamily="2" charset="-79"/>
              </a:rPr>
              <a:t>урані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й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деяких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інших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речовинах</a:t>
            </a:r>
            <a:r>
              <a:rPr lang="ru-RU" sz="1500" dirty="0" smtClean="0">
                <a:cs typeface="Aharoni" pitchFamily="2" charset="-79"/>
              </a:rPr>
              <a:t>, </a:t>
            </a:r>
            <a:r>
              <a:rPr lang="ru-RU" sz="1500" dirty="0" err="1" smtClean="0">
                <a:cs typeface="Aharoni" pitchFamily="2" charset="-79"/>
              </a:rPr>
              <a:t>є</a:t>
            </a:r>
            <a:r>
              <a:rPr lang="ru-RU" sz="1500" dirty="0" smtClean="0">
                <a:cs typeface="Aharoni" pitchFamily="2" charset="-79"/>
              </a:rPr>
              <a:t> основою для </a:t>
            </a:r>
            <a:r>
              <a:rPr lang="ru-RU" sz="1500" dirty="0" err="1" smtClean="0">
                <a:cs typeface="Aharoni" pitchFamily="2" charset="-79"/>
              </a:rPr>
              <a:t>перетворення</a:t>
            </a:r>
            <a:r>
              <a:rPr lang="ru-RU" sz="1500" dirty="0" smtClean="0">
                <a:cs typeface="Aharoni" pitchFamily="2" charset="-79"/>
              </a:rPr>
              <a:t> </a:t>
            </a:r>
            <a:r>
              <a:rPr lang="ru-RU" sz="1500" b="1" dirty="0" err="1" smtClean="0">
                <a:cs typeface="Aharoni" pitchFamily="2" charset="-79"/>
              </a:rPr>
              <a:t>ядерної</a:t>
            </a:r>
            <a:r>
              <a:rPr lang="ru-RU" sz="1500" b="1" dirty="0" smtClean="0">
                <a:cs typeface="Aharoni" pitchFamily="2" charset="-79"/>
              </a:rPr>
              <a:t> </a:t>
            </a:r>
            <a:r>
              <a:rPr lang="ru-RU" sz="1500" b="1" dirty="0" err="1" smtClean="0">
                <a:cs typeface="Aharoni" pitchFamily="2" charset="-79"/>
              </a:rPr>
              <a:t>енергії</a:t>
            </a:r>
            <a:r>
              <a:rPr lang="ru-RU" sz="1500" dirty="0" smtClean="0">
                <a:cs typeface="Aharoni" pitchFamily="2" charset="-79"/>
              </a:rPr>
              <a:t> на </a:t>
            </a:r>
            <a:r>
              <a:rPr lang="ru-RU" sz="1500" dirty="0" err="1" smtClean="0">
                <a:cs typeface="Aharoni" pitchFamily="2" charset="-79"/>
              </a:rPr>
              <a:t>інші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види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енергії</a:t>
            </a:r>
            <a:r>
              <a:rPr lang="ru-RU" sz="1500" dirty="0" smtClean="0">
                <a:cs typeface="Aharoni" pitchFamily="2" charset="-79"/>
              </a:rPr>
              <a:t> (</a:t>
            </a:r>
            <a:r>
              <a:rPr lang="ru-RU" sz="1500" dirty="0" err="1" smtClean="0">
                <a:cs typeface="Aharoni" pitchFamily="2" charset="-79"/>
              </a:rPr>
              <a:t>теплову</a:t>
            </a:r>
            <a:r>
              <a:rPr lang="ru-RU" sz="1500" dirty="0" smtClean="0">
                <a:cs typeface="Aharoni" pitchFamily="2" charset="-79"/>
              </a:rPr>
              <a:t>, </a:t>
            </a:r>
            <a:r>
              <a:rPr lang="ru-RU" sz="1500" dirty="0" err="1" smtClean="0">
                <a:cs typeface="Aharoni" pitchFamily="2" charset="-79"/>
              </a:rPr>
              <a:t>електричну</a:t>
            </a:r>
            <a:r>
              <a:rPr lang="ru-RU" sz="1500" dirty="0" smtClean="0">
                <a:cs typeface="Aharoni" pitchFamily="2" charset="-79"/>
              </a:rPr>
              <a:t>). </a:t>
            </a:r>
            <a:r>
              <a:rPr lang="ru-RU" sz="1500" dirty="0" err="1" smtClean="0">
                <a:cs typeface="Aharoni" pitchFamily="2" charset="-79"/>
              </a:rPr>
              <a:t>Під</a:t>
            </a:r>
            <a:r>
              <a:rPr lang="ru-RU" sz="1500" dirty="0" smtClean="0">
                <a:cs typeface="Aharoni" pitchFamily="2" charset="-79"/>
              </a:rPr>
              <a:t> час </a:t>
            </a:r>
            <a:r>
              <a:rPr lang="ru-RU" sz="1500" dirty="0" err="1" smtClean="0">
                <a:cs typeface="Aharoni" pitchFamily="2" charset="-79"/>
              </a:rPr>
              <a:t>цієї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реакції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безперервно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з'являються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нові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й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нові</a:t>
            </a:r>
            <a:r>
              <a:rPr lang="ru-RU" sz="1500" dirty="0" smtClean="0">
                <a:cs typeface="Aharoni" pitchFamily="2" charset="-79"/>
              </a:rPr>
              <a:t> осколки ядер, </a:t>
            </a:r>
            <a:r>
              <a:rPr lang="ru-RU" sz="1500" dirty="0" err="1" smtClean="0">
                <a:cs typeface="Aharoni" pitchFamily="2" charset="-79"/>
              </a:rPr>
              <a:t>які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летять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із</a:t>
            </a:r>
            <a:r>
              <a:rPr lang="ru-RU" sz="1500" dirty="0" smtClean="0">
                <a:cs typeface="Aharoni" pitchFamily="2" charset="-79"/>
              </a:rPr>
              <a:t> великою </a:t>
            </a:r>
            <a:r>
              <a:rPr lang="ru-RU" sz="1500" dirty="0" err="1" smtClean="0">
                <a:cs typeface="Aharoni" pitchFamily="2" charset="-79"/>
              </a:rPr>
              <a:t>швидкістю</a:t>
            </a:r>
            <a:r>
              <a:rPr lang="ru-RU" sz="1500" dirty="0" smtClean="0">
                <a:cs typeface="Aharoni" pitchFamily="2" charset="-79"/>
              </a:rPr>
              <a:t>. </a:t>
            </a:r>
            <a:r>
              <a:rPr lang="ru-RU" sz="1500" dirty="0" err="1" smtClean="0">
                <a:cs typeface="Aharoni" pitchFamily="2" charset="-79"/>
              </a:rPr>
              <a:t>Якщо</a:t>
            </a:r>
            <a:r>
              <a:rPr lang="ru-RU" sz="1500" dirty="0" smtClean="0">
                <a:cs typeface="Aharoni" pitchFamily="2" charset="-79"/>
              </a:rPr>
              <a:t> шматок урану </a:t>
            </a:r>
            <a:r>
              <a:rPr lang="ru-RU" sz="1500" dirty="0" err="1" smtClean="0">
                <a:cs typeface="Aharoni" pitchFamily="2" charset="-79"/>
              </a:rPr>
              <a:t>занурити</a:t>
            </a:r>
            <a:r>
              <a:rPr lang="ru-RU" sz="1500" dirty="0" smtClean="0">
                <a:cs typeface="Aharoni" pitchFamily="2" charset="-79"/>
              </a:rPr>
              <a:t> в </a:t>
            </a:r>
            <a:r>
              <a:rPr lang="ru-RU" sz="1500" dirty="0" err="1" smtClean="0">
                <a:cs typeface="Aharoni" pitchFamily="2" charset="-79"/>
              </a:rPr>
              <a:t>холодну</a:t>
            </a:r>
            <a:r>
              <a:rPr lang="ru-RU" sz="1500" dirty="0" smtClean="0">
                <a:cs typeface="Aharoni" pitchFamily="2" charset="-79"/>
              </a:rPr>
              <a:t> воду, то осколки </a:t>
            </a:r>
            <a:r>
              <a:rPr lang="ru-RU" sz="1500" dirty="0" err="1" smtClean="0">
                <a:cs typeface="Aharoni" pitchFamily="2" charset="-79"/>
              </a:rPr>
              <a:t>гальмуватимуться</a:t>
            </a:r>
            <a:r>
              <a:rPr lang="ru-RU" sz="1500" dirty="0" smtClean="0">
                <a:cs typeface="Aharoni" pitchFamily="2" charset="-79"/>
              </a:rPr>
              <a:t> у </a:t>
            </a:r>
            <a:r>
              <a:rPr lang="ru-RU" sz="1500" dirty="0" err="1" smtClean="0">
                <a:cs typeface="Aharoni" pitchFamily="2" charset="-79"/>
              </a:rPr>
              <a:t>воді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й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нагріватимуть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її</a:t>
            </a:r>
            <a:r>
              <a:rPr lang="ru-RU" sz="1500" dirty="0" smtClean="0">
                <a:cs typeface="Aharoni" pitchFamily="2" charset="-79"/>
              </a:rPr>
              <a:t>. У </a:t>
            </a:r>
            <a:r>
              <a:rPr lang="ru-RU" sz="1500" dirty="0" err="1" smtClean="0">
                <a:cs typeface="Aharoni" pitchFamily="2" charset="-79"/>
              </a:rPr>
              <a:t>результаті</a:t>
            </a:r>
            <a:r>
              <a:rPr lang="ru-RU" sz="1500" dirty="0" smtClean="0">
                <a:cs typeface="Aharoni" pitchFamily="2" charset="-79"/>
              </a:rPr>
              <a:t> холодна вода стане </a:t>
            </a:r>
            <a:r>
              <a:rPr lang="ru-RU" sz="1500" dirty="0" err="1" smtClean="0">
                <a:cs typeface="Aharoni" pitchFamily="2" charset="-79"/>
              </a:rPr>
              <a:t>гарячою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або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навіть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перетвориться</a:t>
            </a:r>
            <a:r>
              <a:rPr lang="ru-RU" sz="1500" dirty="0" smtClean="0">
                <a:cs typeface="Aharoni" pitchFamily="2" charset="-79"/>
              </a:rPr>
              <a:t> на пару. </a:t>
            </a:r>
            <a:r>
              <a:rPr lang="ru-RU" sz="1500" dirty="0" err="1" smtClean="0">
                <a:cs typeface="Aharoni" pitchFamily="2" charset="-79"/>
              </a:rPr>
              <a:t>Саме</a:t>
            </a:r>
            <a:r>
              <a:rPr lang="ru-RU" sz="1500" dirty="0" smtClean="0">
                <a:cs typeface="Aharoni" pitchFamily="2" charset="-79"/>
              </a:rPr>
              <a:t> так </a:t>
            </a:r>
            <a:r>
              <a:rPr lang="ru-RU" sz="1500" dirty="0" err="1" smtClean="0">
                <a:cs typeface="Aharoni" pitchFamily="2" charset="-79"/>
              </a:rPr>
              <a:t>працює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ядерний</a:t>
            </a:r>
            <a:r>
              <a:rPr lang="ru-RU" sz="1500" dirty="0" smtClean="0">
                <a:cs typeface="Aharoni" pitchFamily="2" charset="-79"/>
              </a:rPr>
              <a:t> реактор, у </a:t>
            </a:r>
            <a:r>
              <a:rPr lang="ru-RU" sz="1500" dirty="0" err="1" smtClean="0">
                <a:cs typeface="Aharoni" pitchFamily="2" charset="-79"/>
              </a:rPr>
              <a:t>якому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відбувається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процес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перетворення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ядерної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енергії</a:t>
            </a:r>
            <a:r>
              <a:rPr lang="ru-RU" sz="1500" dirty="0" smtClean="0">
                <a:cs typeface="Aharoni" pitchFamily="2" charset="-79"/>
              </a:rPr>
              <a:t> на </a:t>
            </a:r>
            <a:r>
              <a:rPr lang="ru-RU" sz="1500" dirty="0" err="1" smtClean="0">
                <a:cs typeface="Aharoni" pitchFamily="2" charset="-79"/>
              </a:rPr>
              <a:t>теплову</a:t>
            </a:r>
            <a:r>
              <a:rPr lang="ru-RU" sz="1500" dirty="0" smtClean="0">
                <a:cs typeface="Aharoni" pitchFamily="2" charset="-79"/>
              </a:rPr>
              <a:t>.</a:t>
            </a:r>
          </a:p>
          <a:p>
            <a:r>
              <a:rPr lang="ru-RU" sz="1500" dirty="0" smtClean="0">
                <a:cs typeface="Aharoni" pitchFamily="2" charset="-79"/>
              </a:rPr>
              <a:t>У </a:t>
            </a:r>
            <a:r>
              <a:rPr lang="ru-RU" sz="1500" dirty="0" err="1" smtClean="0">
                <a:cs typeface="Aharoni" pitchFamily="2" charset="-79"/>
              </a:rPr>
              <a:t>реальних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ядерних</a:t>
            </a:r>
            <a:r>
              <a:rPr lang="ru-RU" sz="1500" dirty="0" smtClean="0">
                <a:cs typeface="Aharoni" pitchFamily="2" charset="-79"/>
              </a:rPr>
              <a:t> реакторах (рис. </a:t>
            </a:r>
            <a:r>
              <a:rPr lang="ru-RU" sz="1500" dirty="0" smtClean="0">
                <a:cs typeface="Aharoni" pitchFamily="2" charset="-79"/>
              </a:rPr>
              <a:t>36.3)</a:t>
            </a:r>
            <a:r>
              <a:rPr lang="ru-RU" sz="1500" dirty="0" err="1" smtClean="0">
                <a:cs typeface="Aharoni" pitchFamily="2" charset="-79"/>
              </a:rPr>
              <a:t>ядерне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паливо</a:t>
            </a:r>
            <a:r>
              <a:rPr lang="ru-RU" sz="1500" dirty="0" smtClean="0">
                <a:cs typeface="Aharoni" pitchFamily="2" charset="-79"/>
              </a:rPr>
              <a:t> (уран </a:t>
            </a:r>
            <a:r>
              <a:rPr lang="ru-RU" sz="1500" dirty="0" err="1" smtClean="0">
                <a:cs typeface="Aharoni" pitchFamily="2" charset="-79"/>
              </a:rPr>
              <a:t>або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плутоній</a:t>
            </a:r>
            <a:r>
              <a:rPr lang="ru-RU" sz="1500" dirty="0" smtClean="0">
                <a:cs typeface="Aharoni" pitchFamily="2" charset="-79"/>
              </a:rPr>
              <a:t>) </a:t>
            </a:r>
            <a:r>
              <a:rPr lang="ru-RU" sz="1500" dirty="0" err="1" smtClean="0">
                <a:cs typeface="Aharoni" pitchFamily="2" charset="-79"/>
              </a:rPr>
              <a:t>розміщують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усередині</a:t>
            </a:r>
            <a:r>
              <a:rPr lang="ru-RU" sz="1500" dirty="0" smtClean="0">
                <a:cs typeface="Aharoni" pitchFamily="2" charset="-79"/>
              </a:rPr>
              <a:t> так </a:t>
            </a:r>
            <a:r>
              <a:rPr lang="ru-RU" sz="1500" dirty="0" err="1" smtClean="0">
                <a:cs typeface="Aharoni" pitchFamily="2" charset="-79"/>
              </a:rPr>
              <a:t>званих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тепловидільних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елементів</a:t>
            </a:r>
            <a:r>
              <a:rPr lang="ru-RU" sz="1500" dirty="0" smtClean="0">
                <a:cs typeface="Aharoni" pitchFamily="2" charset="-79"/>
              </a:rPr>
              <a:t> (</a:t>
            </a:r>
            <a:r>
              <a:rPr lang="ru-RU" sz="1500" dirty="0" err="1" smtClean="0">
                <a:cs typeface="Aharoni" pitchFamily="2" charset="-79"/>
              </a:rPr>
              <a:t>ТВЕЛів</a:t>
            </a:r>
            <a:r>
              <a:rPr lang="ru-RU" sz="1500" dirty="0" smtClean="0">
                <a:cs typeface="Aharoni" pitchFamily="2" charset="-79"/>
              </a:rPr>
              <a:t>). </a:t>
            </a:r>
            <a:r>
              <a:rPr lang="ru-RU" sz="1500" dirty="0" err="1" smtClean="0">
                <a:cs typeface="Aharoni" pitchFamily="2" charset="-79"/>
              </a:rPr>
              <a:t>Продукти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поділу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нагрівають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оболонки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ТВЕЛів</a:t>
            </a:r>
            <a:r>
              <a:rPr lang="ru-RU" sz="1500" dirty="0" smtClean="0">
                <a:cs typeface="Aharoni" pitchFamily="2" charset="-79"/>
              </a:rPr>
              <a:t>, </a:t>
            </a:r>
            <a:r>
              <a:rPr lang="ru-RU" sz="1500" dirty="0" err="1" smtClean="0">
                <a:cs typeface="Aharoni" pitchFamily="2" charset="-79"/>
              </a:rPr>
              <a:t>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ті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передають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теплову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енергію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воді</a:t>
            </a:r>
            <a:r>
              <a:rPr lang="ru-RU" sz="1500" dirty="0" smtClean="0">
                <a:cs typeface="Aharoni" pitchFamily="2" charset="-79"/>
              </a:rPr>
              <a:t>, яку в </a:t>
            </a:r>
            <a:r>
              <a:rPr lang="ru-RU" sz="1500" dirty="0" err="1" smtClean="0">
                <a:cs typeface="Aharoni" pitchFamily="2" charset="-79"/>
              </a:rPr>
              <a:t>даному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випадку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ще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називають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теплоносієм</a:t>
            </a:r>
            <a:r>
              <a:rPr lang="ru-RU" sz="1500" dirty="0" smtClean="0">
                <a:cs typeface="Aharoni" pitchFamily="2" charset="-79"/>
              </a:rPr>
              <a:t>. </a:t>
            </a:r>
            <a:r>
              <a:rPr lang="ru-RU" sz="1500" dirty="0" err="1" smtClean="0">
                <a:cs typeface="Aharoni" pitchFamily="2" charset="-79"/>
              </a:rPr>
              <a:t>Отримана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теплова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енергія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перетворюється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далі</a:t>
            </a:r>
            <a:r>
              <a:rPr lang="ru-RU" sz="1500" dirty="0" smtClean="0">
                <a:cs typeface="Aharoni" pitchFamily="2" charset="-79"/>
              </a:rPr>
              <a:t> на </a:t>
            </a:r>
            <a:r>
              <a:rPr lang="ru-RU" sz="1500" dirty="0" err="1" smtClean="0">
                <a:cs typeface="Aharoni" pitchFamily="2" charset="-79"/>
              </a:rPr>
              <a:t>електричну</a:t>
            </a:r>
            <a:r>
              <a:rPr lang="ru-RU" sz="1500" dirty="0" smtClean="0">
                <a:cs typeface="Aharoni" pitchFamily="2" charset="-79"/>
              </a:rPr>
              <a:t> (рис. 36.4) </a:t>
            </a:r>
            <a:r>
              <a:rPr lang="ru-RU" sz="1500" dirty="0" err="1" smtClean="0">
                <a:cs typeface="Aharoni" pitchFamily="2" charset="-79"/>
              </a:rPr>
              <a:t>подібно</a:t>
            </a:r>
            <a:r>
              <a:rPr lang="ru-RU" sz="1500" dirty="0" smtClean="0">
                <a:cs typeface="Aharoni" pitchFamily="2" charset="-79"/>
              </a:rPr>
              <a:t> до того, як </a:t>
            </a:r>
            <a:r>
              <a:rPr lang="ru-RU" sz="1500" dirty="0" err="1" smtClean="0">
                <a:cs typeface="Aharoni" pitchFamily="2" charset="-79"/>
              </a:rPr>
              <a:t>це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відбувається</a:t>
            </a:r>
            <a:r>
              <a:rPr lang="ru-RU" sz="1500" dirty="0" smtClean="0">
                <a:cs typeface="Aharoni" pitchFamily="2" charset="-79"/>
              </a:rPr>
              <a:t> на </a:t>
            </a:r>
            <a:r>
              <a:rPr lang="ru-RU" sz="1500" dirty="0" err="1" smtClean="0">
                <a:cs typeface="Aharoni" pitchFamily="2" charset="-79"/>
              </a:rPr>
              <a:t>звичайних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теплових</a:t>
            </a:r>
            <a:r>
              <a:rPr lang="ru-RU" sz="1500" dirty="0" smtClean="0">
                <a:cs typeface="Aharoni" pitchFamily="2" charset="-79"/>
              </a:rPr>
              <a:t> </a:t>
            </a:r>
            <a:r>
              <a:rPr lang="ru-RU" sz="1500" dirty="0" err="1" smtClean="0">
                <a:cs typeface="Aharoni" pitchFamily="2" charset="-79"/>
              </a:rPr>
              <a:t>електростанціях</a:t>
            </a:r>
            <a:r>
              <a:rPr lang="ru-RU" sz="1500" dirty="0" smtClean="0">
                <a:cs typeface="Aharoni" pitchFamily="2" charset="-79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F93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2976"/>
            <a:ext cx="3059063" cy="3847112"/>
          </a:xfrm>
          <a:prstGeom prst="rect">
            <a:avLst/>
          </a:prstGeom>
        </p:spPr>
      </p:pic>
      <p:pic>
        <p:nvPicPr>
          <p:cNvPr id="5" name="Рисунок 4" descr="F936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2881632"/>
            <a:ext cx="2863775" cy="39763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Ядерний цикл</a:t>
            </a:r>
            <a:endParaRPr lang="ru-RU" dirty="0"/>
          </a:p>
        </p:txBody>
      </p:sp>
      <p:pic>
        <p:nvPicPr>
          <p:cNvPr id="6" name="Содержимое 5" descr="F93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3965" y="1609725"/>
            <a:ext cx="2445470" cy="484663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112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Ядерний  реактор</vt:lpstr>
      <vt:lpstr>Історія</vt:lpstr>
      <vt:lpstr>Слайд 3</vt:lpstr>
      <vt:lpstr>Слайд 4</vt:lpstr>
      <vt:lpstr>Слайд 5</vt:lpstr>
      <vt:lpstr>Ядерний цикл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Руслана</dc:creator>
  <cp:lastModifiedBy>Руслана</cp:lastModifiedBy>
  <cp:revision>6</cp:revision>
  <dcterms:created xsi:type="dcterms:W3CDTF">2014-05-11T08:57:20Z</dcterms:created>
  <dcterms:modified xsi:type="dcterms:W3CDTF">2014-05-11T09:53:34Z</dcterms:modified>
</cp:coreProperties>
</file>