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2143122"/>
          </a:xfrm>
        </p:spPr>
        <p:txBody>
          <a:bodyPr>
            <a:normAutofit/>
          </a:bodyPr>
          <a:lstStyle/>
          <a:p>
            <a:r>
              <a:rPr lang="ru-RU" dirty="0" smtClean="0"/>
              <a:t>Жизнь и творческий путь</a:t>
            </a:r>
            <a:br>
              <a:rPr lang="ru-RU" dirty="0" smtClean="0"/>
            </a:br>
            <a:r>
              <a:rPr lang="ru-RU" dirty="0" smtClean="0"/>
              <a:t>Альберта Эйнштейна 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857232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5) В </a:t>
            </a:r>
            <a:r>
              <a:rPr lang="ru-RU" b="1" dirty="0" smtClean="0">
                <a:solidFill>
                  <a:schemeClr val="bg1"/>
                </a:solidFill>
              </a:rPr>
              <a:t>1916 году постулировал гравитационные волны и в 1918 году вывел формулу для мощности гравитационного излучения.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571612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/>
              <a:t>Общая теория относительности обусловила бурное развитие космологии как науки. Исходя из этой теории, Эйнштейн в 1917 году предложил новую модель Вселенной, согласно которой Вселенная представляет замкнутое трехмерное пространство (трехмерную сферу) конечного объема и неизменна во времени. Однако эта модель не соответствует действительности, поскольку Вселенная </a:t>
            </a:r>
            <a:r>
              <a:rPr lang="ru-RU" sz="1600" dirty="0" err="1" smtClean="0"/>
              <a:t>нестационарна</a:t>
            </a:r>
            <a:r>
              <a:rPr lang="ru-RU" sz="1600" dirty="0" smtClean="0"/>
              <a:t>, она расширяется. Впервые это теоретически показал А. А. Фридман, а в 1929 году было подтверждено наблюдениями (явление разбегания галактик). Начиная с 1933 года, работы Эйнштейна были посвящены вопросам космологии и единой теории поля. Однако попытки построить такую теорию окончились неудачей. В работах Эйнштейна поднят ряд гносеологических проблем, но его философские взгляды не всегда последовательны.</a:t>
            </a:r>
            <a:endParaRPr lang="ru-RU" sz="1600" dirty="0"/>
          </a:p>
        </p:txBody>
      </p:sp>
      <p:pic>
        <p:nvPicPr>
          <p:cNvPr id="5122" name="Picture 2" descr="D:\Users\Marina\Desktop\d91398f08aeaf4189acf1a18d6cd6506_bfb9c9ae5893639b5de5188ce865a35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2272" y="2000240"/>
            <a:ext cx="3818867" cy="36846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32861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4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Альберт Эйнштейн</a:t>
            </a:r>
            <a:br>
              <a:rPr lang="ru-RU" sz="24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24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(1879–1955)</a:t>
            </a:r>
            <a:endParaRPr lang="ru-RU" sz="2400" b="1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Picture 24" descr="18137_2047"/>
          <p:cNvPicPr>
            <a:picLocks noChangeAspect="1" noChangeArrowheads="1"/>
          </p:cNvPicPr>
          <p:nvPr/>
        </p:nvPicPr>
        <p:blipFill>
          <a:blip r:embed="rId2" cstate="print">
            <a:lum bright="-6000" contrast="12000"/>
          </a:blip>
          <a:srcRect b="-50"/>
          <a:stretch>
            <a:fillRect/>
          </a:stretch>
        </p:blipFill>
        <p:spPr bwMode="auto">
          <a:xfrm>
            <a:off x="4000496" y="285728"/>
            <a:ext cx="4752975" cy="3216296"/>
          </a:xfrm>
          <a:prstGeom prst="rect">
            <a:avLst/>
          </a:prstGeom>
          <a:noFill/>
        </p:spPr>
      </p:pic>
      <p:pic>
        <p:nvPicPr>
          <p:cNvPr id="4" name="Picture 14" descr="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3571876"/>
            <a:ext cx="2044700" cy="2811461"/>
          </a:xfrm>
          <a:prstGeom prst="rect">
            <a:avLst/>
          </a:prstGeom>
          <a:noFill/>
        </p:spPr>
      </p:pic>
      <p:pic>
        <p:nvPicPr>
          <p:cNvPr id="5" name="Picture 22" descr="Einstein-Mileva Marich"/>
          <p:cNvPicPr>
            <a:picLocks noChangeAspect="1" noChangeArrowheads="1"/>
          </p:cNvPicPr>
          <p:nvPr/>
        </p:nvPicPr>
        <p:blipFill>
          <a:blip r:embed="rId4" cstate="print">
            <a:lum bright="6000" contrast="18000"/>
          </a:blip>
          <a:srcRect/>
          <a:stretch>
            <a:fillRect/>
          </a:stretch>
        </p:blipFill>
        <p:spPr bwMode="auto">
          <a:xfrm>
            <a:off x="4000496" y="3571876"/>
            <a:ext cx="2659062" cy="2927372"/>
          </a:xfrm>
          <a:prstGeom prst="rect">
            <a:avLst/>
          </a:prstGeom>
          <a:noFill/>
        </p:spPr>
      </p:pic>
      <p:pic>
        <p:nvPicPr>
          <p:cNvPr id="6" name="Picture 12" descr="Фото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1428736"/>
            <a:ext cx="3533775" cy="4943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8" descr="Альберт Эйнштейн. Фото с сайта Antwrp.gsfc.nasa.gov."/>
          <p:cNvPicPr>
            <a:picLocks noChangeAspect="1" noChangeArrowheads="1"/>
          </p:cNvPicPr>
          <p:nvPr/>
        </p:nvPicPr>
        <p:blipFill>
          <a:blip r:embed="rId2" cstate="print">
            <a:lum bright="-6000" contrast="30000"/>
          </a:blip>
          <a:srcRect/>
          <a:stretch>
            <a:fillRect/>
          </a:stretch>
        </p:blipFill>
        <p:spPr bwMode="auto">
          <a:xfrm>
            <a:off x="4714876" y="357166"/>
            <a:ext cx="3887787" cy="291623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428604"/>
            <a:ext cx="43079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Кратко об Эйнштейне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071678"/>
            <a:ext cx="842968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 smtClean="0">
                <a:solidFill>
                  <a:schemeClr val="bg1"/>
                </a:solidFill>
              </a:rPr>
              <a:t>Альберт Эйнштейн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родился в 1879 году. </a:t>
            </a:r>
          </a:p>
          <a:p>
            <a:pPr>
              <a:spcBef>
                <a:spcPct val="50000"/>
              </a:spcBef>
            </a:pPr>
            <a:r>
              <a:rPr lang="ru-RU" sz="2800" dirty="0" smtClean="0">
                <a:solidFill>
                  <a:schemeClr val="bg1"/>
                </a:solidFill>
              </a:rPr>
              <a:t>В 1900 году окончил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2800" dirty="0" err="1" smtClean="0">
                <a:solidFill>
                  <a:schemeClr val="bg1"/>
                </a:solidFill>
              </a:rPr>
              <a:t>Цюрихский</a:t>
            </a:r>
            <a:r>
              <a:rPr lang="ru-RU" sz="2800" dirty="0" smtClean="0">
                <a:solidFill>
                  <a:schemeClr val="bg1"/>
                </a:solidFill>
              </a:rPr>
              <a:t> политехнический институт. </a:t>
            </a:r>
          </a:p>
          <a:p>
            <a:pPr>
              <a:spcBef>
                <a:spcPct val="50000"/>
              </a:spcBef>
            </a:pPr>
            <a:r>
              <a:rPr lang="ru-RU" sz="2800" dirty="0" smtClean="0">
                <a:solidFill>
                  <a:schemeClr val="bg1"/>
                </a:solidFill>
              </a:rPr>
              <a:t>В 1902 году Эйнштейн поступил на работу в патентное бюро в Берне. </a:t>
            </a:r>
          </a:p>
          <a:p>
            <a:pPr>
              <a:spcBef>
                <a:spcPct val="50000"/>
              </a:spcBef>
            </a:pPr>
            <a:r>
              <a:rPr lang="ru-RU" sz="2800" dirty="0" smtClean="0">
                <a:solidFill>
                  <a:schemeClr val="bg1"/>
                </a:solidFill>
              </a:rPr>
              <a:t>В </a:t>
            </a:r>
            <a:r>
              <a:rPr lang="ru-RU" sz="2800" b="1" dirty="0" smtClean="0">
                <a:solidFill>
                  <a:schemeClr val="bg1"/>
                </a:solidFill>
              </a:rPr>
              <a:t>сентябре 1905</a:t>
            </a:r>
            <a:r>
              <a:rPr lang="ru-RU" sz="2800" dirty="0" smtClean="0">
                <a:solidFill>
                  <a:schemeClr val="bg1"/>
                </a:solidFill>
              </a:rPr>
              <a:t> опубликована теория относительности.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40719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Альберт </a:t>
            </a:r>
            <a:r>
              <a:rPr lang="ru-RU" sz="2800" dirty="0" smtClean="0"/>
              <a:t>Э</a:t>
            </a:r>
            <a:r>
              <a:rPr lang="uk-UA" sz="2800" dirty="0" err="1" smtClean="0"/>
              <a:t>йнштейн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        </a:t>
            </a:r>
            <a:r>
              <a:rPr lang="ru-RU" sz="2800" dirty="0" smtClean="0"/>
              <a:t>(</a:t>
            </a:r>
            <a:r>
              <a:rPr lang="ru-RU" sz="2800" dirty="0" smtClean="0"/>
              <a:t>1879-1955)</a:t>
            </a:r>
            <a:endParaRPr lang="ru-RU" sz="2800" dirty="0"/>
          </a:p>
        </p:txBody>
      </p:sp>
      <p:pic>
        <p:nvPicPr>
          <p:cNvPr id="3" name="Содержимое 4" descr="einstein_sho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500042"/>
            <a:ext cx="4304429" cy="572107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5720" y="1857364"/>
            <a:ext cx="378621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Один из основателей современной теоретической физики, лауреат Нобелевской премии по физике 1921 года, общественный деятель-гуманист. Жил в Германии (1879-1893, 1914-1933), Швейцарии (1893-1914) и США (1933-1955). Почетный доктор около 20 ведущих университетов мира, член многих Академий наук, в том числе иностранный почетный член АН СССР (1926).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5"/>
            <a:ext cx="80724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0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Эйнштейн – общественный деятель</a:t>
            </a:r>
            <a:endParaRPr lang="ru-RU" sz="4000" b="1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Picture 6" descr="jerusalemun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4714884"/>
            <a:ext cx="3792537" cy="1900237"/>
          </a:xfrm>
          <a:prstGeom prst="rect">
            <a:avLst/>
          </a:prstGeom>
          <a:noFill/>
        </p:spPr>
      </p:pic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286380" y="3929066"/>
            <a:ext cx="3598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bg1"/>
                </a:solidFill>
              </a:rPr>
              <a:t>Еврейский университет в Иерусалиме. </a:t>
            </a:r>
            <a:r>
              <a:rPr lang="ru-RU" sz="2000" dirty="0" err="1">
                <a:solidFill>
                  <a:schemeClr val="bg1"/>
                </a:solidFill>
              </a:rPr>
              <a:t>Осн</a:t>
            </a:r>
            <a:r>
              <a:rPr lang="ru-RU" sz="2000" dirty="0">
                <a:solidFill>
                  <a:schemeClr val="bg1"/>
                </a:solidFill>
              </a:rPr>
              <a:t>. в 1918 г.</a:t>
            </a:r>
          </a:p>
        </p:txBody>
      </p:sp>
      <p:pic>
        <p:nvPicPr>
          <p:cNvPr id="5" name="Picture 9" descr="Imag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214422"/>
            <a:ext cx="2066925" cy="4248150"/>
          </a:xfrm>
          <a:prstGeom prst="rect">
            <a:avLst/>
          </a:prstGeom>
          <a:noFill/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14282" y="5643578"/>
            <a:ext cx="43211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err="1">
                <a:solidFill>
                  <a:schemeClr val="bg1"/>
                </a:solidFill>
              </a:rPr>
              <a:t>Нахум</a:t>
            </a:r>
            <a:r>
              <a:rPr lang="ru-RU" sz="2000" dirty="0">
                <a:solidFill>
                  <a:schemeClr val="bg1"/>
                </a:solidFill>
              </a:rPr>
              <a:t> Соколов, Хаим </a:t>
            </a:r>
            <a:r>
              <a:rPr lang="ru-RU" sz="2000" dirty="0" err="1">
                <a:solidFill>
                  <a:schemeClr val="bg1"/>
                </a:solidFill>
              </a:rPr>
              <a:t>Вейцман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Менахем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Усышкин</a:t>
            </a:r>
            <a:r>
              <a:rPr lang="ru-RU" sz="2000" dirty="0">
                <a:solidFill>
                  <a:schemeClr val="bg1"/>
                </a:solidFill>
              </a:rPr>
              <a:t> на Мирной конференции в Париже в 1919 г.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7" name="Picture 12" descr="Эйнштейн в окружении репортеров во время своей первой поездки в Америку"/>
          <p:cNvPicPr>
            <a:picLocks noChangeAspect="1" noChangeArrowheads="1"/>
          </p:cNvPicPr>
          <p:nvPr/>
        </p:nvPicPr>
        <p:blipFill>
          <a:blip r:embed="rId4" cstate="print">
            <a:lum bright="6000" contrast="6000"/>
          </a:blip>
          <a:srcRect/>
          <a:stretch>
            <a:fillRect/>
          </a:stretch>
        </p:blipFill>
        <p:spPr bwMode="auto">
          <a:xfrm>
            <a:off x="2500298" y="1857364"/>
            <a:ext cx="2246313" cy="3240088"/>
          </a:xfrm>
          <a:prstGeom prst="rect">
            <a:avLst/>
          </a:prstGeom>
          <a:noFill/>
        </p:spPr>
      </p:pic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4857752" y="1857364"/>
            <a:ext cx="25193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bg1"/>
                </a:solidFill>
              </a:rPr>
              <a:t>В окружении репортёров. Первая поездка в Америку. 1921 г.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00" y="642918"/>
            <a:ext cx="7215238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</a:rPr>
              <a:t>  ОСНОВНЫЕ ДОСТИЖЕНИЯ В НАУКЕ</a:t>
            </a:r>
            <a:endParaRPr lang="ru-RU" sz="2800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D:\Users\Marina\Desktop\Einstein1921_by_F_Schmutzer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14488"/>
            <a:ext cx="3539970" cy="4429156"/>
          </a:xfrm>
          <a:prstGeom prst="rect">
            <a:avLst/>
          </a:prstGeom>
          <a:noFill/>
        </p:spPr>
      </p:pic>
      <p:pic>
        <p:nvPicPr>
          <p:cNvPr id="1027" name="Picture 3" descr="D:\Users\Marina\Desktop\Einstein_1911_Solva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1643050"/>
            <a:ext cx="2500330" cy="4560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642918"/>
            <a:ext cx="70723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1) Эйнштейн </a:t>
            </a:r>
            <a:r>
              <a:rPr lang="ru-RU" b="1" dirty="0" smtClean="0">
                <a:solidFill>
                  <a:schemeClr val="bg1"/>
                </a:solidFill>
              </a:rPr>
              <a:t>создал специальную и общую теорию относительности, </a:t>
            </a:r>
            <a:r>
              <a:rPr lang="ru-RU" dirty="0" smtClean="0"/>
              <a:t>коренным образом изменившие представления о пространстве, времени и материи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857364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Исходя из своей теории, Эйнштейн в том же 1905 году открыл закон взаимосвязи массы и энергии. Показал, что масса является мерой энергии, заключенной в телах. Это соотношение Эйнштейна лежит в основе расчета энергетического баланса ядерных реакций, в основе всей ядерной физики. Все положения и выводы специальной теории относительности ярко подтвердились в многочисленных опытах, она стала мощным инструментом в физических исследованиях, в частности в физике микромира. </a:t>
            </a:r>
            <a:endParaRPr lang="ru-RU" dirty="0"/>
          </a:p>
        </p:txBody>
      </p:sp>
      <p:pic>
        <p:nvPicPr>
          <p:cNvPr id="2051" name="Picture 3" descr="D:\Users\Marina\Desktop\i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2714620"/>
            <a:ext cx="4123401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714356"/>
            <a:ext cx="8072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2</a:t>
            </a:r>
            <a:r>
              <a:rPr lang="ru-RU" sz="2000" b="1" dirty="0" smtClean="0">
                <a:solidFill>
                  <a:schemeClr val="bg1"/>
                </a:solidFill>
              </a:rPr>
              <a:t>) Значительна </a:t>
            </a:r>
            <a:r>
              <a:rPr lang="ru-RU" sz="2000" b="1" dirty="0" smtClean="0">
                <a:solidFill>
                  <a:schemeClr val="bg1"/>
                </a:solidFill>
              </a:rPr>
              <a:t>роль Эйнштейна и в создании </a:t>
            </a:r>
            <a:r>
              <a:rPr lang="ru-RU" sz="2000" b="1" dirty="0" smtClean="0">
                <a:solidFill>
                  <a:schemeClr val="bg1"/>
                </a:solidFill>
              </a:rPr>
              <a:t>квантовой теории</a:t>
            </a:r>
            <a:r>
              <a:rPr lang="ru-RU" sz="2000" b="1" dirty="0" smtClean="0">
                <a:solidFill>
                  <a:schemeClr val="bg1"/>
                </a:solidFill>
              </a:rPr>
              <a:t>.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3074" name="Picture 2" descr="D:\Users\Marina\Desktop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2571744"/>
            <a:ext cx="3238500" cy="242889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42910" y="1500174"/>
            <a:ext cx="45720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Если М. Планк квантовал лишь энергию материального осциллятора, то Эйнштейн ввел в 1905 году представление о дискретной, квантовой структуре самого светового излучения, рассматривая последнее как поток квантов света, или фотонов (фотонная теория света). Таким образом, Эйнштейну принадлежит теоретическое открытие фотона, экспериментально обнаруженного в 1922 году А. Комптоном. Исходя из квантовой теории света, объяснил такие явления, как фотоэффект (закон Эйнштейна для фотоэффекта), правило Стокса для флюоресценции, </a:t>
            </a:r>
            <a:r>
              <a:rPr lang="ru-RU" sz="1400" dirty="0" err="1" smtClean="0"/>
              <a:t>фотоионизацию</a:t>
            </a:r>
            <a:r>
              <a:rPr lang="ru-RU" sz="1400" dirty="0" smtClean="0"/>
              <a:t> и др., которые не могла объяснить электромагнитная теория света. За эти исследования в 1921 году ученому была присуждена Нобелевская премия по физике. В 1907 году распространил идеи квантовой теории на физические процессы, непосредственно не связанные со светом. В частности, рассмотрев тепловые колебания атомов в твердом теле и использовав идеи квантовой теории, объяснил уменьшение теплоемкости твердых тел при понижении температуры, разработав первую квантовую теорию теплоемкости твердых тел.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785794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) В </a:t>
            </a:r>
            <a:r>
              <a:rPr lang="ru-RU" b="1" dirty="0" smtClean="0">
                <a:solidFill>
                  <a:schemeClr val="bg1"/>
                </a:solidFill>
              </a:rPr>
              <a:t>1912 году установил основной закон фотохимии: каждый поглощенный фотон вызывает одну элементарную </a:t>
            </a:r>
            <a:r>
              <a:rPr lang="ru-RU" b="1" dirty="0" err="1" smtClean="0">
                <a:solidFill>
                  <a:schemeClr val="bg1"/>
                </a:solidFill>
              </a:rPr>
              <a:t>фотореакцию</a:t>
            </a:r>
            <a:r>
              <a:rPr lang="ru-RU" b="1" dirty="0" smtClean="0">
                <a:solidFill>
                  <a:schemeClr val="bg1"/>
                </a:solidFill>
              </a:rPr>
              <a:t> (закон Эйнштейна).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4098" name="Picture 2" descr="D:\Users\Marina\Desktop\einstein-586x3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786058"/>
            <a:ext cx="5581650" cy="3133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48</TotalTime>
  <Words>576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Жизнь и творческий путь Альберта Эйнштейна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Жизнь и творческий путь Альберта Эйнштейна  </dc:title>
  <dc:creator>Марина</dc:creator>
  <cp:lastModifiedBy>Marina</cp:lastModifiedBy>
  <cp:revision>6</cp:revision>
  <dcterms:created xsi:type="dcterms:W3CDTF">2013-01-26T17:20:04Z</dcterms:created>
  <dcterms:modified xsi:type="dcterms:W3CDTF">2013-01-26T18:19:04Z</dcterms:modified>
</cp:coreProperties>
</file>