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4854195-72CA-4D78-BEDF-BBDB73CF7873}" type="datetimeFigureOut">
              <a:rPr lang="uk-UA" smtClean="0"/>
              <a:t>20.01.2014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3AE61E-C93A-46FD-810B-81829284A869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2%D0%BE%D0%BC" TargetMode="External"/><Relationship Id="rId2" Type="http://schemas.openxmlformats.org/officeDocument/2006/relationships/hyperlink" Target="http://uk.wikipedia.org/wiki/%D0%A0%D0%B5%D1%87%D0%BE%D0%B2%D0%B8%D0%BD%D0%B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500" y="-33211"/>
            <a:ext cx="9080500" cy="223807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72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Рентгенівське випромінювання</a:t>
            </a:r>
            <a:endParaRPr lang="uk-UA" sz="72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AutoShape 2" descr="http://900igr.net/datai/fizika/Fizika-Infrakrasnoe-izluchenie/0023-026-Rentgenovskoe-izluchenie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8" name="Picture 4" descr="http://900igr.net/datai/fizika/Fizika-Infrakrasnoe-izluchenie/0023-026-Rentgenovskoe-izlucheni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" r="6220" b="6049"/>
          <a:stretch/>
        </p:blipFill>
        <p:spPr bwMode="auto">
          <a:xfrm>
            <a:off x="1979712" y="2251901"/>
            <a:ext cx="5021118" cy="455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407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823498"/>
            <a:ext cx="7668344" cy="3034502"/>
          </a:xfrm>
        </p:spPr>
        <p:txBody>
          <a:bodyPr>
            <a:normAutofit/>
          </a:bodyPr>
          <a:lstStyle/>
          <a:p>
            <a:pPr algn="ctr"/>
            <a:r>
              <a:rPr lang="uk-UA" b="1" smtClean="0">
                <a:solidFill>
                  <a:srgbClr val="002060"/>
                </a:solidFill>
                <a:effectLst/>
              </a:rPr>
              <a:t>Презентацію </a:t>
            </a:r>
            <a:r>
              <a:rPr lang="uk-UA" sz="3200" b="1" smtClean="0">
                <a:solidFill>
                  <a:srgbClr val="002060"/>
                </a:solidFill>
                <a:effectLst/>
              </a:rPr>
              <a:t>виконувала</a:t>
            </a:r>
            <a:r>
              <a:rPr lang="uk-UA" b="1" smtClean="0">
                <a:solidFill>
                  <a:srgbClr val="002060"/>
                </a:solidFill>
                <a:effectLst/>
              </a:rPr>
              <a:t> </a:t>
            </a:r>
            <a:r>
              <a:rPr lang="uk-UA" b="1" smtClean="0">
                <a:solidFill>
                  <a:srgbClr val="002060"/>
                </a:solidFill>
                <a:effectLst/>
              </a:rPr>
              <a:t/>
            </a:r>
            <a:br>
              <a:rPr lang="uk-UA" b="1" smtClean="0">
                <a:solidFill>
                  <a:srgbClr val="002060"/>
                </a:solidFill>
                <a:effectLst/>
              </a:rPr>
            </a:br>
            <a:r>
              <a:rPr lang="uk-UA" sz="3200" b="1" smtClean="0">
                <a:solidFill>
                  <a:srgbClr val="002060"/>
                </a:solidFill>
                <a:effectLst/>
              </a:rPr>
              <a:t>учениця </a:t>
            </a:r>
            <a:r>
              <a:rPr lang="uk-UA" sz="3200" b="1" smtClean="0">
                <a:solidFill>
                  <a:srgbClr val="002060"/>
                </a:solidFill>
                <a:effectLst/>
              </a:rPr>
              <a:t>11 класу</a:t>
            </a:r>
            <a:r>
              <a:rPr lang="uk-UA" b="1" smtClean="0">
                <a:solidFill>
                  <a:srgbClr val="002060"/>
                </a:solidFill>
                <a:effectLst/>
              </a:rPr>
              <a:t/>
            </a:r>
            <a:br>
              <a:rPr lang="uk-UA" b="1" smtClean="0">
                <a:solidFill>
                  <a:srgbClr val="002060"/>
                </a:solidFill>
                <a:effectLst/>
              </a:rPr>
            </a:br>
            <a:r>
              <a:rPr lang="uk-UA" b="1" smtClean="0">
                <a:solidFill>
                  <a:srgbClr val="002060"/>
                </a:solidFill>
                <a:effectLst/>
              </a:rPr>
              <a:t>Стеценко Ая</a:t>
            </a:r>
            <a:endParaRPr lang="uk-UA" b="1">
              <a:solidFill>
                <a:srgbClr val="002060"/>
              </a:solidFill>
              <a:effectLst/>
            </a:endParaRPr>
          </a:p>
        </p:txBody>
      </p:sp>
      <p:pic>
        <p:nvPicPr>
          <p:cNvPr id="3074" name="Picture 2" descr="http://cs312423.vk.me/v312423163/486b/9or5io-N3H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94" r="10186"/>
          <a:stretch/>
        </p:blipFill>
        <p:spPr bwMode="auto">
          <a:xfrm>
            <a:off x="2123728" y="12220"/>
            <a:ext cx="5151512" cy="457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22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8300" y="5157192"/>
            <a:ext cx="8380164" cy="151216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algn="l"/>
            <a:r>
              <a:rPr lang="uk-UA" b="1">
                <a:solidFill>
                  <a:srgbClr val="FFFF00"/>
                </a:solidFill>
              </a:rPr>
              <a:t>Рентгенівські промені мають велику енергію — десятки й сотні кілоелектронвольт. Попри те, що вони слабо взаємодіють із речовиною, така взаємодія все ж існує, й при поглинанні вивільняється велика кількість енергії, що може призвести до безповоротних пошкоджень у клітині живого організму. Тому рентгенівські промені небезпечні й робота з ними вимагає особливої уваги.</a:t>
            </a:r>
          </a:p>
          <a:p>
            <a:pPr algn="l"/>
            <a:r>
              <a:rPr lang="uk-UA" b="1">
                <a:solidFill>
                  <a:srgbClr val="FFFF00"/>
                </a:solidFill>
              </a:rPr>
              <a:t>Доза опромінення вимірюється у берах — біологічних еквівалентах рентгена.</a:t>
            </a:r>
          </a:p>
          <a:p>
            <a:pPr algn="l"/>
            <a:endParaRPr lang="uk-UA" b="1">
              <a:solidFill>
                <a:srgbClr val="FFFF00"/>
              </a:solidFill>
            </a:endParaRPr>
          </a:p>
        </p:txBody>
      </p:sp>
      <p:sp>
        <p:nvSpPr>
          <p:cNvPr id="4" name="AutoShape 4" descr="http://www.zastavki.com/pictures/1920x1200/2009/Creative_Wallpaper_X-ray_fish_016795_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6" descr="http://www.zastavki.com/pictures/1920x1200/2009/Creative_Wallpaper_X-ray_fish_016795_.jp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10" descr="http://www.zastavki.com/pictures/1920x1200/2009/Creative_Wallpaper_X-ray_fish_016795_.jpg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" name="AutoShape 12" descr="http://im1-tub-ua.yandex.net/i?id=59755079-43-72&amp;n=21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54" name="Picture 14" descr="http://img0.liveinternet.ru/images/attach/c/2/72/477/72477660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8274"/>
            <a:ext cx="6048672" cy="491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55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260647"/>
            <a:ext cx="4248472" cy="621305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uk-UA" sz="25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Рентген </a:t>
            </a:r>
            <a:r>
              <a:rPr lang="uk-UA" sz="25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Вільгельм Конрад Німецький фізик, удостоєний в 1901 першої Нобелівської премії з фізики за відкриття променів, названих його ім'ям. У 1888 Рентген був запрошений в Вюрцбурзький університет, в 1894 став його ректором. У стінах цього університету 8 листопада 1895 він зробив відкриття, яке принесло йому </a:t>
            </a:r>
            <a:r>
              <a:rPr lang="uk-UA" sz="25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всесвітню </a:t>
            </a:r>
            <a:r>
              <a:rPr lang="uk-UA" sz="25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популярність.</a:t>
            </a:r>
            <a:endParaRPr lang="uk-UA" sz="25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http://900igr.net/datai/fizika/Fizika-Infrakrasnoe-izluchenie/0025-030-Istorija-otkrytija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2" name="Picture 4" descr="http://900igr.net/datai/fizika/Fizika-Infrakrasnoe-izluchenie/0025-030-Istorija-otkryt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54" y="260648"/>
            <a:ext cx="3771652" cy="621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46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251520" y="4653136"/>
            <a:ext cx="8640960" cy="22048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uk-UA" sz="2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Пізній </a:t>
            </a:r>
            <a:r>
              <a:rPr lang="uk-UA" sz="2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вечір 2 січня 1896. У редакції віденської газети «Нейе Фрейе пресі» («Нова вільна преса») закінчується звичайний робочий день. Газетні шпальти зверстані, підписані в друк, відправлені в друкарню. Ще кілька годин - і рознощики побіжать вулицями, вигукуючи заголовки основних статей. Однак не судилося цими статтями побачити світло рано вранці 3 січня. Зовсім інша викрикуватимуть продавці газет, дивуючись небувалого попиту. </a:t>
            </a:r>
          </a:p>
        </p:txBody>
      </p:sp>
      <p:pic>
        <p:nvPicPr>
          <p:cNvPr id="3074" name="Picture 2" descr="http://www.grupoescolar.com/a/b/F37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0"/>
            <a:ext cx="39528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59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delinetciler.net/attachments/19256d1316092673-382px-roentgen-x-ray-von-kollikers-ha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690" y="188640"/>
            <a:ext cx="3601291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Фигура, имеющая форму буквы L 5"/>
          <p:cNvSpPr/>
          <p:nvPr/>
        </p:nvSpPr>
        <p:spPr>
          <a:xfrm>
            <a:off x="179512" y="188640"/>
            <a:ext cx="8784976" cy="6552728"/>
          </a:xfrm>
          <a:prstGeom prst="corner">
            <a:avLst>
              <a:gd name="adj1" fmla="val 19977"/>
              <a:gd name="adj2" fmla="val 7917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212692" y="221819"/>
            <a:ext cx="5173635" cy="6463308"/>
          </a:xfrm>
          <a:custGeom>
            <a:avLst/>
            <a:gdLst>
              <a:gd name="connsiteX0" fmla="*/ 0 w 4896544"/>
              <a:gd name="connsiteY0" fmla="*/ 0 h 7571303"/>
              <a:gd name="connsiteX1" fmla="*/ 4896544 w 4896544"/>
              <a:gd name="connsiteY1" fmla="*/ 0 h 7571303"/>
              <a:gd name="connsiteX2" fmla="*/ 4896544 w 4896544"/>
              <a:gd name="connsiteY2" fmla="*/ 7571303 h 7571303"/>
              <a:gd name="connsiteX3" fmla="*/ 0 w 4896544"/>
              <a:gd name="connsiteY3" fmla="*/ 7571303 h 7571303"/>
              <a:gd name="connsiteX4" fmla="*/ 0 w 4896544"/>
              <a:gd name="connsiteY4" fmla="*/ 0 h 7571303"/>
              <a:gd name="connsiteX0" fmla="*/ 0 w 8678835"/>
              <a:gd name="connsiteY0" fmla="*/ 0 h 7571303"/>
              <a:gd name="connsiteX1" fmla="*/ 4896544 w 8678835"/>
              <a:gd name="connsiteY1" fmla="*/ 0 h 7571303"/>
              <a:gd name="connsiteX2" fmla="*/ 8678835 w 8678835"/>
              <a:gd name="connsiteY2" fmla="*/ 6379812 h 7571303"/>
              <a:gd name="connsiteX3" fmla="*/ 0 w 8678835"/>
              <a:gd name="connsiteY3" fmla="*/ 7571303 h 7571303"/>
              <a:gd name="connsiteX4" fmla="*/ 0 w 8678835"/>
              <a:gd name="connsiteY4" fmla="*/ 0 h 7571303"/>
              <a:gd name="connsiteX0" fmla="*/ 110836 w 8789671"/>
              <a:gd name="connsiteY0" fmla="*/ 0 h 6407521"/>
              <a:gd name="connsiteX1" fmla="*/ 5007380 w 8789671"/>
              <a:gd name="connsiteY1" fmla="*/ 0 h 6407521"/>
              <a:gd name="connsiteX2" fmla="*/ 8789671 w 8789671"/>
              <a:gd name="connsiteY2" fmla="*/ 6379812 h 6407521"/>
              <a:gd name="connsiteX3" fmla="*/ 0 w 8789671"/>
              <a:gd name="connsiteY3" fmla="*/ 6407521 h 6407521"/>
              <a:gd name="connsiteX4" fmla="*/ 110836 w 8789671"/>
              <a:gd name="connsiteY4" fmla="*/ 0 h 6407521"/>
              <a:gd name="connsiteX0" fmla="*/ 110836 w 8789671"/>
              <a:gd name="connsiteY0" fmla="*/ 0 h 6414508"/>
              <a:gd name="connsiteX1" fmla="*/ 5007380 w 8789671"/>
              <a:gd name="connsiteY1" fmla="*/ 0 h 6414508"/>
              <a:gd name="connsiteX2" fmla="*/ 8789671 w 8789671"/>
              <a:gd name="connsiteY2" fmla="*/ 6379812 h 6414508"/>
              <a:gd name="connsiteX3" fmla="*/ 3472617 w 8789671"/>
              <a:gd name="connsiteY3" fmla="*/ 6414508 h 6414508"/>
              <a:gd name="connsiteX4" fmla="*/ 0 w 8789671"/>
              <a:gd name="connsiteY4" fmla="*/ 6407521 h 6414508"/>
              <a:gd name="connsiteX5" fmla="*/ 110836 w 8789671"/>
              <a:gd name="connsiteY5" fmla="*/ 0 h 6414508"/>
              <a:gd name="connsiteX0" fmla="*/ 0 w 8789671"/>
              <a:gd name="connsiteY0" fmla="*/ 0 h 6525345"/>
              <a:gd name="connsiteX1" fmla="*/ 5007380 w 8789671"/>
              <a:gd name="connsiteY1" fmla="*/ 110837 h 6525345"/>
              <a:gd name="connsiteX2" fmla="*/ 8789671 w 8789671"/>
              <a:gd name="connsiteY2" fmla="*/ 6490649 h 6525345"/>
              <a:gd name="connsiteX3" fmla="*/ 3472617 w 8789671"/>
              <a:gd name="connsiteY3" fmla="*/ 6525345 h 6525345"/>
              <a:gd name="connsiteX4" fmla="*/ 0 w 8789671"/>
              <a:gd name="connsiteY4" fmla="*/ 6518358 h 6525345"/>
              <a:gd name="connsiteX5" fmla="*/ 0 w 8789671"/>
              <a:gd name="connsiteY5" fmla="*/ 0 h 6525345"/>
              <a:gd name="connsiteX0" fmla="*/ 0 w 5173635"/>
              <a:gd name="connsiteY0" fmla="*/ 0 h 6532213"/>
              <a:gd name="connsiteX1" fmla="*/ 5007380 w 5173635"/>
              <a:gd name="connsiteY1" fmla="*/ 110837 h 6532213"/>
              <a:gd name="connsiteX2" fmla="*/ 5173635 w 5173635"/>
              <a:gd name="connsiteY2" fmla="*/ 6532213 h 6532213"/>
              <a:gd name="connsiteX3" fmla="*/ 3472617 w 5173635"/>
              <a:gd name="connsiteY3" fmla="*/ 6525345 h 6532213"/>
              <a:gd name="connsiteX4" fmla="*/ 0 w 5173635"/>
              <a:gd name="connsiteY4" fmla="*/ 6518358 h 6532213"/>
              <a:gd name="connsiteX5" fmla="*/ 0 w 5173635"/>
              <a:gd name="connsiteY5" fmla="*/ 0 h 6532213"/>
              <a:gd name="connsiteX0" fmla="*/ 0 w 5173635"/>
              <a:gd name="connsiteY0" fmla="*/ 0 h 6532213"/>
              <a:gd name="connsiteX1" fmla="*/ 5145926 w 5173635"/>
              <a:gd name="connsiteY1" fmla="*/ 13855 h 6532213"/>
              <a:gd name="connsiteX2" fmla="*/ 5173635 w 5173635"/>
              <a:gd name="connsiteY2" fmla="*/ 6532213 h 6532213"/>
              <a:gd name="connsiteX3" fmla="*/ 3472617 w 5173635"/>
              <a:gd name="connsiteY3" fmla="*/ 6525345 h 6532213"/>
              <a:gd name="connsiteX4" fmla="*/ 0 w 5173635"/>
              <a:gd name="connsiteY4" fmla="*/ 6518358 h 6532213"/>
              <a:gd name="connsiteX5" fmla="*/ 0 w 5173635"/>
              <a:gd name="connsiteY5" fmla="*/ 0 h 653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73635" h="6532213">
                <a:moveTo>
                  <a:pt x="0" y="0"/>
                </a:moveTo>
                <a:lnTo>
                  <a:pt x="5145926" y="13855"/>
                </a:lnTo>
                <a:lnTo>
                  <a:pt x="5173635" y="6532213"/>
                </a:lnTo>
                <a:lnTo>
                  <a:pt x="3472617" y="6525345"/>
                </a:lnTo>
                <a:lnTo>
                  <a:pt x="0" y="6518358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Коли ротаційні машини вже почали друкувати тираж , в друкарню подзвонив головний редактор і схвильованим голосом наказав зупинити машини і звільнити першого смугу - зараз буде присланий новий матеріал. Неважко уявити собі переполох в друкарні. Такі заміни , пов'язані з нервуванням і додатковими витратами , робилися лише у виняткових випадках. А що сталося сьогодні , який матеріал надішлють з редакції натомість знятого ? Те , що через годину приніс захеканий кур'єр , здивувало навіть старих складачів , яких не проймеш нічим . Які тільки повідомлення набирали вони за своє життя , але такого вони ще не бачили. Чи не стаття навіть потрясла їх , вони й не все в ній зрозуміли , а вчитуватися було ніколи , газета і так запізнювалася , - фотографія, з якою належало зробити кліше ; фотографія , на якій - господи , навіть дух захоплює! - Видно кисть руки , не сама рука , як у всіх живих людей , а кістки , як у скелета . І на середній фаланзі безіменного пальця - силует обручки. 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4546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928992" cy="66247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uk-UA" sz="19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uk-UA" sz="19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всю першу сторінку йшов заголовок , надрукований аршинними літерами : « Сенсаційне відкриття » , і підзаголовок : «Нещодавно у вчених колах фахівців Відня справжню сенсацію викликало повідомлення про відкриття , яке зробив Вільгельм Конрад Рентген , професор фізики в Вюрцбурзі . Якщо повідомлення виправдається , то в руках людства виявляться епохальні підсумки точнейших досліджень , які приведуть до чудових наслідків як в галузі фізики , так і в області медицини ». Треба визнати , що і в самому аншлагу , і в тексті йде далі статті журналіст зумів вірно описати і суть відкриття , і його майбуття. Це не так часто трапляється , і вже через день Лондонське телеграфне агентство довело справедливість такого песимістичного твердження, перебрехали прізвище автора відкриття , а англійцям він став відомий спочатку як Роутген . Треба визнати , що і в самому аншлагу , і в тексті йде далі статті журналіст зумів вірно описати і суть відкриття , і його майбуття</a:t>
            </a:r>
            <a:r>
              <a:rPr lang="uk-UA" sz="19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9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Втім </a:t>
            </a:r>
            <a:r>
              <a:rPr lang="uk-UA" sz="19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 того чи було журналістам ! Важливо було встигнути передати карколомну новину , поки не обскакали конкуруючі видання . І за кілька перших днів 1896 над Європою та Америкою прокотився буквально тайфун газетних повідомлень , що розбурхують навіть найсильніша уява . Не було , здається , газети , що не надрукувала б той історичний знімок кисті руки , що належала , як потім з'ясувалося , дружині професора , Берті Рентген </a:t>
            </a:r>
            <a:r>
              <a:rPr lang="uk-UA" sz="19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9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19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гучного відкриття сидів , зачинившись у себе в лабораторії , не беручи кореспондентів та інших візитерів , і продовжував як ні в чому не бувало вивчати нове незвичайне явище , відкрите ним два місяці тому , 8 листопада 1895 </a:t>
            </a:r>
            <a:r>
              <a:rPr lang="uk-UA" sz="19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19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60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physik.ucoz.ru/_ph/13/992253181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4" name="Picture 4" descr="http://physik.ucoz.ru/_ph/13/99225318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saturation sat="66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65152"/>
            <a:ext cx="9036496" cy="65762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uk-UA" sz="2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Як і багато німецькі фізики , Рентген працював у той час з катодними променями. Вони не були якоюсь новиною у фізиці , бо відкриті були сто п'ятдесят років тому. Ще в 1748 році було відмічено , що в скляній трубці , з якої відкачано повітря , при пропущенні електричної іскри спалахує як би північне сяйво - сполохи вогню. Сто років по тому аналогічне явище спостерігав Майкл Фарадей , коли підвів струм від електричної машини до скляній трубці з розрідженим повітрям. Уважний Фарадей зазначив , що з позитивного електрода анода виходить таємниче фіолетове світіння , яке простягнулося шлейфом майже до самого катода , який також мерехтів в темряві. Ще через десять років після цього учень Плюкера - Гитторф вставив між катодом і фосфорним склом і зауважив , що він відкидає тінь . З чого він зробив висновок , що таємничі невидимі промені випускає катод . Так фізики познайомилися з катодними променями.</a:t>
            </a:r>
            <a:endParaRPr lang="uk-UA" sz="22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0252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zagony.ru/uploads/posts/2009-07/thumbs/1246945638_x_ray_31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172" name="Picture 4" descr="http://zagony.ru/uploads/posts/2009-07/thumbs/1246945638_x_ray_3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33350"/>
            <a:ext cx="8972996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5704" y="200889"/>
            <a:ext cx="87485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vi-VN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Рентге́нівське випромі́нювання, пулюївське випромінювання або Х-промені </a:t>
            </a:r>
            <a:r>
              <a:rPr lang="en-US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vi-VN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короткохвильове електромагнітне випромінювання з довжиною хвилі від 10 нм до 0.01 нм. Велектромагнітному спектрі діапазон частот рентгенівського випромінювання лежить між ультрафіолетом та гамма-променями.</a:t>
            </a:r>
          </a:p>
          <a:p>
            <a:r>
              <a:rPr lang="vi-VN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Рентгенівське випромінювання виникає від різкого гальмування руху швидких електронів у речовині, при енергетичних переходах внутрішніх електронів атома. Воно використовується у науці, техніці, медицині. Рентгенівське випромінювання змінює деякі характеристики гірських порід, наприклад, підвищує їх електропровідність. Короткочасне опромінення кристалів кам'яної солі знижує їхнє внутрішнє тертя.</a:t>
            </a:r>
          </a:p>
          <a:p>
            <a:r>
              <a:rPr lang="vi-VN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 </a:t>
            </a:r>
            <a:r>
              <a:rPr lang="vi-VN" sz="20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рентгенівське випромінювання</a:t>
            </a:r>
            <a:r>
              <a:rPr lang="vi-VN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походить від прізвища німецького фізика Вільгельма Конрада Рентґена. Інша назва — </a:t>
            </a:r>
            <a:r>
              <a:rPr lang="vi-VN" sz="20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пулюївське випромінювання</a:t>
            </a:r>
            <a:r>
              <a:rPr lang="vi-VN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походить від імені українського фізика Івана Пулюя.</a:t>
            </a:r>
          </a:p>
          <a:p>
            <a:r>
              <a:rPr lang="vi-VN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Першовідкривачем випромінювання є Іван Пулюй. Його працями скористався пізніше і Вільгельм Рентген, котрому було особисто Пулюєм презентовані свої праці. Рентген назвав ці промені невідомої природи </a:t>
            </a:r>
            <a:r>
              <a:rPr lang="en-US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X-</a:t>
            </a:r>
            <a:r>
              <a:rPr lang="vi-VN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променями. Ця назва збереглася донині в англомовній та франкомовній науковій літературі, ввійшовши в мови багатьох народів світу.</a:t>
            </a:r>
            <a:endParaRPr lang="vi-VN" sz="20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92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1400118"/>
            <a:ext cx="3600400" cy="418912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l"/>
            <a:r>
              <a:rPr lang="uk-UA" b="1">
                <a:solidFill>
                  <a:srgbClr val="FFFF00"/>
                </a:solidFill>
              </a:rPr>
              <a:t>Рентгенівське випромінювання використовуються для флюорографії,</a:t>
            </a:r>
            <a:r>
              <a:rPr lang="uk-UA" b="1">
                <a:solidFill>
                  <a:srgbClr val="FFFF00"/>
                </a:solidFill>
              </a:rPr>
              <a:t> </a:t>
            </a:r>
            <a:r>
              <a:rPr lang="uk-UA" b="1" smtClean="0">
                <a:solidFill>
                  <a:srgbClr val="FFFF00"/>
                </a:solidFill>
              </a:rPr>
              <a:t>рентгенофлюоре-сцентного </a:t>
            </a:r>
            <a:r>
              <a:rPr lang="uk-UA" b="1">
                <a:solidFill>
                  <a:srgbClr val="FFFF00"/>
                </a:solidFill>
              </a:rPr>
              <a:t>аналізу і в кристалографії для визначення атомної структури кристалів. Методи дослідження речовини за допомогою рентгенівських променів об'єднює термін рентгенівська спектроскопія.</a:t>
            </a:r>
            <a:endParaRPr lang="uk-UA" b="1">
              <a:solidFill>
                <a:srgbClr val="FFFF00"/>
              </a:solidFill>
            </a:endParaRPr>
          </a:p>
        </p:txBody>
      </p:sp>
      <p:pic>
        <p:nvPicPr>
          <p:cNvPr id="8194" name="Picture 2" descr="http://www.business-top.info/wp-content/uploads/2013/09/%D1%80%D0%B5%D0%BD%D0%B3%D0%B5%D0%B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73017"/>
            <a:ext cx="4673594" cy="327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stat17.privet.ru/lr/092199b162ccab81fd43544cb5d0d5f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42" y="26965"/>
            <a:ext cx="4672156" cy="350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88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300248"/>
            <a:ext cx="4608512" cy="606065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algn="l"/>
            <a:r>
              <a:rPr lang="uk-UA" b="1">
                <a:solidFill>
                  <a:srgbClr val="FFFF00"/>
                </a:solidFill>
              </a:rPr>
              <a:t>Рентгенівські промені слабо взаємодіють із </a:t>
            </a:r>
            <a:r>
              <a:rPr lang="uk-UA" b="1">
                <a:solidFill>
                  <a:srgbClr val="FFFF00"/>
                </a:solidFill>
                <a:hlinkClick r:id="rId2" tooltip="Речовина"/>
              </a:rPr>
              <a:t>речовиною</a:t>
            </a:r>
            <a:r>
              <a:rPr lang="uk-UA" b="1">
                <a:solidFill>
                  <a:srgbClr val="FFFF00"/>
                </a:solidFill>
              </a:rPr>
              <a:t>, завдяки чому мають велику проникність. Проте вони поглинаються в тому випадку, коли їхня енергія вища за енергію внутрішніх електронів </a:t>
            </a:r>
            <a:r>
              <a:rPr lang="uk-UA" b="1">
                <a:solidFill>
                  <a:srgbClr val="FFFF00"/>
                </a:solidFill>
                <a:hlinkClick r:id="rId3" tooltip="Атом"/>
              </a:rPr>
              <a:t>атомів</a:t>
            </a:r>
            <a:r>
              <a:rPr lang="uk-UA" b="1">
                <a:solidFill>
                  <a:srgbClr val="FFFF00"/>
                </a:solidFill>
              </a:rPr>
              <a:t>. На відміну від лінійчатих спектрів випромінювання спектр характеристичного поглинання складається зі смуг, оскільки електрон, вибитий із внутрішньої оболонки, покидає атом і може мати будь-яку енергію. Характерні частоти смуг також вказують на наявність хімічних елементів у сполуці.</a:t>
            </a:r>
          </a:p>
          <a:p>
            <a:pPr algn="l"/>
            <a:r>
              <a:rPr lang="uk-UA" b="1">
                <a:solidFill>
                  <a:srgbClr val="FFFF00"/>
                </a:solidFill>
              </a:rPr>
              <a:t>Загалом із зростанням частоти рентгенівських променів поглинання падає, дещо зростаючи кожного разу, коли енергія кванта випромінювання перевищує енергію електрона на певній орбіталі.</a:t>
            </a:r>
          </a:p>
          <a:p>
            <a:pPr algn="l"/>
            <a:r>
              <a:rPr lang="uk-UA" b="1">
                <a:solidFill>
                  <a:srgbClr val="FFFF00"/>
                </a:solidFill>
              </a:rPr>
              <a:t>Крім поглинання рентгенівські промені також розсіюються в речовині, змінюючи напрям розповсюдження.</a:t>
            </a:r>
          </a:p>
          <a:p>
            <a:pPr algn="l"/>
            <a:endParaRPr lang="uk-UA" b="1">
              <a:solidFill>
                <a:srgbClr val="FFFF00"/>
              </a:solidFill>
            </a:endParaRPr>
          </a:p>
        </p:txBody>
      </p:sp>
      <p:sp>
        <p:nvSpPr>
          <p:cNvPr id="4" name="AutoShape 2" descr="http://img139.imageshack.us/img139/9026/7sezondrhosezlektorem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http://img139.imageshack.us/img139/9026/7sezondrhosezlektorem.gif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6" descr="http://img139.imageshack.us/img139/9026/7sezondrhosezlektorem.gif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" name="AutoShape 8" descr="http://img139.imageshack.us/img139/9026/7sezondrhosezlektorem.gif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9226" name="Picture 10" descr="http://img139.imageshack.us/img139/9026/7sezondrhosezlektorem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1" y="295314"/>
            <a:ext cx="4286250" cy="6086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067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Другая 16">
      <a:dk1>
        <a:sysClr val="windowText" lastClr="000000"/>
      </a:dk1>
      <a:lt1>
        <a:srgbClr val="66FF99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133</TotalTime>
  <Words>763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Рентгенівське випромінювання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Презентацію виконувала  учениця 11 класу Стеценко Ая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Аюся</dc:creator>
  <cp:lastModifiedBy>Аюся</cp:lastModifiedBy>
  <cp:revision>11</cp:revision>
  <dcterms:created xsi:type="dcterms:W3CDTF">2014-01-20T16:08:08Z</dcterms:created>
  <dcterms:modified xsi:type="dcterms:W3CDTF">2014-01-20T18:21:17Z</dcterms:modified>
</cp:coreProperties>
</file>