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A846-A872-482A-A114-03800A67387D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BB1EBD-DBCC-426D-ADBD-4FCE47BEDBA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A846-A872-482A-A114-03800A67387D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1EBD-DBCC-426D-ADBD-4FCE47BEDB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A846-A872-482A-A114-03800A67387D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1EBD-DBCC-426D-ADBD-4FCE47BEDB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A846-A872-482A-A114-03800A67387D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1EBD-DBCC-426D-ADBD-4FCE47BEDB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A846-A872-482A-A114-03800A67387D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1EBD-DBCC-426D-ADBD-4FCE47BEDB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A846-A872-482A-A114-03800A67387D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1EBD-DBCC-426D-ADBD-4FCE47BEDBA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A846-A872-482A-A114-03800A67387D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1EBD-DBCC-426D-ADBD-4FCE47BEDBA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A846-A872-482A-A114-03800A67387D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1EBD-DBCC-426D-ADBD-4FCE47BEDB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A846-A872-482A-A114-03800A67387D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1EBD-DBCC-426D-ADBD-4FCE47BEDB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A846-A872-482A-A114-03800A67387D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1EBD-DBCC-426D-ADBD-4FCE47BEDB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A846-A872-482A-A114-03800A67387D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1EBD-DBCC-426D-ADBD-4FCE47BEDB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9DB2A846-A872-482A-A114-03800A67387D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3BB1EBD-DBCC-426D-ADBD-4FCE47BEDBA4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8064896" cy="4861570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Акустический </a:t>
            </a:r>
            <a:r>
              <a:rPr lang="ru-RU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шум и его воздействие на организм человека</a:t>
            </a:r>
          </a:p>
        </p:txBody>
      </p:sp>
    </p:spTree>
    <p:extLst>
      <p:ext uri="{BB962C8B-B14F-4D97-AF65-F5344CB8AC3E}">
        <p14:creationId xmlns:p14="http://schemas.microsoft.com/office/powerpoint/2010/main" val="16233505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4624"/>
            <a:ext cx="7315200" cy="1154097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7200" b="1" dirty="0" smtClean="0">
                <a:solidFill>
                  <a:srgbClr val="FFC000"/>
                </a:solidFill>
              </a:rPr>
              <a:t>Действия</a:t>
            </a:r>
            <a:endParaRPr lang="ru-RU" sz="7200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84784"/>
            <a:ext cx="7992888" cy="5184576"/>
          </a:xfrm>
        </p:spPr>
        <p:txBody>
          <a:bodyPr>
            <a:noAutofit/>
          </a:bodyPr>
          <a:lstStyle/>
          <a:p>
            <a:r>
              <a:rPr lang="ru-RU" sz="2800" dirty="0"/>
              <a:t>Шум коварен, его вредное воздействие на организм совершается незримо, незаметно. Нарушения в организме обнаруживаются не сразу. Поэтому, принимаясь за уроки, лучше не включать телевизор или магнитофон, а в перерыве между занятиями, двигаясь под ритмичную бодрую музыку, сбросить усталость. Шум во время сна оказывает еще более негативное действие, чем в часы бодрствования. Поэтому, укладываясь спать, позаботьтесь, чтобы в комнате было как можно тише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843852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548680"/>
            <a:ext cx="7315200" cy="353952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Каждый должен заботиться о снижении бытового шума и обеспечении тишины в квартирах, особенно в часы, отведенные для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отдыха (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 23 до 7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ч).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Тишина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нужна людям так же,  как солнце и свежий воздух.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933056"/>
            <a:ext cx="4968552" cy="292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380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300664" cy="122413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7200" b="1" dirty="0" smtClean="0">
                <a:solidFill>
                  <a:srgbClr val="FFC000"/>
                </a:solidFill>
              </a:rPr>
              <a:t>Что это такое?</a:t>
            </a:r>
            <a:endParaRPr lang="ru-RU" sz="7200" b="1" dirty="0">
              <a:solidFill>
                <a:srgbClr val="FFC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628800"/>
            <a:ext cx="8075240" cy="4680520"/>
          </a:xfrm>
        </p:spPr>
        <p:txBody>
          <a:bodyPr>
            <a:normAutofit lnSpcReduction="10000"/>
          </a:bodyPr>
          <a:lstStyle/>
          <a:p>
            <a:r>
              <a:rPr lang="ru-RU" sz="4000" b="1" i="1" u="sng" dirty="0">
                <a:solidFill>
                  <a:schemeClr val="tx1"/>
                </a:solidFill>
              </a:rPr>
              <a:t>Акустический шум</a:t>
            </a:r>
            <a:r>
              <a:rPr lang="ru-RU" sz="4000" b="1" dirty="0">
                <a:solidFill>
                  <a:schemeClr val="tx1"/>
                </a:solidFill>
              </a:rPr>
              <a:t>-</a:t>
            </a:r>
            <a:r>
              <a:rPr lang="ru-RU" sz="3600" dirty="0">
                <a:solidFill>
                  <a:schemeClr val="tx1"/>
                </a:solidFill>
              </a:rPr>
              <a:t> это беспорядочные звуковые колебания разной физической природы, характеризующиеся случайным изменением амплитуды, </a:t>
            </a:r>
            <a:r>
              <a:rPr lang="ru-RU" sz="3600" dirty="0" smtClean="0">
                <a:solidFill>
                  <a:schemeClr val="tx1"/>
                </a:solidFill>
              </a:rPr>
              <a:t>частоты. И </a:t>
            </a:r>
            <a:r>
              <a:rPr lang="ru-RU" sz="3600" dirty="0" smtClean="0"/>
              <a:t>именно </a:t>
            </a:r>
            <a:r>
              <a:rPr lang="ru-RU" sz="3600" u="sng" dirty="0"/>
              <a:t>частота</a:t>
            </a:r>
            <a:r>
              <a:rPr lang="ru-RU" sz="3600" i="1" dirty="0"/>
              <a:t> </a:t>
            </a:r>
            <a:r>
              <a:rPr lang="ru-RU" sz="3600" dirty="0"/>
              <a:t>является тем свойством, которое позволяет нам отличать один звук от </a:t>
            </a:r>
            <a:r>
              <a:rPr lang="ru-RU" sz="3600" dirty="0" smtClean="0"/>
              <a:t>другого.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8516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315200" cy="1154097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rgbClr val="FFC000"/>
                </a:solidFill>
              </a:rPr>
              <a:t>Поступление звуков</a:t>
            </a:r>
            <a:endParaRPr lang="ru-RU" sz="5400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12777"/>
            <a:ext cx="8064896" cy="2880320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Castellar" pitchFamily="18" charset="0"/>
              </a:rPr>
              <a:t>Когда звуковые волны поступают в слуховой проход, они вызывают вибрацию барабанной перепонки, среднего и внутреннего уха. Попадая в заполнявшую улитку жидкость, воздушные волны воздействуют  на волосковые клетки внутри </a:t>
            </a:r>
            <a:r>
              <a:rPr lang="ru-RU" sz="2400" b="1" dirty="0" err="1">
                <a:latin typeface="Castellar" pitchFamily="18" charset="0"/>
              </a:rPr>
              <a:t>кортиева</a:t>
            </a:r>
            <a:r>
              <a:rPr lang="ru-RU" sz="2400" b="1" dirty="0">
                <a:latin typeface="Castellar" pitchFamily="18" charset="0"/>
              </a:rPr>
              <a:t> органа. Слуховой нерв передает эти импульсы в мозг, где они превращаются в </a:t>
            </a:r>
            <a:r>
              <a:rPr lang="ru-RU" sz="2400" b="1" dirty="0" smtClean="0">
                <a:latin typeface="Castellar" pitchFamily="18" charset="0"/>
              </a:rPr>
              <a:t>звуки.</a:t>
            </a:r>
            <a:endParaRPr lang="ru-RU" sz="2400" b="1" dirty="0">
              <a:latin typeface="Castellar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077072"/>
            <a:ext cx="6912768" cy="2815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2104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315200" cy="1154097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6600" b="1" dirty="0">
                <a:solidFill>
                  <a:srgbClr val="FFC000"/>
                </a:solidFill>
              </a:rPr>
              <a:t>Измерение </a:t>
            </a:r>
            <a:r>
              <a:rPr lang="ru-RU" sz="6600" b="1" dirty="0" smtClean="0">
                <a:solidFill>
                  <a:srgbClr val="FFC000"/>
                </a:solidFill>
              </a:rPr>
              <a:t>шума</a:t>
            </a:r>
            <a:endParaRPr lang="ru-RU" sz="6600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1"/>
            <a:ext cx="8424936" cy="4968551"/>
          </a:xfrm>
        </p:spPr>
        <p:txBody>
          <a:bodyPr>
            <a:normAutofit fontScale="92500"/>
          </a:bodyPr>
          <a:lstStyle/>
          <a:p>
            <a:r>
              <a:rPr lang="ru-RU" sz="3200" b="1" i="1" u="sng" dirty="0" smtClean="0"/>
              <a:t>Шум</a:t>
            </a:r>
            <a:r>
              <a:rPr lang="ru-RU" sz="3200" dirty="0" smtClean="0"/>
              <a:t> </a:t>
            </a:r>
            <a:r>
              <a:rPr lang="ru-RU" sz="2400" b="1" dirty="0"/>
              <a:t>- это неприятный или нежелательный звук либо совокупность звуков, мешающие восприятию полезных  сигналов, нарушающих тишину, оказывающих вредное или раздражающее действие на организм человека, снижающих его работоспособность. Уровень шума измеряется в единицах, вы­ражающих степень звуков давления,  децибелах. Это давление воспринимается не </a:t>
            </a:r>
            <a:r>
              <a:rPr lang="ru-RU" sz="2400" b="1" dirty="0" smtClean="0"/>
              <a:t>беспредельно</a:t>
            </a:r>
            <a:r>
              <a:rPr lang="ru-RU" sz="2400" b="1" dirty="0"/>
              <a:t>. Уровень  шума в 20-30 децибелов (дБ) практически безвреден для человека это естествен­ный шумовой фон. Что же касается громких звуков, то здесь допустимая граница составляет примерно 80 децибелов. Звук в 130 децибелов уже вызывает у человека болевое ощущение, а 150  становится для него </a:t>
            </a:r>
            <a:r>
              <a:rPr lang="ru-RU" sz="2400" b="1" dirty="0" smtClean="0"/>
              <a:t>непереносимым.</a:t>
            </a:r>
            <a:endParaRPr lang="ru-RU" sz="2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87426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315200" cy="1154097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5000" b="1" dirty="0" smtClean="0">
                <a:solidFill>
                  <a:srgbClr val="FFC000"/>
                </a:solidFill>
              </a:rPr>
              <a:t>Таблица слышимости</a:t>
            </a:r>
            <a:endParaRPr lang="ru-RU" sz="5000" b="1" dirty="0">
              <a:solidFill>
                <a:srgbClr val="FFC000"/>
              </a:solidFill>
            </a:endParaRPr>
          </a:p>
        </p:txBody>
      </p:sp>
      <p:pic>
        <p:nvPicPr>
          <p:cNvPr id="7" name="table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584" y="1556792"/>
            <a:ext cx="7731082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2506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315200" cy="1154097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8000" b="1" dirty="0" smtClean="0">
                <a:solidFill>
                  <a:srgbClr val="FFC000"/>
                </a:solidFill>
              </a:rPr>
              <a:t>Увидеть звук</a:t>
            </a:r>
            <a:endParaRPr lang="ru-RU" sz="8000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6120680" cy="4824536"/>
          </a:xfrm>
        </p:spPr>
        <p:txBody>
          <a:bodyPr>
            <a:noAutofit/>
          </a:bodyPr>
          <a:lstStyle/>
          <a:p>
            <a:r>
              <a:rPr lang="ru-RU" sz="2200" dirty="0"/>
              <a:t>Для того чтобы видеть звук, используют электронный прибор — микрофон. Этот прибор фиксирует переменное давление проходящей звуковой волны и преобразует его в переменный электрический ток. Так, например, микрофон в телефонной трубке преобразует звуки нашего голоса в электрические сигналы, которые передаются на другой конец телефонной линии, где с помощью- приемной части </a:t>
            </a:r>
            <a:r>
              <a:rPr lang="ru-RU" sz="2200" dirty="0" smtClean="0"/>
              <a:t>телефонной </a:t>
            </a:r>
            <a:r>
              <a:rPr lang="ru-RU" sz="2200" dirty="0"/>
              <a:t>трубки слова превращаются в первоначальные звуки речи. Громкий звук микрофон преобразует в сильный электрический сигнал, а тихий. — в слабый</a:t>
            </a:r>
            <a:r>
              <a:rPr lang="ru-RU" sz="2200" dirty="0" smtClean="0"/>
              <a:t>.</a:t>
            </a:r>
            <a:endParaRPr lang="ru-RU" sz="2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132856"/>
            <a:ext cx="2537622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580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315200" cy="1154097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rgbClr val="FFC000"/>
                </a:solidFill>
              </a:rPr>
              <a:t>Мобильные телефоны</a:t>
            </a:r>
            <a:endParaRPr lang="ru-RU" sz="4800" b="1" dirty="0">
              <a:solidFill>
                <a:srgbClr val="FFC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11560" y="1556792"/>
            <a:ext cx="5256584" cy="5184576"/>
          </a:xfrm>
        </p:spPr>
        <p:txBody>
          <a:bodyPr>
            <a:noAutofit/>
          </a:bodyPr>
          <a:lstStyle/>
          <a:p>
            <a:r>
              <a:rPr lang="ru-RU" u="sng" dirty="0">
                <a:cs typeface="Times New Roman" pitchFamily="18" charset="0"/>
              </a:rPr>
              <a:t>Мобильный телефон </a:t>
            </a:r>
            <a:r>
              <a:rPr lang="ru-RU" dirty="0">
                <a:cs typeface="Times New Roman" pitchFamily="18" charset="0"/>
              </a:rPr>
              <a:t>— самый распространенный «вредитель» для нашего организма. В среднем за месяц человек говорит по мобильному телефону около 100 минут. Этого вполне достаточно, чтобы навредить психике и организму в целом. </a:t>
            </a:r>
          </a:p>
          <a:p>
            <a:pPr>
              <a:buNone/>
            </a:pPr>
            <a:r>
              <a:rPr lang="ru-RU" dirty="0">
                <a:cs typeface="Times New Roman" pitchFamily="18" charset="0"/>
              </a:rPr>
              <a:t>    Защита: уровень громкости гарнитуры мобильных телефонов не должен превышать 10 дБ (то есть уровень громкости звонка и разговора с абонентом не должен превышать средний). В противном случае при частых звонках и разговорах могут начаться нервные расстройства</a:t>
            </a:r>
            <a:r>
              <a:rPr lang="ru-RU" dirty="0" smtClean="0">
                <a:cs typeface="Times New Roman" pitchFamily="18" charset="0"/>
              </a:rPr>
              <a:t>.</a:t>
            </a:r>
            <a:endParaRPr lang="ru-RU" dirty="0"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132856"/>
            <a:ext cx="2762891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607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315200" cy="1154097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7200" b="1" dirty="0" smtClean="0">
                <a:solidFill>
                  <a:srgbClr val="FFC000"/>
                </a:solidFill>
              </a:rPr>
              <a:t>Инфразвук</a:t>
            </a:r>
            <a:endParaRPr lang="ru-RU" sz="7200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5112568" cy="5328592"/>
          </a:xfrm>
        </p:spPr>
        <p:txBody>
          <a:bodyPr>
            <a:noAutofit/>
          </a:bodyPr>
          <a:lstStyle/>
          <a:p>
            <a:r>
              <a:rPr lang="ru-RU" dirty="0" smtClean="0"/>
              <a:t>Это звуковые </a:t>
            </a:r>
            <a:r>
              <a:rPr lang="ru-RU" dirty="0"/>
              <a:t>волны, имеющие частоту ниже воспринимаемой человеческим ухом</a:t>
            </a:r>
            <a:endParaRPr lang="ru-RU" dirty="0" smtClean="0">
              <a:cs typeface="Times New Roman" pitchFamily="18" charset="0"/>
            </a:endParaRPr>
          </a:p>
          <a:p>
            <a:r>
              <a:rPr lang="ru-RU" dirty="0" smtClean="0">
                <a:cs typeface="Times New Roman" pitchFamily="18" charset="0"/>
              </a:rPr>
              <a:t>Хотя </a:t>
            </a:r>
            <a:r>
              <a:rPr lang="ru-RU" dirty="0">
                <a:cs typeface="Times New Roman" pitchFamily="18" charset="0"/>
              </a:rPr>
              <a:t>он и не слышен</a:t>
            </a:r>
            <a:r>
              <a:rPr lang="ru-RU" dirty="0" smtClean="0">
                <a:cs typeface="Times New Roman" pitchFamily="18" charset="0"/>
              </a:rPr>
              <a:t>, он </a:t>
            </a:r>
            <a:r>
              <a:rPr lang="ru-RU" dirty="0">
                <a:cs typeface="Times New Roman" pitchFamily="18" charset="0"/>
              </a:rPr>
              <a:t>действует на человека как физическая нагрузка. При этом у человека возникает утомление, головокружение, вестибулярные расстройства, нарушения работы сердечно-  сосудистой и нервной системы, снижается острота слуха. </a:t>
            </a:r>
          </a:p>
          <a:p>
            <a:r>
              <a:rPr lang="ru-RU" dirty="0">
                <a:cs typeface="Times New Roman" pitchFamily="18" charset="0"/>
              </a:rPr>
              <a:t>Особенно неблагоприятен инфразвук частотой 2-15 Гц, так как вызывает в организме резонансные явления. При этом могут возникать нарушения ритма дыхания, болезненные ощущения в груди, животе, пояснице и в некоторых мышцах</a:t>
            </a:r>
            <a:r>
              <a:rPr lang="ru-RU" dirty="0" smtClean="0">
                <a:cs typeface="Times New Roman" pitchFamily="18" charset="0"/>
              </a:rPr>
              <a:t>.</a:t>
            </a:r>
            <a:endParaRPr lang="ru-RU" dirty="0"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700808"/>
            <a:ext cx="3550364" cy="223224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6096" y="4220262"/>
            <a:ext cx="355036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945461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315200" cy="1154097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8000" b="1" dirty="0" smtClean="0">
                <a:solidFill>
                  <a:srgbClr val="FFC000"/>
                </a:solidFill>
              </a:rPr>
              <a:t>Ультразвук</a:t>
            </a:r>
            <a:endParaRPr lang="ru-RU" sz="8000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5688632" cy="5184576"/>
          </a:xfrm>
        </p:spPr>
        <p:txBody>
          <a:bodyPr>
            <a:noAutofit/>
          </a:bodyPr>
          <a:lstStyle/>
          <a:p>
            <a:r>
              <a:rPr lang="ru-RU" sz="2400" dirty="0" smtClean="0">
                <a:cs typeface="Times New Roman" pitchFamily="18" charset="0"/>
              </a:rPr>
              <a:t>Ультразвук- неслышимые человеческим ухом упругие волны.</a:t>
            </a:r>
          </a:p>
          <a:p>
            <a:r>
              <a:rPr lang="ru-RU" sz="2400" dirty="0" smtClean="0">
                <a:cs typeface="Times New Roman" pitchFamily="18" charset="0"/>
              </a:rPr>
              <a:t>Возникает </a:t>
            </a:r>
            <a:r>
              <a:rPr lang="ru-RU" sz="2400" dirty="0">
                <a:cs typeface="Times New Roman" pitchFamily="18" charset="0"/>
              </a:rPr>
              <a:t>при работе реактивных двигателей, газовых турбин, сирен, сварочных машин, станков  для сверления и </a:t>
            </a:r>
            <a:r>
              <a:rPr lang="ru-RU" sz="2400" dirty="0" smtClean="0">
                <a:cs typeface="Times New Roman" pitchFamily="18" charset="0"/>
              </a:rPr>
              <a:t>др. </a:t>
            </a:r>
            <a:r>
              <a:rPr lang="ru-RU" sz="2400" dirty="0">
                <a:cs typeface="Times New Roman" pitchFamily="18" charset="0"/>
              </a:rPr>
              <a:t>Низкочастотные ультразвуковые колебания оказывают на людей такое же действие, как шум. </a:t>
            </a:r>
            <a:endParaRPr lang="ru-RU" sz="2400" dirty="0" smtClean="0">
              <a:cs typeface="Times New Roman" pitchFamily="18" charset="0"/>
            </a:endParaRPr>
          </a:p>
          <a:p>
            <a:r>
              <a:rPr lang="ru-RU" sz="2400" dirty="0" smtClean="0">
                <a:cs typeface="Times New Roman" pitchFamily="18" charset="0"/>
              </a:rPr>
              <a:t>Исследования </a:t>
            </a:r>
            <a:r>
              <a:rPr lang="ru-RU" sz="2400" dirty="0">
                <a:cs typeface="Times New Roman" pitchFamily="18" charset="0"/>
              </a:rPr>
              <a:t>последних лет показали, что человеческое ухо может воспринимать и ультразвук, но лишь в том случае, если он проходит через кости черепа</a:t>
            </a:r>
            <a:r>
              <a:rPr lang="ru-RU" sz="2400" dirty="0" smtClean="0">
                <a:cs typeface="Times New Roman" pitchFamily="18" charset="0"/>
              </a:rPr>
              <a:t>.</a:t>
            </a:r>
            <a:endParaRPr lang="ru-RU" sz="2400" dirty="0"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097" y="1628801"/>
            <a:ext cx="3226178" cy="252028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097" y="4221088"/>
            <a:ext cx="3101330" cy="2481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1275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44</TotalTime>
  <Words>635</Words>
  <Application>Microsoft Office PowerPoint</Application>
  <PresentationFormat>Экран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Перспектива</vt:lpstr>
      <vt:lpstr>Акустический шум и его воздействие на организм человека</vt:lpstr>
      <vt:lpstr>Что это такое?</vt:lpstr>
      <vt:lpstr>Поступление звуков</vt:lpstr>
      <vt:lpstr>Измерение шума</vt:lpstr>
      <vt:lpstr>Таблица слышимости</vt:lpstr>
      <vt:lpstr>Увидеть звук</vt:lpstr>
      <vt:lpstr>Мобильные телефоны</vt:lpstr>
      <vt:lpstr>Инфразвук</vt:lpstr>
      <vt:lpstr>Ультразвук</vt:lpstr>
      <vt:lpstr>Действия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Акустический шум и его воздействие на организм человека</dc:title>
  <dc:creator>Admin</dc:creator>
  <cp:lastModifiedBy>Admin</cp:lastModifiedBy>
  <cp:revision>5</cp:revision>
  <dcterms:created xsi:type="dcterms:W3CDTF">2013-10-13T20:06:21Z</dcterms:created>
  <dcterms:modified xsi:type="dcterms:W3CDTF">2013-10-13T20:51:09Z</dcterms:modified>
</cp:coreProperties>
</file>