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endParaRPr lang="ru-RU" dirty="0"/>
          </a:p>
        </p:txBody>
      </p:sp>
      <p:pic>
        <p:nvPicPr>
          <p:cNvPr id="4" name="Рисунок 3" descr="radiation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142844" y="142852"/>
            <a:ext cx="2500334" cy="250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5000660" cy="5429287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i="1" u="sng" dirty="0" err="1" smtClean="0"/>
              <a:t>Потужність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дози</a:t>
            </a:r>
            <a:r>
              <a:rPr lang="ru-RU" i="1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показує</a:t>
            </a:r>
            <a:r>
              <a:rPr lang="ru-RU" dirty="0" smtClean="0"/>
              <a:t> яку дозу </a:t>
            </a:r>
            <a:r>
              <a:rPr lang="ru-RU" dirty="0" err="1" smtClean="0"/>
              <a:t>опромінення</a:t>
            </a:r>
            <a:r>
              <a:rPr lang="ru-RU" dirty="0" smtClean="0"/>
              <a:t> за </a:t>
            </a:r>
            <a:r>
              <a:rPr lang="ru-RU" dirty="0" err="1" smtClean="0"/>
              <a:t>проміжок</a:t>
            </a:r>
            <a:r>
              <a:rPr lang="ru-RU" dirty="0" smtClean="0"/>
              <a:t> часу </a:t>
            </a:r>
            <a:r>
              <a:rPr lang="ru-RU" dirty="0" err="1" smtClean="0"/>
              <a:t>отримає</a:t>
            </a:r>
            <a:r>
              <a:rPr lang="ru-RU" dirty="0" smtClean="0"/>
              <a:t> предмет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живий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.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- </a:t>
            </a:r>
            <a:r>
              <a:rPr lang="ru-RU" dirty="0" err="1" smtClean="0"/>
              <a:t>Зіверт</a:t>
            </a:r>
            <a:r>
              <a:rPr lang="ru-RU" dirty="0" smtClean="0"/>
              <a:t>/год.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еквівалентної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дозиметри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відградуйовані</a:t>
            </a:r>
            <a:r>
              <a:rPr lang="ru-RU" dirty="0" smtClean="0"/>
              <a:t>, як правило, в </a:t>
            </a:r>
            <a:r>
              <a:rPr lang="ru-RU" dirty="0" err="1" smtClean="0"/>
              <a:t>мкЗв</a:t>
            </a:r>
            <a:r>
              <a:rPr lang="ru-RU" dirty="0" smtClean="0"/>
              <a:t>/год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мкР</a:t>
            </a:r>
            <a:r>
              <a:rPr lang="ru-RU" dirty="0" smtClean="0"/>
              <a:t>/</a:t>
            </a:r>
            <a:r>
              <a:rPr lang="ru-RU" dirty="0" err="1" smtClean="0"/>
              <a:t>год</a:t>
            </a:r>
            <a:r>
              <a:rPr lang="ru-RU" dirty="0" smtClean="0"/>
              <a:t> (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). При </a:t>
            </a:r>
            <a:r>
              <a:rPr lang="ru-RU" dirty="0" err="1" smtClean="0"/>
              <a:t>цьому</a:t>
            </a:r>
            <a:r>
              <a:rPr lang="ru-RU" dirty="0" smtClean="0"/>
              <a:t> 1 Зв = 100 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1 Зв/год = 100 Р/год.</a:t>
            </a:r>
            <a:endParaRPr lang="ru-RU" dirty="0"/>
          </a:p>
        </p:txBody>
      </p:sp>
      <p:pic>
        <p:nvPicPr>
          <p:cNvPr id="4" name="Рисунок 3" descr="50893304.jpg"/>
          <p:cNvPicPr>
            <a:picLocks noChangeAspect="1"/>
          </p:cNvPicPr>
          <p:nvPr/>
        </p:nvPicPr>
        <p:blipFill>
          <a:blip r:embed="rId2" cstate="print"/>
          <a:srcRect l="4167" r="6249" b="3124"/>
          <a:stretch>
            <a:fillRect/>
          </a:stretch>
        </p:blipFill>
        <p:spPr>
          <a:xfrm>
            <a:off x="5429256" y="1000108"/>
            <a:ext cx="307183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9036496" cy="36724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 smtClean="0"/>
              <a:t>еквівалентна</a:t>
            </a:r>
            <a:r>
              <a:rPr lang="ru-RU" dirty="0" smtClean="0"/>
              <a:t> доза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при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індивідуальної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еквівалентною</a:t>
            </a:r>
            <a:r>
              <a:rPr lang="ru-RU" dirty="0" smtClean="0"/>
              <a:t> дозою, </a:t>
            </a:r>
            <a:r>
              <a:rPr lang="ru-RU" dirty="0" err="1" smtClean="0"/>
              <a:t>помноженою</a:t>
            </a:r>
            <a:r>
              <a:rPr lang="ru-RU" dirty="0" smtClean="0"/>
              <a:t> на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людини.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словами,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людини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</a:t>
            </a:r>
            <a:r>
              <a:rPr lang="ru-RU" dirty="0" err="1" smtClean="0"/>
              <a:t>сприйнятливість</a:t>
            </a:r>
            <a:r>
              <a:rPr lang="ru-RU" dirty="0" smtClean="0"/>
              <a:t> до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сприйнятливі</a:t>
            </a:r>
            <a:r>
              <a:rPr lang="ru-RU" dirty="0" smtClean="0"/>
              <a:t> до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кістковий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,  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dirty="0" err="1" smtClean="0"/>
              <a:t>легені</a:t>
            </a:r>
            <a:r>
              <a:rPr lang="ru-RU" dirty="0" smtClean="0"/>
              <a:t>, </a:t>
            </a:r>
            <a:r>
              <a:rPr lang="ru-RU" dirty="0" err="1" smtClean="0"/>
              <a:t>гонади</a:t>
            </a:r>
            <a:r>
              <a:rPr lang="ru-RU" dirty="0" smtClean="0"/>
              <a:t>.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сприйнятливі</a:t>
            </a:r>
            <a:r>
              <a:rPr lang="ru-RU" dirty="0" smtClean="0"/>
              <a:t> до </a:t>
            </a:r>
            <a:r>
              <a:rPr lang="ru-RU" dirty="0" err="1" smtClean="0"/>
              <a:t>випромінювання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 </a:t>
            </a:r>
            <a:r>
              <a:rPr lang="ru-RU" dirty="0" smtClean="0"/>
              <a:t>щитовидна </a:t>
            </a:r>
            <a:r>
              <a:rPr lang="ru-RU" dirty="0" err="1" smtClean="0"/>
              <a:t>залоза</a:t>
            </a:r>
            <a:r>
              <a:rPr lang="ru-RU" dirty="0" smtClean="0"/>
              <a:t>, </a:t>
            </a:r>
            <a:r>
              <a:rPr lang="ru-RU" dirty="0" err="1" smtClean="0"/>
              <a:t>м'язи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</a:t>
            </a:r>
            <a:r>
              <a:rPr lang="ru-RU" dirty="0" err="1" smtClean="0"/>
              <a:t>Підсумувавши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dirty="0" err="1" smtClean="0"/>
              <a:t>еквівалентні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, </a:t>
            </a:r>
            <a:r>
              <a:rPr lang="ru-RU" dirty="0" err="1" smtClean="0"/>
              <a:t>помножені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коефіцієнти</a:t>
            </a:r>
            <a:r>
              <a:rPr lang="ru-RU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отримаємо</a:t>
            </a:r>
            <a:r>
              <a:rPr lang="ru-RU" dirty="0" smtClean="0"/>
              <a:t> </a:t>
            </a:r>
            <a:r>
              <a:rPr lang="ru-RU" dirty="0" err="1" smtClean="0"/>
              <a:t>ефективну</a:t>
            </a:r>
            <a:r>
              <a:rPr lang="ru-RU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</a:t>
            </a:r>
            <a:r>
              <a:rPr lang="ru-RU" dirty="0" err="1" smtClean="0"/>
              <a:t>еквівалентну</a:t>
            </a:r>
            <a:r>
              <a:rPr lang="ru-RU" dirty="0" smtClean="0"/>
              <a:t> </a:t>
            </a:r>
            <a:r>
              <a:rPr lang="ru-RU" dirty="0" smtClean="0"/>
              <a:t>дозу, </a:t>
            </a:r>
            <a:r>
              <a:rPr lang="ru-RU" dirty="0" err="1" smtClean="0"/>
              <a:t>вимірювану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берах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зівертах</a:t>
            </a:r>
            <a:r>
              <a:rPr lang="ru-RU" dirty="0" smtClean="0"/>
              <a:t>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</a:t>
            </a:r>
            <a:r>
              <a:rPr lang="ru-RU" dirty="0" smtClean="0"/>
              <a:t>               При </a:t>
            </a:r>
            <a:r>
              <a:rPr lang="ru-RU" dirty="0" err="1" smtClean="0"/>
              <a:t>цьому</a:t>
            </a:r>
            <a:r>
              <a:rPr lang="ru-RU" dirty="0" smtClean="0"/>
              <a:t> 1 Зв = 100 </a:t>
            </a:r>
            <a:r>
              <a:rPr lang="ru-RU" dirty="0" err="1" smtClean="0"/>
              <a:t>бер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edaf099780735cba6dc15a94ea8ee2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548680"/>
            <a:ext cx="2381250" cy="1790700"/>
          </a:xfrm>
          <a:prstGeom prst="rect">
            <a:avLst/>
          </a:prstGeom>
        </p:spPr>
      </p:pic>
      <p:pic>
        <p:nvPicPr>
          <p:cNvPr id="5" name="Рисунок 4" descr="344912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76672"/>
            <a:ext cx="2357454" cy="187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32656"/>
          <a:ext cx="8352928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008112"/>
                <a:gridCol w="3024336"/>
                <a:gridCol w="1296144"/>
              </a:tblGrid>
              <a:tr h="451505">
                <a:tc gridSpan="4">
                  <a:txBody>
                    <a:bodyPr/>
                    <a:lstStyle/>
                    <a:p>
                      <a:r>
                        <a:rPr lang="ru-RU" dirty="0" err="1" smtClean="0"/>
                        <a:t>Коефіцієнт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радіаційного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ризику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Гонади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статеві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залози</a:t>
                      </a:r>
                      <a:r>
                        <a:rPr lang="ru-RU" dirty="0" smtClean="0"/>
                        <a:t>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Стравохід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Червоний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кістковий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мозок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Щитоподібна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залоза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</a:t>
                      </a:r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Товстий</a:t>
                      </a:r>
                      <a:r>
                        <a:rPr lang="ru-RU" dirty="0" smtClean="0"/>
                        <a:t> кишечник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Шкіра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0,01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Шлунок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Клітини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кісткових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поверхонь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Легені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Головний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мозок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0,025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Сечовий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міхур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0,05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Решту</a:t>
                      </a:r>
                      <a:r>
                        <a:rPr lang="ru-RU" dirty="0" smtClean="0"/>
                        <a:t> тканин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Печінка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0,05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Організм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цілому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89040"/>
            <a:ext cx="9144000" cy="3240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радіаційне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природна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endParaRPr lang="ru-RU" dirty="0" smtClean="0"/>
          </a:p>
          <a:p>
            <a:pPr>
              <a:buNone/>
            </a:pPr>
            <a:r>
              <a:rPr lang="ru-RU" i="1" u="sng" dirty="0" smtClean="0"/>
              <a:t> </a:t>
            </a:r>
            <a:r>
              <a:rPr lang="ru-RU" i="1" u="sng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i="1" u="sng" dirty="0" err="1" smtClean="0"/>
              <a:t>внутрішнє</a:t>
            </a:r>
            <a:r>
              <a:rPr lang="ru-RU" dirty="0" smtClean="0"/>
              <a:t>. </a:t>
            </a:r>
            <a:r>
              <a:rPr lang="ru-RU" dirty="0" err="1" smtClean="0"/>
              <a:t>Зовнішньому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радіаційному</a:t>
            </a:r>
            <a:r>
              <a:rPr lang="ru-RU" dirty="0" smtClean="0"/>
              <a:t> </a:t>
            </a:r>
            <a:r>
              <a:rPr lang="ru-RU" dirty="0" err="1" smtClean="0"/>
              <a:t>опроміненню</a:t>
            </a:r>
            <a:r>
              <a:rPr lang="ru-RU" dirty="0" smtClean="0"/>
              <a:t> ми </a:t>
            </a:r>
            <a:r>
              <a:rPr lang="ru-RU" dirty="0" err="1" smtClean="0"/>
              <a:t>піддаємося</a:t>
            </a:r>
            <a:r>
              <a:rPr lang="ru-RU" dirty="0" smtClean="0"/>
              <a:t> при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перельотах</a:t>
            </a:r>
            <a:r>
              <a:rPr lang="ru-RU" dirty="0" smtClean="0"/>
              <a:t> </a:t>
            </a:r>
            <a:r>
              <a:rPr lang="ru-RU" dirty="0" err="1" smtClean="0"/>
              <a:t>літаком</a:t>
            </a:r>
            <a:r>
              <a:rPr lang="ru-RU" dirty="0" smtClean="0"/>
              <a:t>, через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</a:t>
            </a:r>
            <a:r>
              <a:rPr lang="ru-RU" dirty="0" err="1" smtClean="0"/>
              <a:t>Наприклад</a:t>
            </a:r>
            <a:r>
              <a:rPr lang="ru-RU" dirty="0" smtClean="0"/>
              <a:t>, при походах в гори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піддаєтеся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smtClean="0"/>
              <a:t>сильному </a:t>
            </a:r>
            <a:r>
              <a:rPr lang="ru-RU" dirty="0" err="1" smtClean="0"/>
              <a:t>впливу</a:t>
            </a:r>
            <a:r>
              <a:rPr lang="ru-RU" dirty="0" smtClean="0"/>
              <a:t> природного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smtClean="0"/>
              <a:t>фону,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smtClean="0"/>
              <a:t>моря.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65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104456" cy="2243769"/>
          </a:xfrm>
          <a:prstGeom prst="rect">
            <a:avLst/>
          </a:prstGeom>
        </p:spPr>
      </p:pic>
      <p:pic>
        <p:nvPicPr>
          <p:cNvPr id="5" name="Рисунок 4" descr="lyudi+otdih+i+razvlecheniya+pohod+v+gori+74446983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600400" cy="225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6642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smtClean="0"/>
              <a:t>словами, де б ми не </a:t>
            </a:r>
            <a:r>
              <a:rPr lang="ru-RU" dirty="0" err="1" smtClean="0"/>
              <a:t>знаходилися</a:t>
            </a:r>
            <a:r>
              <a:rPr lang="ru-RU" dirty="0" smtClean="0"/>
              <a:t>, ми все одно </a:t>
            </a:r>
            <a:r>
              <a:rPr lang="ru-RU" dirty="0" err="1" smtClean="0"/>
              <a:t>піддаємося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невеликого </a:t>
            </a:r>
            <a:r>
              <a:rPr lang="ru-RU" dirty="0" err="1" smtClean="0"/>
              <a:t>радіаційного</a:t>
            </a:r>
            <a:r>
              <a:rPr lang="ru-RU" dirty="0" smtClean="0"/>
              <a:t> фону </a:t>
            </a:r>
            <a:r>
              <a:rPr lang="ru-RU" dirty="0" smtClean="0"/>
              <a:t>  (</a:t>
            </a:r>
            <a:r>
              <a:rPr lang="ru-RU" dirty="0" smtClean="0"/>
              <a:t>0,08 - 0,3 </a:t>
            </a:r>
            <a:r>
              <a:rPr lang="ru-RU" dirty="0" err="1" smtClean="0"/>
              <a:t>мкЗв</a:t>
            </a:r>
            <a:r>
              <a:rPr lang="ru-RU" dirty="0" smtClean="0"/>
              <a:t>/год).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допустимим</a:t>
            </a:r>
            <a:r>
              <a:rPr lang="ru-RU" dirty="0" smtClean="0"/>
              <a:t>. На </a:t>
            </a:r>
            <a:r>
              <a:rPr lang="ru-RU" dirty="0" err="1" smtClean="0"/>
              <a:t>внутрішнє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smtClean="0"/>
              <a:t>2/3 </a:t>
            </a:r>
            <a:r>
              <a:rPr lang="ru-RU" dirty="0" err="1" smtClean="0"/>
              <a:t>еквівалентної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, яку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, водою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</a:t>
            </a:r>
            <a:r>
              <a:rPr lang="ru-RU" dirty="0" err="1" smtClean="0"/>
              <a:t>повітрям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rcRect b="4787"/>
          <a:stretch>
            <a:fillRect/>
          </a:stretch>
        </p:blipFill>
        <p:spPr>
          <a:xfrm>
            <a:off x="1979712" y="188640"/>
            <a:ext cx="507187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8640"/>
            <a:ext cx="5472608" cy="66693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вагомий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людини вносить </a:t>
            </a:r>
            <a:r>
              <a:rPr lang="ru-RU" dirty="0" err="1" smtClean="0"/>
              <a:t>радіоактивний</a:t>
            </a:r>
            <a:r>
              <a:rPr lang="ru-RU" dirty="0" smtClean="0"/>
              <a:t> газ </a:t>
            </a:r>
            <a:r>
              <a:rPr lang="ru-RU" i="1" u="sng" dirty="0" smtClean="0"/>
              <a:t>радон</a:t>
            </a:r>
            <a:r>
              <a:rPr lang="ru-RU" dirty="0" smtClean="0"/>
              <a:t>, на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3/4 </a:t>
            </a:r>
            <a:r>
              <a:rPr lang="ru-RU" dirty="0" err="1" smtClean="0"/>
              <a:t>річної</a:t>
            </a:r>
            <a:r>
              <a:rPr lang="ru-RU" dirty="0" smtClean="0"/>
              <a:t> </a:t>
            </a:r>
            <a:r>
              <a:rPr lang="ru-RU" dirty="0" err="1" smtClean="0"/>
              <a:t>еквівалентної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людини. Радон </a:t>
            </a:r>
            <a:r>
              <a:rPr lang="ru-RU" dirty="0" err="1" smtClean="0"/>
              <a:t>вивільняється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 </a:t>
            </a:r>
            <a:r>
              <a:rPr lang="ru-RU" dirty="0" err="1" smtClean="0"/>
              <a:t>всюди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нерівномірно</a:t>
            </a:r>
            <a:r>
              <a:rPr lang="ru-RU" dirty="0" smtClean="0"/>
              <a:t>, </a:t>
            </a:r>
            <a:r>
              <a:rPr lang="ru-RU" dirty="0" err="1" smtClean="0"/>
              <a:t>накопичуючись</a:t>
            </a:r>
            <a:r>
              <a:rPr lang="ru-RU" dirty="0" smtClean="0"/>
              <a:t> в </a:t>
            </a:r>
            <a:r>
              <a:rPr lang="ru-RU" dirty="0" err="1" smtClean="0"/>
              <a:t>приміщеннях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провітрюються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глибоких</a:t>
            </a:r>
            <a:r>
              <a:rPr lang="ru-RU" dirty="0" smtClean="0"/>
              <a:t> </a:t>
            </a:r>
            <a:r>
              <a:rPr lang="ru-RU" dirty="0" err="1" smtClean="0"/>
              <a:t>артезіанських</a:t>
            </a:r>
            <a:r>
              <a:rPr lang="ru-RU" dirty="0" smtClean="0"/>
              <a:t> </a:t>
            </a:r>
            <a:r>
              <a:rPr lang="ru-RU" dirty="0" err="1" smtClean="0"/>
              <a:t>джерелах</a:t>
            </a:r>
            <a:r>
              <a:rPr lang="ru-RU" dirty="0" smtClean="0"/>
              <a:t> води.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потрапляння</a:t>
            </a:r>
            <a:r>
              <a:rPr lang="ru-RU" dirty="0" smtClean="0"/>
              <a:t> </a:t>
            </a:r>
            <a:r>
              <a:rPr lang="ru-RU" dirty="0" err="1" smtClean="0"/>
              <a:t>парів</a:t>
            </a:r>
            <a:r>
              <a:rPr lang="ru-RU" dirty="0" smtClean="0"/>
              <a:t> води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радону в </a:t>
            </a:r>
            <a:r>
              <a:rPr lang="ru-RU" dirty="0" err="1" smtClean="0"/>
              <a:t>легені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у </a:t>
            </a:r>
            <a:r>
              <a:rPr lang="ru-RU" dirty="0" err="1" smtClean="0"/>
              <a:t>ванній</a:t>
            </a:r>
            <a:r>
              <a:rPr lang="ru-RU" dirty="0" smtClean="0"/>
              <a:t> </a:t>
            </a:r>
            <a:r>
              <a:rPr lang="ru-RU" dirty="0" err="1" smtClean="0"/>
              <a:t>кімнаті</a:t>
            </a:r>
            <a:r>
              <a:rPr lang="ru-RU" dirty="0" smtClean="0"/>
              <a:t> – там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в 3 рази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радону в </a:t>
            </a:r>
            <a:r>
              <a:rPr lang="ru-RU" dirty="0" err="1" smtClean="0"/>
              <a:t>кухні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40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кімнаті</a:t>
            </a:r>
            <a:r>
              <a:rPr lang="ru-RU" dirty="0" smtClean="0"/>
              <a:t>. </a:t>
            </a:r>
            <a:r>
              <a:rPr lang="ru-RU" dirty="0" err="1" smtClean="0"/>
              <a:t>Коротше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,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провітрюйте</a:t>
            </a:r>
            <a:r>
              <a:rPr lang="ru-RU" dirty="0" smtClean="0"/>
              <a:t> 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Radon_Element_d2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816424" cy="30080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smtClean="0"/>
              <a:t>них </a:t>
            </a:r>
            <a:r>
              <a:rPr lang="ru-RU" dirty="0" err="1" smtClean="0"/>
              <a:t>відноситься</a:t>
            </a:r>
            <a:r>
              <a:rPr lang="ru-RU" dirty="0" smtClean="0"/>
              <a:t> </a:t>
            </a:r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 smtClean="0"/>
              <a:t>енергетика</a:t>
            </a:r>
            <a:r>
              <a:rPr lang="ru-RU" dirty="0" smtClean="0"/>
              <a:t>, </a:t>
            </a:r>
            <a:r>
              <a:rPr lang="ru-RU" dirty="0" err="1" smtClean="0"/>
              <a:t>рентгенологічні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.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наведені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та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еквівалентні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, </a:t>
            </a:r>
            <a:r>
              <a:rPr lang="ru-RU" dirty="0" err="1" smtClean="0"/>
              <a:t>мкЗв</a:t>
            </a:r>
            <a:r>
              <a:rPr lang="ru-RU" dirty="0" smtClean="0"/>
              <a:t>/год.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83702"/>
            <a:ext cx="2736304" cy="2305874"/>
          </a:xfrm>
          <a:prstGeom prst="rect">
            <a:avLst/>
          </a:prstGeom>
        </p:spPr>
      </p:pic>
      <p:pic>
        <p:nvPicPr>
          <p:cNvPr id="5" name="Рисунок 4" descr="1219493779_rent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89040"/>
            <a:ext cx="1601821" cy="2420888"/>
          </a:xfrm>
          <a:prstGeom prst="rect">
            <a:avLst/>
          </a:prstGeom>
        </p:spPr>
      </p:pic>
      <p:pic>
        <p:nvPicPr>
          <p:cNvPr id="6" name="Рисунок 5" descr="1316977340_8d56c552aadcf5cdf66982ee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2685602" cy="20271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052736"/>
          <a:ext cx="8712968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Річні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ефективні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еквівалентні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мкЗв</a:t>
                      </a:r>
                      <a:r>
                        <a:rPr lang="ru-RU" dirty="0" smtClean="0"/>
                        <a:t>/год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Космічне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випромінювання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Опромінення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будматеріалів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місцевості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37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Внутрішнє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опромінення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Радон-222, радон-220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126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Медичні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процедури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Випробовування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ядерної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зброї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Ядерна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енергетика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5146392"/>
          <a:ext cx="87129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Всього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12776"/>
            <a:ext cx="558011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   </a:t>
            </a:r>
            <a:r>
              <a:rPr lang="ru-RU" sz="2100" dirty="0" err="1" smtClean="0"/>
              <a:t>Вплив</a:t>
            </a:r>
            <a:r>
              <a:rPr lang="ru-RU" sz="2100" dirty="0" smtClean="0"/>
              <a:t> </a:t>
            </a:r>
            <a:r>
              <a:rPr lang="ru-RU" sz="2100" dirty="0" err="1" smtClean="0"/>
              <a:t>радіації</a:t>
            </a:r>
            <a:r>
              <a:rPr lang="ru-RU" sz="2100" dirty="0" smtClean="0"/>
              <a:t> на </a:t>
            </a:r>
            <a:r>
              <a:rPr lang="ru-RU" sz="2100" dirty="0" err="1" smtClean="0"/>
              <a:t>живий</a:t>
            </a:r>
            <a:r>
              <a:rPr lang="ru-RU" sz="2100" dirty="0" smtClean="0"/>
              <a:t> </a:t>
            </a:r>
            <a:r>
              <a:rPr lang="ru-RU" sz="2100" dirty="0" err="1" smtClean="0"/>
              <a:t>організм</a:t>
            </a:r>
            <a:r>
              <a:rPr lang="ru-RU" sz="2100" dirty="0" smtClean="0"/>
              <a:t> </a:t>
            </a:r>
            <a:r>
              <a:rPr lang="ru-RU" sz="2100" dirty="0" err="1" smtClean="0"/>
              <a:t>викликає</a:t>
            </a:r>
            <a:r>
              <a:rPr lang="ru-RU" sz="2100" dirty="0" smtClean="0"/>
              <a:t> в </a:t>
            </a:r>
            <a:r>
              <a:rPr lang="ru-RU" sz="2100" dirty="0" err="1" smtClean="0"/>
              <a:t>ньому</a:t>
            </a:r>
            <a:r>
              <a:rPr lang="ru-RU" sz="2100" dirty="0" smtClean="0"/>
              <a:t> </a:t>
            </a:r>
            <a:r>
              <a:rPr lang="ru-RU" sz="2100" dirty="0" err="1" smtClean="0"/>
              <a:t>різні</a:t>
            </a:r>
            <a:r>
              <a:rPr lang="ru-RU" sz="2100" dirty="0" smtClean="0"/>
              <a:t> </a:t>
            </a:r>
            <a:r>
              <a:rPr lang="ru-RU" sz="2100" dirty="0" err="1" smtClean="0"/>
              <a:t>оборотні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необоротні</a:t>
            </a:r>
            <a:r>
              <a:rPr lang="ru-RU" sz="2100" dirty="0" smtClean="0"/>
              <a:t> </a:t>
            </a:r>
            <a:r>
              <a:rPr lang="ru-RU" sz="2100" dirty="0" err="1" smtClean="0"/>
              <a:t>біологічні</a:t>
            </a:r>
            <a:r>
              <a:rPr lang="ru-RU" sz="2100" dirty="0" smtClean="0"/>
              <a:t> </a:t>
            </a:r>
            <a:r>
              <a:rPr lang="ru-RU" sz="2100" dirty="0" err="1" smtClean="0"/>
              <a:t>зміни</a:t>
            </a:r>
            <a:r>
              <a:rPr lang="ru-RU" sz="2100" dirty="0" smtClean="0"/>
              <a:t>. І </a:t>
            </a:r>
            <a:r>
              <a:rPr lang="ru-RU" sz="2100" dirty="0" err="1" smtClean="0"/>
              <a:t>ці</a:t>
            </a:r>
            <a:r>
              <a:rPr lang="ru-RU" sz="2100" dirty="0" smtClean="0"/>
              <a:t> </a:t>
            </a:r>
            <a:r>
              <a:rPr lang="ru-RU" sz="2100" dirty="0" err="1" smtClean="0"/>
              <a:t>зміни</a:t>
            </a:r>
            <a:r>
              <a:rPr lang="ru-RU" sz="2100" dirty="0" smtClean="0"/>
              <a:t> </a:t>
            </a:r>
            <a:r>
              <a:rPr lang="ru-RU" sz="2100" dirty="0" err="1" smtClean="0"/>
              <a:t>діляться</a:t>
            </a:r>
            <a:r>
              <a:rPr lang="ru-RU" sz="2100" dirty="0" smtClean="0"/>
              <a:t> на </a:t>
            </a:r>
            <a:r>
              <a:rPr lang="ru-RU" sz="2100" dirty="0" err="1" smtClean="0"/>
              <a:t>дві</a:t>
            </a:r>
            <a:r>
              <a:rPr lang="ru-RU" sz="2100" dirty="0" smtClean="0"/>
              <a:t> </a:t>
            </a:r>
            <a:r>
              <a:rPr lang="ru-RU" sz="2100" dirty="0" err="1" smtClean="0"/>
              <a:t>категорії</a:t>
            </a:r>
            <a:r>
              <a:rPr lang="ru-RU" sz="2100" dirty="0" smtClean="0"/>
              <a:t> – </a:t>
            </a:r>
            <a:r>
              <a:rPr lang="ru-RU" sz="2100" dirty="0" err="1" smtClean="0"/>
              <a:t>соматичні</a:t>
            </a:r>
            <a:r>
              <a:rPr lang="ru-RU" sz="2100" dirty="0" smtClean="0"/>
              <a:t>, </a:t>
            </a:r>
            <a:r>
              <a:rPr lang="ru-RU" sz="2100" dirty="0" err="1" smtClean="0"/>
              <a:t>викликані</a:t>
            </a:r>
            <a:r>
              <a:rPr lang="ru-RU" sz="2100" dirty="0" smtClean="0"/>
              <a:t> </a:t>
            </a:r>
            <a:r>
              <a:rPr lang="ru-RU" sz="2100" dirty="0" err="1" smtClean="0"/>
              <a:t>безпосередньо</a:t>
            </a:r>
            <a:r>
              <a:rPr lang="ru-RU" sz="2100" dirty="0" smtClean="0"/>
              <a:t> у людини,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генетичні</a:t>
            </a:r>
            <a:r>
              <a:rPr lang="ru-RU" sz="2100" dirty="0" smtClean="0"/>
              <a:t>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виникають</a:t>
            </a:r>
            <a:r>
              <a:rPr lang="ru-RU" sz="2100" dirty="0" smtClean="0"/>
              <a:t> у </a:t>
            </a:r>
            <a:r>
              <a:rPr lang="ru-RU" sz="2100" dirty="0" err="1" smtClean="0"/>
              <a:t>нащадків</a:t>
            </a:r>
            <a:r>
              <a:rPr lang="ru-RU" sz="2100" dirty="0" smtClean="0"/>
              <a:t>. </a:t>
            </a:r>
            <a:r>
              <a:rPr lang="ru-RU" sz="2100" dirty="0" err="1" smtClean="0"/>
              <a:t>Важкість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впливу</a:t>
            </a:r>
            <a:r>
              <a:rPr lang="ru-RU" sz="2100" dirty="0" smtClean="0"/>
              <a:t> </a:t>
            </a:r>
            <a:r>
              <a:rPr lang="ru-RU" sz="2100" dirty="0" err="1" smtClean="0"/>
              <a:t>радіації</a:t>
            </a:r>
            <a:r>
              <a:rPr lang="ru-RU" sz="2100" dirty="0" smtClean="0"/>
              <a:t> на </a:t>
            </a:r>
            <a:r>
              <a:rPr lang="ru-RU" sz="2100" dirty="0" err="1" smtClean="0"/>
              <a:t>організм</a:t>
            </a:r>
            <a:r>
              <a:rPr lang="ru-RU" sz="2100" dirty="0" smtClean="0"/>
              <a:t> людини </a:t>
            </a:r>
            <a:r>
              <a:rPr lang="ru-RU" sz="2100" dirty="0" err="1" smtClean="0"/>
              <a:t>залежить</a:t>
            </a:r>
            <a:r>
              <a:rPr lang="ru-RU" sz="2100" dirty="0" smtClean="0"/>
              <a:t> </a:t>
            </a:r>
            <a:r>
              <a:rPr lang="ru-RU" sz="2100" dirty="0" err="1" smtClean="0"/>
              <a:t>від</a:t>
            </a:r>
            <a:r>
              <a:rPr lang="ru-RU" sz="2100" dirty="0" smtClean="0"/>
              <a:t> того, як </a:t>
            </a:r>
            <a:r>
              <a:rPr lang="ru-RU" sz="2100" dirty="0" err="1" smtClean="0"/>
              <a:t>відбувається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цей</a:t>
            </a:r>
            <a:r>
              <a:rPr lang="ru-RU" sz="2100" dirty="0" smtClean="0"/>
              <a:t> </a:t>
            </a:r>
            <a:r>
              <a:rPr lang="ru-RU" sz="2100" dirty="0" err="1" smtClean="0"/>
              <a:t>вплив</a:t>
            </a:r>
            <a:r>
              <a:rPr lang="ru-RU" sz="2100" dirty="0" smtClean="0"/>
              <a:t> – </a:t>
            </a:r>
            <a:r>
              <a:rPr lang="ru-RU" sz="2100" dirty="0" err="1" smtClean="0"/>
              <a:t>відразу</a:t>
            </a:r>
            <a:r>
              <a:rPr lang="ru-RU" sz="2100" dirty="0" smtClean="0"/>
              <a:t> </a:t>
            </a:r>
            <a:r>
              <a:rPr lang="ru-RU" sz="2100" dirty="0" err="1" smtClean="0"/>
              <a:t>чи</a:t>
            </a:r>
            <a:r>
              <a:rPr lang="ru-RU" sz="2100" dirty="0" smtClean="0"/>
              <a:t> </a:t>
            </a:r>
            <a:r>
              <a:rPr lang="ru-RU" sz="2100" dirty="0" err="1" smtClean="0"/>
              <a:t>порціями</a:t>
            </a:r>
            <a:r>
              <a:rPr lang="ru-RU" sz="2100" dirty="0" smtClean="0"/>
              <a:t>. </a:t>
            </a:r>
            <a:r>
              <a:rPr lang="ru-RU" sz="2100" dirty="0" err="1" smtClean="0"/>
              <a:t>Більшість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органів</a:t>
            </a:r>
            <a:r>
              <a:rPr lang="ru-RU" sz="2100" dirty="0" smtClean="0"/>
              <a:t> </a:t>
            </a:r>
            <a:r>
              <a:rPr lang="ru-RU" sz="2100" dirty="0" err="1" smtClean="0"/>
              <a:t>встигає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відновитися</a:t>
            </a:r>
            <a:r>
              <a:rPr lang="ru-RU" sz="2100" dirty="0" smtClean="0"/>
              <a:t>, тому вони </a:t>
            </a:r>
            <a:r>
              <a:rPr lang="ru-RU" sz="2100" dirty="0" err="1" smtClean="0"/>
              <a:t>краще</a:t>
            </a:r>
            <a:r>
              <a:rPr lang="ru-RU" sz="2100" dirty="0" smtClean="0"/>
              <a:t> </a:t>
            </a:r>
            <a:r>
              <a:rPr lang="ru-RU" sz="2100" dirty="0" err="1" smtClean="0"/>
              <a:t>переносять</a:t>
            </a:r>
            <a:r>
              <a:rPr lang="ru-RU" sz="2100" dirty="0" smtClean="0"/>
              <a:t> </a:t>
            </a:r>
            <a:r>
              <a:rPr lang="ru-RU" sz="2100" dirty="0" err="1" smtClean="0"/>
              <a:t>серію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короткочасних</a:t>
            </a:r>
            <a:r>
              <a:rPr lang="ru-RU" sz="2100" dirty="0" smtClean="0"/>
              <a:t> доз, в </a:t>
            </a:r>
            <a:r>
              <a:rPr lang="ru-RU" sz="2100" dirty="0" err="1" smtClean="0"/>
              <a:t>порівнянні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тією</a:t>
            </a:r>
            <a:r>
              <a:rPr lang="ru-RU" sz="2100" dirty="0" smtClean="0"/>
              <a:t> ж </a:t>
            </a:r>
            <a:r>
              <a:rPr lang="ru-RU" sz="2100" dirty="0" err="1" smtClean="0"/>
              <a:t>сумарною</a:t>
            </a:r>
            <a:r>
              <a:rPr lang="ru-RU" sz="2100" dirty="0" smtClean="0"/>
              <a:t> </a:t>
            </a:r>
            <a:r>
              <a:rPr lang="ru-RU" sz="2100" dirty="0" smtClean="0"/>
              <a:t>  дозою </a:t>
            </a:r>
            <a:r>
              <a:rPr lang="ru-RU" sz="2100" dirty="0" err="1" smtClean="0"/>
              <a:t>опромінення</a:t>
            </a:r>
            <a:r>
              <a:rPr lang="ru-RU" sz="2100" dirty="0" smtClean="0"/>
              <a:t> за один раз.</a:t>
            </a:r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hernob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2883519" cy="2544688"/>
          </a:xfrm>
          <a:prstGeom prst="rect">
            <a:avLst/>
          </a:prstGeom>
        </p:spPr>
      </p:pic>
      <p:pic>
        <p:nvPicPr>
          <p:cNvPr id="6" name="Рисунок 5" descr="20082167_9f4a8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2304256" cy="22766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Як </a:t>
            </a:r>
            <a:r>
              <a:rPr lang="ru-RU" dirty="0" err="1" smtClean="0"/>
              <a:t>писалося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,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на </a:t>
            </a:r>
            <a:r>
              <a:rPr lang="ru-RU" dirty="0" err="1" smtClean="0"/>
              <a:t>радіацію</a:t>
            </a:r>
            <a:r>
              <a:rPr lang="ru-RU" dirty="0" smtClean="0"/>
              <a:t> не </a:t>
            </a:r>
            <a:r>
              <a:rPr lang="ru-RU" dirty="0" err="1" smtClean="0"/>
              <a:t>однакова</a:t>
            </a:r>
            <a:r>
              <a:rPr lang="ru-RU" dirty="0" smtClean="0"/>
              <a:t> –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кістковий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та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кровотворної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репродуктивні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вразливі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сильніше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доросла </a:t>
            </a:r>
            <a:r>
              <a:rPr lang="ru-RU" dirty="0" err="1" smtClean="0"/>
              <a:t>людина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людини не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нирки</a:t>
            </a:r>
            <a:r>
              <a:rPr lang="ru-RU" dirty="0" smtClean="0"/>
              <a:t>, </a:t>
            </a:r>
            <a:r>
              <a:rPr lang="ru-RU" dirty="0" err="1" smtClean="0"/>
              <a:t>печінка</a:t>
            </a:r>
            <a:r>
              <a:rPr lang="ru-RU" dirty="0" smtClean="0"/>
              <a:t>, </a:t>
            </a:r>
            <a:r>
              <a:rPr lang="ru-RU" dirty="0" err="1" smtClean="0"/>
              <a:t>сечовий</a:t>
            </a:r>
            <a:r>
              <a:rPr lang="ru-RU" dirty="0" smtClean="0"/>
              <a:t> </a:t>
            </a:r>
            <a:r>
              <a:rPr lang="ru-RU" dirty="0" err="1" smtClean="0"/>
              <a:t>міхур</a:t>
            </a:r>
            <a:r>
              <a:rPr lang="ru-RU" dirty="0" smtClean="0"/>
              <a:t>, </a:t>
            </a:r>
            <a:r>
              <a:rPr lang="ru-RU" dirty="0" err="1" smtClean="0"/>
              <a:t>хрящові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для прикладу показана шкода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одноразової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гамма-випромінювання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76052600_1275036925_0069_436x327.jpg"/>
          <p:cNvPicPr>
            <a:picLocks noChangeAspect="1"/>
          </p:cNvPicPr>
          <p:nvPr/>
        </p:nvPicPr>
        <p:blipFill>
          <a:blip r:embed="rId2" cstate="print"/>
          <a:srcRect t="6056" b="43064"/>
          <a:stretch>
            <a:fillRect/>
          </a:stretch>
        </p:blipFill>
        <p:spPr>
          <a:xfrm>
            <a:off x="2483768" y="188640"/>
            <a:ext cx="4152900" cy="1584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643422"/>
            <a:ext cx="8715436" cy="22145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присутня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космосі</a:t>
            </a:r>
            <a:r>
              <a:rPr lang="ru-RU" dirty="0" smtClean="0"/>
              <a:t>  </a:t>
            </a:r>
            <a:r>
              <a:rPr lang="ru-RU" dirty="0" err="1" smtClean="0"/>
              <a:t>завжди</a:t>
            </a:r>
            <a:r>
              <a:rPr lang="ru-RU" dirty="0" smtClean="0"/>
              <a:t>.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пересічного</a:t>
            </a:r>
            <a:r>
              <a:rPr lang="ru-RU" dirty="0" smtClean="0"/>
              <a:t> жителя </a:t>
            </a:r>
            <a:r>
              <a:rPr lang="ru-RU" dirty="0" err="1" smtClean="0"/>
              <a:t>планети</a:t>
            </a:r>
            <a:r>
              <a:rPr lang="ru-RU" dirty="0" smtClean="0"/>
              <a:t> про     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    </a:t>
            </a:r>
          </a:p>
          <a:p>
            <a:pPr algn="just"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мізерні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викривлені</a:t>
            </a:r>
            <a:r>
              <a:rPr lang="ru-RU" dirty="0" smtClean="0"/>
              <a:t> </a:t>
            </a:r>
            <a:r>
              <a:rPr lang="ru-RU" dirty="0" err="1" smtClean="0"/>
              <a:t>міфами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127365798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642918"/>
            <a:ext cx="4786346" cy="3704632"/>
          </a:xfrm>
          <a:prstGeom prst="rect">
            <a:avLst/>
          </a:prstGeom>
        </p:spPr>
      </p:pic>
      <p:pic>
        <p:nvPicPr>
          <p:cNvPr id="8" name="Рисунок 7" descr="3ca8589f877048eae75ccd802deb94bd-fdd17cf6ddc65dd2877c2616745022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3082770" cy="373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8055"/>
          <a:ext cx="9144000" cy="68299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27784"/>
                <a:gridCol w="3384376"/>
                <a:gridCol w="3131840"/>
              </a:tblGrid>
              <a:tr h="108045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Одноразовий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вплив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гамма-випромінювання</a:t>
                      </a:r>
                      <a:r>
                        <a:rPr lang="ru-RU" sz="1400" dirty="0" smtClean="0"/>
                        <a:t> 100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смерть </a:t>
                      </a:r>
                      <a:r>
                        <a:rPr lang="ru-RU" sz="1400" dirty="0" err="1" smtClean="0"/>
                        <a:t>настає</a:t>
                      </a:r>
                      <a:r>
                        <a:rPr lang="ru-RU" sz="1400" dirty="0" smtClean="0"/>
                        <a:t> через </a:t>
                      </a:r>
                      <a:r>
                        <a:rPr lang="ru-RU" sz="1400" dirty="0" err="1" smtClean="0"/>
                        <a:t>декілька</a:t>
                      </a:r>
                      <a:r>
                        <a:rPr lang="ru-RU" sz="1400" dirty="0" smtClean="0"/>
                        <a:t> годин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днів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внаслідок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ушкодження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центральної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нервової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системи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831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10—50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смерть </a:t>
                      </a:r>
                      <a:r>
                        <a:rPr lang="ru-RU" sz="1400" dirty="0" err="1" smtClean="0"/>
                        <a:t>настає</a:t>
                      </a:r>
                      <a:r>
                        <a:rPr lang="ru-RU" sz="1400" dirty="0" smtClean="0"/>
                        <a:t> через один—два </a:t>
                      </a:r>
                      <a:r>
                        <a:rPr lang="ru-RU" sz="1400" dirty="0" err="1" smtClean="0"/>
                        <a:t>тижні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внаслідок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внутрішніх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крововиливів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831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4—5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 </a:t>
                      </a:r>
                      <a:r>
                        <a:rPr lang="ru-RU" sz="1400" dirty="0" err="1" smtClean="0"/>
                        <a:t>опромінених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гине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протягом</a:t>
                      </a:r>
                      <a:r>
                        <a:rPr lang="ru-RU" sz="1400" dirty="0" smtClean="0"/>
                        <a:t> одного—</a:t>
                      </a:r>
                      <a:r>
                        <a:rPr lang="ru-RU" sz="1400" dirty="0" err="1" smtClean="0"/>
                        <a:t>двох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місяців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внаслідок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ураження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кісткового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мозку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нижній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рівень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розвитку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променевої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хвороби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1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0,75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короткочасні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незначні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зміни</a:t>
                      </a:r>
                      <a:r>
                        <a:rPr lang="ru-RU" sz="1400" dirty="0" smtClean="0"/>
                        <a:t> складу </a:t>
                      </a:r>
                      <a:r>
                        <a:rPr lang="ru-RU" sz="1400" dirty="0" err="1" smtClean="0"/>
                        <a:t>крові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0,30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при </a:t>
                      </a:r>
                      <a:r>
                        <a:rPr lang="ru-RU" sz="1400" dirty="0" err="1" smtClean="0"/>
                        <a:t>рентгеноскопії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шлунка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разове</a:t>
                      </a:r>
                      <a:r>
                        <a:rPr lang="ru-RU" sz="1400" dirty="0" smtClean="0"/>
                        <a:t>),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аварійне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персоналу (</a:t>
                      </a:r>
                      <a:r>
                        <a:rPr lang="ru-RU" sz="1400" dirty="0" err="1" smtClean="0"/>
                        <a:t>разове</a:t>
                      </a:r>
                      <a:r>
                        <a:rPr lang="ru-RU" sz="1400" dirty="0" smtClean="0"/>
                        <a:t>),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аварійне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населення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разове</a:t>
                      </a:r>
                      <a:r>
                        <a:rPr lang="ru-RU" sz="1400" dirty="0" smtClean="0"/>
                        <a:t>),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персоналу в </a:t>
                      </a:r>
                      <a:r>
                        <a:rPr lang="ru-RU" sz="1400" dirty="0" err="1" smtClean="0"/>
                        <a:t>нормальних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умовах</a:t>
                      </a:r>
                      <a:r>
                        <a:rPr lang="ru-RU" sz="1400" dirty="0" smtClean="0"/>
                        <a:t> за </a:t>
                      </a:r>
                      <a:r>
                        <a:rPr lang="ru-RU" sz="1400" dirty="0" err="1" smtClean="0"/>
                        <a:t>рік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населення</a:t>
                      </a:r>
                      <a:r>
                        <a:rPr lang="ru-RU" sz="1400" dirty="0" smtClean="0"/>
                        <a:t> в </a:t>
                      </a:r>
                      <a:r>
                        <a:rPr lang="ru-RU" sz="1400" dirty="0" err="1" smtClean="0"/>
                        <a:t>нормальних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умовах</a:t>
                      </a:r>
                      <a:r>
                        <a:rPr lang="ru-RU" sz="1400" dirty="0" smtClean="0"/>
                        <a:t> за </a:t>
                      </a:r>
                      <a:r>
                        <a:rPr lang="ru-RU" sz="1400" dirty="0" err="1" smtClean="0"/>
                        <a:t>рік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96752"/>
            <a:ext cx="5760640" cy="5661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іонізуючим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,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для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(в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заряджені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розриву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. </a:t>
            </a:r>
            <a:r>
              <a:rPr lang="ru-RU" dirty="0" err="1" smtClean="0"/>
              <a:t>Іонізуюча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зашкодити</a:t>
            </a:r>
            <a:r>
              <a:rPr lang="ru-RU" dirty="0" smtClean="0"/>
              <a:t> </a:t>
            </a:r>
            <a:r>
              <a:rPr lang="ru-RU" dirty="0" err="1" smtClean="0"/>
              <a:t>будь-якому</a:t>
            </a:r>
            <a:r>
              <a:rPr lang="ru-RU" dirty="0" smtClean="0"/>
              <a:t> типу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не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відновленню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того –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природного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ракових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3433564" cy="22890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ушкоджень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.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поділяти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: </a:t>
            </a:r>
            <a:r>
              <a:rPr lang="ru-RU" dirty="0" err="1" smtClean="0"/>
              <a:t>стохастичні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стохастичні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k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212976"/>
            <a:ext cx="3888432" cy="2931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Стохастичні</a:t>
            </a:r>
            <a:r>
              <a:rPr lang="ru-RU" i="1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довгостроковим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при </a:t>
            </a:r>
            <a:r>
              <a:rPr lang="ru-RU" dirty="0" err="1" smtClean="0"/>
              <a:t>мінімальному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(сама </a:t>
            </a:r>
            <a:r>
              <a:rPr lang="ru-RU" dirty="0" err="1" smtClean="0"/>
              <a:t>назва</a:t>
            </a:r>
            <a:r>
              <a:rPr lang="ru-RU" dirty="0" smtClean="0"/>
              <a:t> «</a:t>
            </a:r>
            <a:r>
              <a:rPr lang="ru-RU" dirty="0" err="1" smtClean="0"/>
              <a:t>стохастичний</a:t>
            </a:r>
            <a:r>
              <a:rPr lang="ru-RU" dirty="0" smtClean="0"/>
              <a:t>»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чого-небудь</a:t>
            </a:r>
            <a:r>
              <a:rPr lang="ru-RU" dirty="0" smtClean="0"/>
              <a:t>). Чим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імовірніші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не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Стохастичні</a:t>
            </a:r>
            <a:r>
              <a:rPr lang="ru-RU" dirty="0" smtClean="0"/>
              <a:t> (</a:t>
            </a:r>
            <a:r>
              <a:rPr lang="ru-RU" dirty="0" err="1" smtClean="0"/>
              <a:t>випадкові</a:t>
            </a:r>
            <a:r>
              <a:rPr lang="ru-RU" dirty="0" smtClean="0"/>
              <a:t>)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6632"/>
            <a:ext cx="5709320" cy="6597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вважає</a:t>
            </a:r>
            <a:r>
              <a:rPr lang="ru-RU" dirty="0" smtClean="0"/>
              <a:t> рак </a:t>
            </a:r>
            <a:r>
              <a:rPr lang="ru-RU" dirty="0" err="1" smtClean="0"/>
              <a:t>ключовим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людини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 Рак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неконтрольований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росту та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пошкоджених</a:t>
            </a:r>
            <a:r>
              <a:rPr lang="ru-RU" dirty="0" smtClean="0"/>
              <a:t> тканин.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пошкоджень</a:t>
            </a:r>
            <a:r>
              <a:rPr lang="ru-RU" dirty="0" smtClean="0"/>
              <a:t> на </a:t>
            </a:r>
            <a:r>
              <a:rPr lang="ru-RU" dirty="0" err="1" smtClean="0"/>
              <a:t>клітинному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молекулярному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порушується</a:t>
            </a:r>
            <a:r>
              <a:rPr lang="ru-RU" dirty="0" smtClean="0"/>
              <a:t>, </a:t>
            </a:r>
            <a:r>
              <a:rPr lang="ru-RU" dirty="0" err="1" smtClean="0"/>
              <a:t>приводячи</a:t>
            </a:r>
            <a:r>
              <a:rPr lang="ru-RU" dirty="0" smtClean="0"/>
              <a:t> до </a:t>
            </a:r>
            <a:r>
              <a:rPr lang="ru-RU" dirty="0" err="1" smtClean="0"/>
              <a:t>неконтрольованого</a:t>
            </a:r>
            <a:r>
              <a:rPr lang="ru-RU" dirty="0" smtClean="0"/>
              <a:t> росту </a:t>
            </a:r>
            <a:r>
              <a:rPr lang="ru-RU" dirty="0" err="1" smtClean="0"/>
              <a:t>клітин</a:t>
            </a:r>
            <a:r>
              <a:rPr lang="ru-RU" dirty="0" smtClean="0"/>
              <a:t>. Ось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розривати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в атомах </a:t>
            </a:r>
            <a:r>
              <a:rPr lang="ru-RU" dirty="0" err="1" smtClean="0"/>
              <a:t>і</a:t>
            </a:r>
            <a:r>
              <a:rPr lang="ru-RU" dirty="0" smtClean="0"/>
              <a:t> молекулах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потужним</a:t>
            </a:r>
            <a:r>
              <a:rPr lang="ru-RU" dirty="0" smtClean="0"/>
              <a:t> канцерогеном.</a:t>
            </a:r>
            <a:endParaRPr lang="ru-RU" dirty="0"/>
          </a:p>
        </p:txBody>
      </p:sp>
      <p:pic>
        <p:nvPicPr>
          <p:cNvPr id="4" name="Рисунок 3" descr="znak-radiaciy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30000" contrast="40000"/>
          </a:blip>
          <a:stretch>
            <a:fillRect/>
          </a:stretch>
        </p:blipFill>
        <p:spPr>
          <a:xfrm>
            <a:off x="50316" y="1196752"/>
            <a:ext cx="3585580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277272" cy="6597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smtClean="0"/>
              <a:t>того, до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стохастичних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випадкових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ДНК,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радіацією</a:t>
            </a:r>
            <a:r>
              <a:rPr lang="ru-RU" dirty="0" smtClean="0"/>
              <a:t> –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 smtClean="0"/>
              <a:t>клітинні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.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не </a:t>
            </a:r>
            <a:r>
              <a:rPr lang="ru-RU" dirty="0" err="1" smtClean="0"/>
              <a:t>справляється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таких </a:t>
            </a:r>
            <a:r>
              <a:rPr lang="ru-RU" dirty="0" err="1" smtClean="0"/>
              <a:t>утворень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.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тератогенними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генетичними</a:t>
            </a:r>
            <a:r>
              <a:rPr lang="ru-RU" dirty="0" smtClean="0"/>
              <a:t>. </a:t>
            </a:r>
            <a:r>
              <a:rPr lang="ru-RU" dirty="0" err="1" smtClean="0"/>
              <a:t>Тератогенні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плоду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на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 </a:t>
            </a:r>
            <a:r>
              <a:rPr lang="ru-RU" dirty="0" err="1" smtClean="0"/>
              <a:t>Генетичні</a:t>
            </a:r>
            <a:r>
              <a:rPr lang="ru-RU" dirty="0" smtClean="0"/>
              <a:t> ж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D-grafika+dnk+75868038887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44824"/>
            <a:ext cx="3227851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Не </a:t>
            </a:r>
            <a:r>
              <a:rPr lang="ru-RU" dirty="0" err="1" smtClean="0"/>
              <a:t>стохастичні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людини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–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інтенсивніший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серйозніші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. </a:t>
            </a:r>
            <a:r>
              <a:rPr lang="ru-RU" dirty="0" err="1" smtClean="0"/>
              <a:t>Короткострокове</a:t>
            </a:r>
            <a:r>
              <a:rPr lang="ru-RU" dirty="0" smtClean="0"/>
              <a:t> </a:t>
            </a:r>
            <a:r>
              <a:rPr lang="ru-RU" dirty="0" err="1" smtClean="0"/>
              <a:t>інтенсивне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гострим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</a:t>
            </a:r>
            <a:r>
              <a:rPr lang="ru-RU" dirty="0" err="1" smtClean="0"/>
              <a:t>стохастичні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6003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раку,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короткострокового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. 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–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так звана </a:t>
            </a:r>
            <a:r>
              <a:rPr lang="ru-RU" dirty="0" err="1" smtClean="0"/>
              <a:t>променева</a:t>
            </a:r>
            <a:r>
              <a:rPr lang="ru-RU" dirty="0" smtClean="0"/>
              <a:t> хвороба,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радіаційне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передчасне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призводить</a:t>
            </a:r>
            <a:r>
              <a:rPr lang="ru-RU" dirty="0" smtClean="0"/>
              <a:t> до летального результату. При </a:t>
            </a:r>
            <a:r>
              <a:rPr lang="ru-RU" dirty="0" err="1" smtClean="0"/>
              <a:t>опроміненні</a:t>
            </a:r>
            <a:r>
              <a:rPr lang="ru-RU" dirty="0" smtClean="0"/>
              <a:t> дозами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летальний</a:t>
            </a:r>
            <a:r>
              <a:rPr lang="ru-RU" dirty="0" smtClean="0"/>
              <a:t> результат </a:t>
            </a:r>
            <a:r>
              <a:rPr lang="ru-RU" dirty="0" err="1" smtClean="0"/>
              <a:t>наступає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2736304" cy="2047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645024"/>
            <a:ext cx="4248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500" dirty="0" smtClean="0"/>
              <a:t>У число </a:t>
            </a:r>
            <a:r>
              <a:rPr lang="ru-RU" sz="2500" dirty="0" err="1" smtClean="0"/>
              <a:t>основних</a:t>
            </a:r>
            <a:r>
              <a:rPr lang="ru-RU" sz="2500" dirty="0" smtClean="0"/>
              <a:t> </a:t>
            </a:r>
            <a:r>
              <a:rPr lang="ru-RU" sz="2500" dirty="0" err="1" smtClean="0"/>
              <a:t>симптомів</a:t>
            </a:r>
            <a:r>
              <a:rPr lang="ru-RU" sz="2500" dirty="0" smtClean="0"/>
              <a:t> </a:t>
            </a:r>
            <a:r>
              <a:rPr lang="ru-RU" sz="2500" dirty="0" err="1" smtClean="0"/>
              <a:t>променевої</a:t>
            </a:r>
            <a:r>
              <a:rPr lang="ru-RU" sz="2500" dirty="0" smtClean="0"/>
              <a:t> </a:t>
            </a:r>
            <a:r>
              <a:rPr lang="ru-RU" sz="2500" dirty="0" err="1" smtClean="0"/>
              <a:t>хвороби</a:t>
            </a:r>
            <a:r>
              <a:rPr lang="ru-RU" sz="2500" dirty="0" smtClean="0"/>
              <a:t> </a:t>
            </a:r>
            <a:r>
              <a:rPr lang="ru-RU" sz="2500" dirty="0" err="1" smtClean="0"/>
              <a:t>входять</a:t>
            </a:r>
            <a:r>
              <a:rPr lang="ru-RU" sz="2500" dirty="0" smtClean="0"/>
              <a:t> </a:t>
            </a:r>
            <a:r>
              <a:rPr lang="ru-RU" sz="2500" dirty="0" err="1" smtClean="0"/>
              <a:t>нудота</a:t>
            </a:r>
            <a:r>
              <a:rPr lang="ru-RU" sz="2500" dirty="0" smtClean="0"/>
              <a:t>, </a:t>
            </a:r>
            <a:r>
              <a:rPr lang="ru-RU" sz="2500" dirty="0" err="1" smtClean="0"/>
              <a:t>слабкість</a:t>
            </a:r>
            <a:r>
              <a:rPr lang="ru-RU" sz="2500" dirty="0" smtClean="0"/>
              <a:t>, </a:t>
            </a:r>
            <a:r>
              <a:rPr lang="ru-RU" sz="2500" dirty="0" err="1" smtClean="0"/>
              <a:t>втрата</a:t>
            </a:r>
            <a:r>
              <a:rPr lang="ru-RU" sz="2500" dirty="0" smtClean="0"/>
              <a:t> </a:t>
            </a:r>
            <a:r>
              <a:rPr lang="ru-RU" sz="2500" dirty="0" err="1" smtClean="0"/>
              <a:t>волосся</a:t>
            </a:r>
            <a:r>
              <a:rPr lang="ru-RU" sz="2500" dirty="0" smtClean="0"/>
              <a:t>, </a:t>
            </a:r>
            <a:r>
              <a:rPr lang="ru-RU" sz="2500" dirty="0" err="1" smtClean="0"/>
              <a:t>опіки</a:t>
            </a:r>
            <a:r>
              <a:rPr lang="ru-RU" sz="2500" dirty="0" smtClean="0"/>
              <a:t> </a:t>
            </a:r>
            <a:r>
              <a:rPr lang="ru-RU" sz="2500" dirty="0" err="1" smtClean="0"/>
              <a:t>шкіри</a:t>
            </a:r>
            <a:r>
              <a:rPr lang="ru-RU" sz="2500" dirty="0" smtClean="0"/>
              <a:t>, </a:t>
            </a:r>
            <a:r>
              <a:rPr lang="ru-RU" sz="2500" dirty="0" err="1" smtClean="0"/>
              <a:t>порушення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роботи</a:t>
            </a:r>
            <a:r>
              <a:rPr lang="ru-RU" sz="2500" dirty="0" smtClean="0"/>
              <a:t> </a:t>
            </a:r>
            <a:r>
              <a:rPr lang="ru-RU" sz="2500" dirty="0" err="1" smtClean="0"/>
              <a:t>різних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органів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614" y="2643158"/>
            <a:ext cx="9015386" cy="4214842"/>
          </a:xfrm>
        </p:spPr>
        <p:txBody>
          <a:bodyPr numCol="1"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Наочним</a:t>
            </a:r>
            <a:r>
              <a:rPr lang="ru-RU" dirty="0" smtClean="0"/>
              <a:t> прикладом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про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 показала </a:t>
            </a:r>
            <a:r>
              <a:rPr lang="ru-RU" dirty="0" err="1" smtClean="0"/>
              <a:t>аварія</a:t>
            </a:r>
            <a:r>
              <a:rPr lang="ru-RU" dirty="0" smtClean="0"/>
              <a:t> на </a:t>
            </a:r>
            <a:r>
              <a:rPr lang="ru-RU" dirty="0" err="1" smtClean="0"/>
              <a:t>Чорнобильській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АЕС. На той момент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вузький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ряд </a:t>
            </a:r>
            <a:r>
              <a:rPr lang="ru-RU" dirty="0" err="1" smtClean="0"/>
              <a:t>фахівців</a:t>
            </a:r>
            <a:r>
              <a:rPr lang="ru-RU" dirty="0" smtClean="0"/>
              <a:t>. Людей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Прип'яті</a:t>
            </a:r>
            <a:r>
              <a:rPr lang="ru-RU" dirty="0" smtClean="0"/>
              <a:t> почали </a:t>
            </a:r>
            <a:r>
              <a:rPr lang="ru-RU" dirty="0" err="1" smtClean="0"/>
              <a:t>евакуювати</a:t>
            </a:r>
            <a:r>
              <a:rPr lang="ru-RU" dirty="0" smtClean="0"/>
              <a:t> через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діб</a:t>
            </a:r>
            <a:r>
              <a:rPr lang="ru-RU" dirty="0" smtClean="0"/>
              <a:t>, у </a:t>
            </a:r>
            <a:r>
              <a:rPr lang="ru-RU" dirty="0" err="1" smtClean="0"/>
              <a:t>Києві</a:t>
            </a:r>
            <a:r>
              <a:rPr lang="ru-RU" dirty="0" smtClean="0"/>
              <a:t> не </a:t>
            </a:r>
            <a:r>
              <a:rPr lang="ru-RU" dirty="0" err="1" smtClean="0"/>
              <a:t>скасували</a:t>
            </a:r>
            <a:r>
              <a:rPr lang="ru-RU" dirty="0" smtClean="0"/>
              <a:t> парад. Весь </a:t>
            </a:r>
            <a:r>
              <a:rPr lang="ru-RU" dirty="0" err="1" smtClean="0"/>
              <a:t>цей</a:t>
            </a:r>
            <a:r>
              <a:rPr lang="ru-RU" dirty="0" smtClean="0"/>
              <a:t> час люди </a:t>
            </a:r>
            <a:r>
              <a:rPr lang="ru-RU" dirty="0" err="1" smtClean="0"/>
              <a:t>нічого</a:t>
            </a:r>
            <a:r>
              <a:rPr lang="ru-RU" dirty="0" smtClean="0"/>
              <a:t> не знали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невидимій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небезпеці</a:t>
            </a:r>
            <a:r>
              <a:rPr lang="ru-RU" dirty="0" smtClean="0"/>
              <a:t>, особливо в </a:t>
            </a:r>
            <a:r>
              <a:rPr lang="ru-RU" dirty="0" err="1" smtClean="0"/>
              <a:t>Прип'яті</a:t>
            </a:r>
            <a:r>
              <a:rPr lang="ru-RU" dirty="0" smtClean="0"/>
              <a:t>. У </a:t>
            </a:r>
            <a:r>
              <a:rPr lang="ru-RU" dirty="0" err="1" smtClean="0"/>
              <a:t>суспільстві</a:t>
            </a:r>
            <a:r>
              <a:rPr lang="ru-RU" dirty="0" smtClean="0"/>
              <a:t> </a:t>
            </a:r>
            <a:r>
              <a:rPr lang="ru-RU" dirty="0" err="1" smtClean="0"/>
              <a:t>природно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стали </a:t>
            </a:r>
            <a:r>
              <a:rPr lang="ru-RU" dirty="0" err="1" smtClean="0"/>
              <a:t>ходити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чутки про </a:t>
            </a:r>
            <a:r>
              <a:rPr lang="ru-RU" dirty="0" err="1" smtClean="0"/>
              <a:t>неіснуючу</a:t>
            </a:r>
            <a:r>
              <a:rPr lang="ru-RU" dirty="0" smtClean="0"/>
              <a:t> </a:t>
            </a:r>
            <a:r>
              <a:rPr lang="ru-RU" dirty="0" err="1" smtClean="0"/>
              <a:t>радіацію</a:t>
            </a:r>
            <a:r>
              <a:rPr lang="ru-RU" dirty="0" smtClean="0"/>
              <a:t>,     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наївно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смертельний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"</a:t>
            </a:r>
            <a:r>
              <a:rPr lang="ru-RU" dirty="0" err="1" smtClean="0"/>
              <a:t>гасити</a:t>
            </a:r>
            <a:r>
              <a:rPr lang="ru-RU" dirty="0" smtClean="0"/>
              <a:t>" </a:t>
            </a:r>
            <a:r>
              <a:rPr lang="ru-RU" dirty="0" err="1" smtClean="0"/>
              <a:t>горілкою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спиртом. А  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катастрофічно</a:t>
            </a:r>
            <a:r>
              <a:rPr lang="ru-RU" dirty="0" smtClean="0"/>
              <a:t> не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r>
              <a:rPr lang="ru-RU" dirty="0" err="1" smtClean="0"/>
              <a:t>вистачало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280597470207.jpg"/>
          <p:cNvPicPr>
            <a:picLocks noChangeAspect="1"/>
          </p:cNvPicPr>
          <p:nvPr/>
        </p:nvPicPr>
        <p:blipFill>
          <a:blip r:embed="rId2" cstate="print"/>
          <a:srcRect b="48544"/>
          <a:stretch>
            <a:fillRect/>
          </a:stretch>
        </p:blipFill>
        <p:spPr>
          <a:xfrm>
            <a:off x="2214546" y="214290"/>
            <a:ext cx="46457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71480"/>
            <a:ext cx="5072066" cy="59293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   Не </a:t>
            </a:r>
            <a:r>
              <a:rPr lang="ru-RU" sz="2400" dirty="0" err="1" smtClean="0"/>
              <a:t>враховувався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вторинної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людини. </a:t>
            </a:r>
            <a:r>
              <a:rPr lang="ru-RU" sz="2400" dirty="0" err="1" smtClean="0"/>
              <a:t>Ліквідатори</a:t>
            </a:r>
            <a:r>
              <a:rPr lang="ru-RU" sz="2400" dirty="0" smtClean="0"/>
              <a:t> ЧАЕС при </a:t>
            </a:r>
            <a:r>
              <a:rPr lang="ru-RU" sz="2400" dirty="0" err="1" smtClean="0"/>
              <a:t>усуненні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вибуху</a:t>
            </a:r>
            <a:r>
              <a:rPr lang="ru-RU" sz="2400" dirty="0" smtClean="0"/>
              <a:t> четвертого </a:t>
            </a:r>
            <a:r>
              <a:rPr lang="ru-RU" sz="2400" dirty="0" err="1" smtClean="0"/>
              <a:t>енергоблоку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розкидані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уламки</a:t>
            </a:r>
            <a:r>
              <a:rPr lang="ru-RU" sz="2400" dirty="0" smtClean="0"/>
              <a:t> хапали </a:t>
            </a:r>
            <a:r>
              <a:rPr lang="ru-RU" sz="2400" dirty="0" err="1" smtClean="0"/>
              <a:t>голими</a:t>
            </a:r>
            <a:r>
              <a:rPr lang="ru-RU" sz="2400" dirty="0" smtClean="0"/>
              <a:t> руками, не </a:t>
            </a:r>
            <a:r>
              <a:rPr lang="ru-RU" sz="2400" dirty="0" err="1" smtClean="0"/>
              <a:t>знаючи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них в руках смертельна </a:t>
            </a:r>
            <a:r>
              <a:rPr lang="ru-RU" sz="2400" dirty="0" err="1" smtClean="0"/>
              <a:t>небезпека</a:t>
            </a:r>
            <a:r>
              <a:rPr lang="ru-RU" sz="2400" dirty="0" smtClean="0"/>
              <a:t>. Все </a:t>
            </a:r>
            <a:r>
              <a:rPr lang="ru-RU" sz="2400" dirty="0" err="1" smtClean="0"/>
              <a:t>вищевказане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невелика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відбувалося</a:t>
            </a:r>
            <a:r>
              <a:rPr lang="ru-RU" sz="2400" dirty="0" smtClean="0"/>
              <a:t>. </a:t>
            </a:r>
            <a:r>
              <a:rPr lang="ru-RU" sz="2400" dirty="0" err="1" smtClean="0"/>
              <a:t>Хотілося</a:t>
            </a:r>
            <a:r>
              <a:rPr lang="ru-RU" sz="2400" dirty="0" smtClean="0"/>
              <a:t> б </a:t>
            </a:r>
            <a:r>
              <a:rPr lang="ru-RU" sz="2400" dirty="0" err="1" smtClean="0"/>
              <a:t>віддати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належне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Ліквідаторам</a:t>
            </a:r>
            <a:r>
              <a:rPr lang="ru-RU" sz="2400" dirty="0" smtClean="0"/>
              <a:t>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поїхав</a:t>
            </a:r>
            <a:r>
              <a:rPr lang="ru-RU" sz="2400" dirty="0" smtClean="0"/>
              <a:t>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на ЧАЕС, </a:t>
            </a:r>
            <a:r>
              <a:rPr lang="ru-RU" sz="2400" dirty="0" err="1" smtClean="0"/>
              <a:t>віддали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отримавши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ніякої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компенсації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001bd0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4214842" cy="475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розберемося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термінами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: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Альфа-випромінювання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нейтронів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протонів</a:t>
            </a:r>
            <a:r>
              <a:rPr lang="ru-RU" dirty="0" smtClean="0"/>
              <a:t>, не </a:t>
            </a:r>
            <a:r>
              <a:rPr lang="ru-RU" dirty="0" err="1" smtClean="0"/>
              <a:t>здатне</a:t>
            </a:r>
            <a:r>
              <a:rPr lang="ru-RU" dirty="0" smtClean="0"/>
              <a:t> </a:t>
            </a:r>
            <a:r>
              <a:rPr lang="ru-RU" dirty="0" err="1" smtClean="0"/>
              <a:t>проникнути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аркуш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людську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.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при </a:t>
            </a:r>
            <a:r>
              <a:rPr lang="ru-RU" dirty="0" err="1" smtClean="0"/>
              <a:t>попаданні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, </a:t>
            </a:r>
            <a:r>
              <a:rPr lang="ru-RU" dirty="0" err="1" smtClean="0"/>
              <a:t>їжею</a:t>
            </a:r>
            <a:r>
              <a:rPr lang="ru-RU" dirty="0" smtClean="0"/>
              <a:t>, через рану.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Бета-випромінювання</a:t>
            </a:r>
            <a:r>
              <a:rPr lang="ru-RU" i="1" u="sng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потік</a:t>
            </a:r>
            <a:r>
              <a:rPr lang="ru-RU" dirty="0" smtClean="0"/>
              <a:t> негативно </a:t>
            </a:r>
            <a:r>
              <a:rPr lang="ru-RU" dirty="0" err="1" smtClean="0"/>
              <a:t>заряджених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, </a:t>
            </a:r>
            <a:r>
              <a:rPr lang="ru-RU" dirty="0" err="1" smtClean="0"/>
              <a:t>здатних</a:t>
            </a:r>
            <a:r>
              <a:rPr lang="ru-RU" dirty="0" smtClean="0"/>
              <a:t> </a:t>
            </a:r>
            <a:r>
              <a:rPr lang="ru-RU" dirty="0" err="1" smtClean="0"/>
              <a:t>проникати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 на </a:t>
            </a:r>
            <a:r>
              <a:rPr lang="ru-RU" dirty="0" err="1" smtClean="0"/>
              <a:t>глибину</a:t>
            </a:r>
            <a:r>
              <a:rPr lang="ru-RU" dirty="0" smtClean="0"/>
              <a:t> 1-2 см.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Гамма-випромінювання</a:t>
            </a:r>
            <a:r>
              <a:rPr lang="ru-RU" dirty="0" smtClean="0"/>
              <a:t> –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найвищу</a:t>
            </a:r>
            <a:r>
              <a:rPr lang="ru-RU" dirty="0" smtClean="0"/>
              <a:t> проникну </a:t>
            </a:r>
            <a:r>
              <a:rPr lang="ru-RU" dirty="0" err="1" smtClean="0"/>
              <a:t>здатність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вид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затримати</a:t>
            </a:r>
            <a:r>
              <a:rPr lang="ru-RU" dirty="0" smtClean="0"/>
              <a:t> </a:t>
            </a:r>
            <a:r>
              <a:rPr lang="ru-RU" dirty="0" err="1" smtClean="0"/>
              <a:t>товста</a:t>
            </a:r>
            <a:r>
              <a:rPr lang="ru-RU" dirty="0" smtClean="0"/>
              <a:t> </a:t>
            </a:r>
            <a:r>
              <a:rPr lang="ru-RU" dirty="0" err="1" smtClean="0"/>
              <a:t>свинцева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бетонна</a:t>
            </a:r>
            <a:r>
              <a:rPr lang="ru-RU" dirty="0" smtClean="0"/>
              <a:t> плита.</a:t>
            </a:r>
            <a:endParaRPr lang="ru-RU" dirty="0"/>
          </a:p>
        </p:txBody>
      </p:sp>
      <p:pic>
        <p:nvPicPr>
          <p:cNvPr id="4" name="Рисунок 3" descr="Alf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14997">
            <a:off x="4482373" y="5532343"/>
            <a:ext cx="1052834" cy="1222358"/>
          </a:xfrm>
          <a:prstGeom prst="rect">
            <a:avLst/>
          </a:prstGeom>
        </p:spPr>
      </p:pic>
      <p:pic>
        <p:nvPicPr>
          <p:cNvPr id="5" name="Рисунок 4" descr="bet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40000"/>
          </a:blip>
          <a:srcRect l="18370" r="20407" b="-4083"/>
          <a:stretch>
            <a:fillRect/>
          </a:stretch>
        </p:blipFill>
        <p:spPr>
          <a:xfrm>
            <a:off x="0" y="2214554"/>
            <a:ext cx="714348" cy="1500198"/>
          </a:xfrm>
          <a:prstGeom prst="rect">
            <a:avLst/>
          </a:prstGeom>
        </p:spPr>
      </p:pic>
      <p:pic>
        <p:nvPicPr>
          <p:cNvPr id="6" name="Рисунок 5" descr="g-greec-str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23" t="4266" r="22570" b="43285"/>
          <a:stretch>
            <a:fillRect/>
          </a:stretch>
        </p:blipFill>
        <p:spPr>
          <a:xfrm rot="1532283">
            <a:off x="7415510" y="5069880"/>
            <a:ext cx="1428760" cy="191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857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іонізуючому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взаємодіє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атомами </a:t>
            </a:r>
            <a:r>
              <a:rPr lang="ru-RU" dirty="0" err="1" smtClean="0"/>
              <a:t>і</a:t>
            </a:r>
            <a:r>
              <a:rPr lang="ru-RU" dirty="0" smtClean="0"/>
              <a:t> молекулами,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перетворює</a:t>
            </a:r>
            <a:r>
              <a:rPr lang="ru-RU" dirty="0" smtClean="0"/>
              <a:t> в позитивно </a:t>
            </a:r>
            <a:r>
              <a:rPr lang="ru-RU" dirty="0" err="1" smtClean="0"/>
              <a:t>заряджені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розриваючи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молекул,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викликаючи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ra-10-green.jpg"/>
          <p:cNvPicPr>
            <a:picLocks noChangeAspect="1"/>
          </p:cNvPicPr>
          <p:nvPr/>
        </p:nvPicPr>
        <p:blipFill>
          <a:blip r:embed="rId2" cstate="print"/>
          <a:srcRect l="15721" r="7641"/>
          <a:stretch>
            <a:fillRect/>
          </a:stretch>
        </p:blipFill>
        <p:spPr>
          <a:xfrm>
            <a:off x="3000364" y="3286124"/>
            <a:ext cx="3000396" cy="293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04664"/>
            <a:ext cx="4629200" cy="60932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Експозиційна</a:t>
            </a:r>
            <a:r>
              <a:rPr lang="ru-RU" i="1" u="sng" dirty="0" smtClean="0"/>
              <a:t> доза </a:t>
            </a:r>
            <a:r>
              <a:rPr lang="ru-RU" dirty="0" smtClean="0"/>
              <a:t>– </a:t>
            </a:r>
            <a:r>
              <a:rPr lang="ru-RU" dirty="0" err="1" smtClean="0"/>
              <a:t>основна</a:t>
            </a:r>
            <a:r>
              <a:rPr lang="ru-RU" dirty="0" smtClean="0"/>
              <a:t> характеристика,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величину </a:t>
            </a:r>
            <a:r>
              <a:rPr lang="ru-RU" dirty="0" err="1" smtClean="0"/>
              <a:t>іонізації</a:t>
            </a:r>
            <a:r>
              <a:rPr lang="ru-RU" dirty="0" smtClean="0"/>
              <a:t> сухого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- Рентген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endParaRPr lang="en-US" i="1" u="sng" dirty="0" smtClean="0"/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Поглинута</a:t>
            </a:r>
            <a:r>
              <a:rPr lang="ru-RU" i="1" u="sng" dirty="0" smtClean="0"/>
              <a:t> </a:t>
            </a:r>
            <a:r>
              <a:rPr lang="ru-RU" i="1" u="sng" dirty="0" smtClean="0"/>
              <a:t>доза </a:t>
            </a:r>
            <a:r>
              <a:rPr lang="ru-RU" dirty="0" smtClean="0"/>
              <a:t>–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поглиненої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Грей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Рад (</a:t>
            </a:r>
            <a:r>
              <a:rPr lang="en-US" b="1" u="sng" dirty="0" smtClean="0"/>
              <a:t>r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adiation</a:t>
            </a:r>
            <a:r>
              <a:rPr lang="en-US" dirty="0" smtClean="0"/>
              <a:t> </a:t>
            </a:r>
            <a:r>
              <a:rPr lang="en-US" b="1" u="sng" dirty="0" smtClean="0"/>
              <a:t>a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bsorbed</a:t>
            </a:r>
            <a:r>
              <a:rPr lang="en-US" dirty="0" smtClean="0"/>
              <a:t> </a:t>
            </a:r>
            <a:r>
              <a:rPr lang="en-US" b="1" u="sng" dirty="0" smtClean="0"/>
              <a:t>d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ose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1 Гр = 100 рад.</a:t>
            </a:r>
          </a:p>
          <a:p>
            <a:endParaRPr lang="ru-RU" dirty="0"/>
          </a:p>
        </p:txBody>
      </p:sp>
      <p:pic>
        <p:nvPicPr>
          <p:cNvPr id="4" name="Рисунок 3" descr="200px-Roentgen2.jpg"/>
          <p:cNvPicPr>
            <a:picLocks noChangeAspect="1"/>
          </p:cNvPicPr>
          <p:nvPr/>
        </p:nvPicPr>
        <p:blipFill>
          <a:blip r:embed="rId2" cstate="print"/>
          <a:srcRect t="5931"/>
          <a:stretch>
            <a:fillRect/>
          </a:stretch>
        </p:blipFill>
        <p:spPr>
          <a:xfrm>
            <a:off x="683568" y="1365971"/>
            <a:ext cx="2160240" cy="2855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3651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В.К.Рентген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32656"/>
            <a:ext cx="5637312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Еквівалентна</a:t>
            </a:r>
            <a:r>
              <a:rPr lang="ru-RU" i="1" u="sng" dirty="0" smtClean="0"/>
              <a:t> доза </a:t>
            </a:r>
            <a:r>
              <a:rPr lang="ru-RU" dirty="0" smtClean="0"/>
              <a:t>–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,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як </a:t>
            </a:r>
            <a:r>
              <a:rPr lang="ru-RU" dirty="0" err="1" smtClean="0"/>
              <a:t>поглинена</a:t>
            </a:r>
            <a:r>
              <a:rPr lang="ru-RU" dirty="0" smtClean="0"/>
              <a:t> доза, помножена на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(КЯ),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виду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ушкоджувати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Бер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Зіверт</a:t>
            </a:r>
            <a:r>
              <a:rPr lang="ru-RU" dirty="0" smtClean="0"/>
              <a:t>. КЯ для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, бета-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гамма-променів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1, для </a:t>
            </a:r>
            <a:r>
              <a:rPr lang="ru-RU" dirty="0" err="1" smtClean="0"/>
              <a:t>протонів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нейтронів</a:t>
            </a:r>
            <a:r>
              <a:rPr lang="ru-RU" dirty="0" smtClean="0"/>
              <a:t> 3-10, для альфа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20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Р. </a:t>
            </a:r>
            <a:r>
              <a:rPr lang="uk-UA" dirty="0" err="1" smtClean="0"/>
              <a:t>Зіверт</a:t>
            </a:r>
            <a:endParaRPr lang="ru-RU" dirty="0"/>
          </a:p>
        </p:txBody>
      </p:sp>
      <p:pic>
        <p:nvPicPr>
          <p:cNvPr id="5" name="Рисунок 4" descr="npid_41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10095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Звідси</a:t>
            </a:r>
            <a:r>
              <a:rPr lang="ru-RU" dirty="0" smtClean="0"/>
              <a:t> ми </a:t>
            </a:r>
            <a:r>
              <a:rPr lang="ru-RU" dirty="0" err="1" smtClean="0"/>
              <a:t>бачимо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альфа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низьку</a:t>
            </a:r>
            <a:r>
              <a:rPr lang="ru-RU" dirty="0" smtClean="0"/>
              <a:t> </a:t>
            </a:r>
            <a:r>
              <a:rPr lang="ru-RU" dirty="0" err="1" smtClean="0"/>
              <a:t>проникаючу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при </a:t>
            </a:r>
            <a:r>
              <a:rPr lang="ru-RU" dirty="0" err="1" smtClean="0"/>
              <a:t>попаданні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КЯ = 1,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1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поглиненій</a:t>
            </a:r>
            <a:r>
              <a:rPr lang="ru-RU" dirty="0" smtClean="0"/>
              <a:t> </a:t>
            </a:r>
            <a:r>
              <a:rPr lang="ru-RU" dirty="0" err="1" smtClean="0"/>
              <a:t>дозі</a:t>
            </a:r>
            <a:r>
              <a:rPr lang="ru-RU" dirty="0" smtClean="0"/>
              <a:t> в 1 рад.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спрощення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експозиційна</a:t>
            </a:r>
            <a:r>
              <a:rPr lang="ru-RU" dirty="0" smtClean="0"/>
              <a:t> доза 1 рентген для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поглиненій</a:t>
            </a:r>
            <a:r>
              <a:rPr lang="ru-RU" dirty="0" smtClean="0"/>
              <a:t> </a:t>
            </a:r>
            <a:r>
              <a:rPr lang="ru-RU" dirty="0" err="1" smtClean="0"/>
              <a:t>дозі</a:t>
            </a:r>
            <a:r>
              <a:rPr lang="ru-RU" dirty="0" smtClean="0"/>
              <a:t> в 1 рад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еквівалентній</a:t>
            </a:r>
            <a:r>
              <a:rPr lang="ru-RU" dirty="0" smtClean="0"/>
              <a:t> </a:t>
            </a:r>
            <a:r>
              <a:rPr lang="ru-RU" dirty="0" err="1" smtClean="0"/>
              <a:t>дозі</a:t>
            </a:r>
            <a:r>
              <a:rPr lang="ru-RU" dirty="0" smtClean="0"/>
              <a:t> в 1 </a:t>
            </a:r>
            <a:r>
              <a:rPr lang="ru-RU" dirty="0" err="1" smtClean="0"/>
              <a:t>бер</a:t>
            </a:r>
            <a:r>
              <a:rPr lang="ru-RU" dirty="0" smtClean="0"/>
              <a:t> (при КЯ = 1), </a:t>
            </a:r>
            <a:r>
              <a:rPr lang="ru-RU" dirty="0" err="1" smtClean="0"/>
              <a:t>тобто</a:t>
            </a:r>
            <a:r>
              <a:rPr lang="ru-RU" dirty="0" smtClean="0"/>
              <a:t> грубо </a:t>
            </a:r>
            <a:r>
              <a:rPr lang="ru-RU" dirty="0" err="1" smtClean="0"/>
              <a:t>кажучи</a:t>
            </a:r>
            <a:r>
              <a:rPr lang="ru-RU" dirty="0" smtClean="0"/>
              <a:t> 1 Р = 1 рад = 1 </a:t>
            </a:r>
            <a:r>
              <a:rPr lang="ru-RU" dirty="0" err="1" smtClean="0"/>
              <a:t>бер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1 Зв = 1 Гр (при КЯ = 1).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2">
      <a:majorFont>
        <a:latin typeface="Lucida Sans Unicode"/>
        <a:ea typeface=""/>
        <a:cs typeface=""/>
      </a:majorFont>
      <a:minorFont>
        <a:latin typeface="Comic Sans MS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</TotalTime>
  <Words>1743</Words>
  <Application>Microsoft Office PowerPoint</Application>
  <PresentationFormat>Экран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Вплив радіації на організм людини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Джерела природної радіації </vt:lpstr>
      <vt:lpstr>Слайд 14</vt:lpstr>
      <vt:lpstr>Слайд 15</vt:lpstr>
      <vt:lpstr>Штучні джерела радіації </vt:lpstr>
      <vt:lpstr>Слайд 17</vt:lpstr>
      <vt:lpstr>Вплив радіації на організм людини </vt:lpstr>
      <vt:lpstr>Слайд 19</vt:lpstr>
      <vt:lpstr>Слайд 20</vt:lpstr>
      <vt:lpstr>Наслідки впливу радіації на організм людини </vt:lpstr>
      <vt:lpstr>Слайд 22</vt:lpstr>
      <vt:lpstr>Стохастичні (випадкові) наслідки впливу радіації на організм людини </vt:lpstr>
      <vt:lpstr>Слайд 24</vt:lpstr>
      <vt:lpstr>Слайд 25</vt:lpstr>
      <vt:lpstr>Не стохастичні наслідки впливу радіації на організм людини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</dc:title>
  <dc:creator>Garbuz</dc:creator>
  <cp:lastModifiedBy>Garbuz</cp:lastModifiedBy>
  <cp:revision>56</cp:revision>
  <dcterms:created xsi:type="dcterms:W3CDTF">2012-04-07T06:35:17Z</dcterms:created>
  <dcterms:modified xsi:type="dcterms:W3CDTF">2012-04-09T12:16:30Z</dcterms:modified>
</cp:coreProperties>
</file>