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336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3/20/2014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3/20/2014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3/20/2014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3/20/2014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3/20/2014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6060" y="1682015"/>
            <a:ext cx="5616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Презентация на тему:</a:t>
            </a:r>
            <a:endParaRPr lang="uk-UA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344092" y="3040209"/>
            <a:ext cx="6792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Биография </a:t>
            </a:r>
            <a:r>
              <a:rPr lang="ru-RU" sz="2800" dirty="0" err="1" smtClean="0"/>
              <a:t>И.Пулюя</a:t>
            </a:r>
            <a:r>
              <a:rPr lang="ru-RU" sz="2800" dirty="0" smtClean="0"/>
              <a:t> и В. Рентгена  </a:t>
            </a:r>
            <a:endParaRPr lang="uk-UA" sz="2800" dirty="0"/>
          </a:p>
        </p:txBody>
      </p:sp>
      <p:pic>
        <p:nvPicPr>
          <p:cNvPr id="7" name="Саундрек к фильму - -Три метра над уровнем неба-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06629" y="60996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296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857">
        <p:fade/>
      </p:transition>
    </mc:Choice>
    <mc:Fallback>
      <p:transition spd="med" advTm="48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7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  <p:bldP spid="5" grpId="0"/>
    </p:bldLst>
  </p:timing>
  <p:extLst>
    <p:ext uri="{E180D4A7-C9FB-4DFB-919C-405C955672EB}">
      <p14:showEvtLst xmlns:p14="http://schemas.microsoft.com/office/powerpoint/2010/main">
        <p14:playEvt time="0" objId="7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18747" y="1542444"/>
            <a:ext cx="6003757" cy="433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cs typeface="Times New Roman" panose="02020603050405020304" pitchFamily="18" charset="0"/>
              </a:rPr>
              <a:t>В январе 1896 года над Европой и Америкой прокатился тайфун газетных сообщений о сенсационном открытии профессора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cs typeface="Times New Roman" panose="02020603050405020304" pitchFamily="18" charset="0"/>
              </a:rPr>
              <a:t>Вюрцбургского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cs typeface="Times New Roman" panose="02020603050405020304" pitchFamily="18" charset="0"/>
              </a:rPr>
              <a:t> университета Вильгельма Конрада Рентгена. </a:t>
            </a:r>
            <a:endParaRPr lang="ru-RU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cs typeface="Times New Roman" panose="02020603050405020304" pitchFamily="18" charset="0"/>
              </a:rPr>
              <a:t>Казалось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cs typeface="Times New Roman" panose="02020603050405020304" pitchFamily="18" charset="0"/>
              </a:rPr>
              <a:t>, не было газеты, которая бы не напечатала снимок кисти руки, принадлежащей, как выяснилось позже, Берте Рентген - жене профессора. </a:t>
            </a:r>
            <a:endParaRPr lang="ru-RU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cs typeface="Times New Roman" panose="02020603050405020304" pitchFamily="18" charset="0"/>
              </a:rPr>
              <a:t>А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cs typeface="Times New Roman" panose="02020603050405020304" pitchFamily="18" charset="0"/>
              </a:rPr>
              <a:t>профессор Рентген, запершись у себя в лаборатории, продолжал усиленно изучать свойства открытых им лучей. </a:t>
            </a:r>
            <a:endParaRPr lang="ru-RU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cs typeface="Times New Roman" panose="02020603050405020304" pitchFamily="18" charset="0"/>
              </a:rPr>
              <a:t>Открытие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cs typeface="Times New Roman" panose="02020603050405020304" pitchFamily="18" charset="0"/>
              </a:rPr>
              <a:t>рентгеновских лучей дало толчок новым исследованиям. </a:t>
            </a:r>
            <a:endParaRPr lang="ru-RU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cs typeface="Times New Roman" panose="02020603050405020304" pitchFamily="18" charset="0"/>
              </a:rPr>
              <a:t>Их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cs typeface="Times New Roman" panose="02020603050405020304" pitchFamily="18" charset="0"/>
              </a:rPr>
              <a:t>изучение привело к новым открытиям, одним из которых явилось открытие радиоактивности.</a:t>
            </a:r>
          </a:p>
        </p:txBody>
      </p:sp>
      <p:pic>
        <p:nvPicPr>
          <p:cNvPr id="3" name="Picture 5" descr="C:\Documents and Settings\Администратор\Application Data\Microsoft\Media Catalog\Безымянный-2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4663" y="1207168"/>
            <a:ext cx="3386138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35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42038">
        <p14:reveal/>
      </p:transition>
    </mc:Choice>
    <mc:Fallback>
      <p:transition spd="slow" advTm="420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62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855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335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345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0736" y="581812"/>
            <a:ext cx="7876674" cy="582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cs typeface="Times New Roman" panose="02020603050405020304" pitchFamily="18" charset="0"/>
              </a:rPr>
              <a:t>В 1894 году, когда Рентген был избран ректором университета, он приступил к экспериментальным исследованиям электрического разряда в стеклянных вакуумных трубках. </a:t>
            </a:r>
            <a:endParaRPr lang="ru-RU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cs typeface="Times New Roman" panose="02020603050405020304" pitchFamily="18" charset="0"/>
              </a:rPr>
              <a:t>Вечером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cs typeface="Times New Roman" panose="02020603050405020304" pitchFamily="18" charset="0"/>
              </a:rPr>
              <a:t>8 ноября 1895 года Рентген, как обычно, работал в своей лаборатории, занимаясь изучением катодных лучей. </a:t>
            </a:r>
            <a:endParaRPr lang="ru-RU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cs typeface="Times New Roman" panose="02020603050405020304" pitchFamily="18" charset="0"/>
              </a:rPr>
              <a:t>Около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cs typeface="Times New Roman" panose="02020603050405020304" pitchFamily="18" charset="0"/>
              </a:rPr>
              <a:t>полуночи, почувствовав усталость, он собрался уходить, </a:t>
            </a:r>
            <a:endParaRPr lang="ru-RU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cs typeface="Times New Roman" panose="02020603050405020304" pitchFamily="18" charset="0"/>
              </a:rPr>
              <a:t>Окинув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cs typeface="Times New Roman" panose="02020603050405020304" pitchFamily="18" charset="0"/>
              </a:rPr>
              <a:t>взглядом лабораторию, погасил свет и хотел было закрыть дверь, как вдруг заметил в темноте какое-то светящееся пятно. </a:t>
            </a:r>
            <a:endParaRPr lang="ru-RU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cs typeface="Times New Roman" panose="02020603050405020304" pitchFamily="18" charset="0"/>
              </a:rPr>
              <a:t>Оказывается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cs typeface="Times New Roman" panose="02020603050405020304" pitchFamily="18" charset="0"/>
              </a:rPr>
              <a:t>, светился экран из синеродистого бария. </a:t>
            </a:r>
            <a:endParaRPr lang="ru-RU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cs typeface="Times New Roman" panose="02020603050405020304" pitchFamily="18" charset="0"/>
              </a:rPr>
              <a:t>Почему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cs typeface="Times New Roman" panose="02020603050405020304" pitchFamily="18" charset="0"/>
              </a:rPr>
              <a:t>он светится? Солнце давно зашло, электрический свет не мог вызвать свечения, катодная трубка выключена, да и вдобавок закрыта черным чехлом из картона. </a:t>
            </a:r>
            <a:endParaRPr lang="ru-RU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cs typeface="Times New Roman" panose="02020603050405020304" pitchFamily="18" charset="0"/>
              </a:rPr>
              <a:t>Рентген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cs typeface="Times New Roman" panose="02020603050405020304" pitchFamily="18" charset="0"/>
              </a:rPr>
              <a:t>еще раз посмотрел на катодную трубку и упрекнул себя: оказывается, он забыл ее выключить. </a:t>
            </a:r>
            <a:endParaRPr lang="ru-RU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cs typeface="Times New Roman" panose="02020603050405020304" pitchFamily="18" charset="0"/>
              </a:rPr>
              <a:t>Нащупав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cs typeface="Times New Roman" panose="02020603050405020304" pitchFamily="18" charset="0"/>
              </a:rPr>
              <a:t>рубильник, ученый выключил трубку. Исчезло и свечение экрана; включил трубку вновь - и вновь появилось свечение. </a:t>
            </a:r>
            <a:endParaRPr lang="ru-RU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cs typeface="Times New Roman" panose="02020603050405020304" pitchFamily="18" charset="0"/>
              </a:rPr>
              <a:t>Значит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cs typeface="Times New Roman" panose="02020603050405020304" pitchFamily="18" charset="0"/>
              </a:rPr>
              <a:t>, свечение вызывает катодная трубка! </a:t>
            </a:r>
            <a:endParaRPr lang="ru-RU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cs typeface="Times New Roman" panose="02020603050405020304" pitchFamily="18" charset="0"/>
              </a:rPr>
              <a:t>Но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cs typeface="Times New Roman" panose="02020603050405020304" pitchFamily="18" charset="0"/>
              </a:rPr>
              <a:t>каким образом? Ведь катодные лучи задерживаются чехлом, да и воздушный метровый промежуток между трубкой и экраном для них является броней. </a:t>
            </a:r>
            <a:endParaRPr lang="ru-RU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cs typeface="Times New Roman" panose="02020603050405020304" pitchFamily="18" charset="0"/>
              </a:rPr>
              <a:t>Так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cs typeface="Times New Roman" panose="02020603050405020304" pitchFamily="18" charset="0"/>
              </a:rPr>
              <a:t>началось рождение 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cs typeface="Times New Roman" panose="02020603050405020304" pitchFamily="18" charset="0"/>
              </a:rPr>
              <a:t>открытия.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5" descr="C:\Documents and Settings\Администратор\Application Data\Microsoft\Media Catalog\Безымянный-3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7116" y="1732548"/>
            <a:ext cx="2590800" cy="392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301384"/>
      </p:ext>
    </p:extLst>
  </p:cSld>
  <p:clrMapOvr>
    <a:masterClrMapping/>
  </p:clrMapOvr>
  <p:transition spd="med" advTm="100142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23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97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915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305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73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005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7835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3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7935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63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7242" y="2911642"/>
            <a:ext cx="47404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Презентацию подготовили:</a:t>
            </a:r>
          </a:p>
          <a:p>
            <a:r>
              <a:rPr lang="ru-RU" dirty="0"/>
              <a:t> </a:t>
            </a:r>
            <a:r>
              <a:rPr lang="ru-RU" dirty="0" smtClean="0"/>
              <a:t>- Мащук Сергей</a:t>
            </a:r>
            <a:br>
              <a:rPr lang="ru-RU" dirty="0" smtClean="0"/>
            </a:br>
            <a:r>
              <a:rPr lang="ru-RU" dirty="0" smtClean="0"/>
              <a:t> - Кириенко Артем</a:t>
            </a:r>
          </a:p>
          <a:p>
            <a:r>
              <a:rPr lang="ru-RU" dirty="0"/>
              <a:t> </a:t>
            </a:r>
            <a:r>
              <a:rPr lang="ru-RU" dirty="0" smtClean="0"/>
              <a:t>- Смолиговец Марина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82066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0884">
        <p14:flash/>
      </p:transition>
    </mc:Choice>
    <mc:Fallback>
      <p:transition spd="slow" advTm="108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42021" y="2129590"/>
            <a:ext cx="60759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Иван </a:t>
            </a:r>
            <a:r>
              <a:rPr lang="ru-RU" dirty="0" err="1"/>
              <a:t>Пулюй</a:t>
            </a:r>
            <a:r>
              <a:rPr lang="ru-RU" dirty="0"/>
              <a:t> родился в 1845 году в Гримайлове, </a:t>
            </a:r>
            <a:r>
              <a:rPr lang="ru-RU" dirty="0" err="1"/>
              <a:t>Галицинского</a:t>
            </a:r>
            <a:r>
              <a:rPr lang="ru-RU" dirty="0"/>
              <a:t> района Австро-Венгерской империи. В 1865 году он закончил Тернопольскую гимназию и поступил на теологический факультет Венского университета, который окончил с отличием. Позднее он поступил на физико-математическое отделение философского факультета того же университета, что стало шоком для его родителей, которые, будучи ревностными греко-католиками, хотели, чтобы сын стал священником.</a:t>
            </a:r>
          </a:p>
          <a:p>
            <a:endParaRPr lang="uk-UA" dirty="0"/>
          </a:p>
        </p:txBody>
      </p:sp>
      <p:pic>
        <p:nvPicPr>
          <p:cNvPr id="3" name="Picture 2" descr="http://upload.wikimedia.org/wikipedia/commons/a/a7/Puluj.jpg?uselang=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49" y="1074819"/>
            <a:ext cx="3754688" cy="460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18986"/>
      </p:ext>
    </p:extLst>
  </p:cSld>
  <p:clrMapOvr>
    <a:masterClrMapping/>
  </p:clrMapOvr>
  <p:transition spd="slow" advTm="3433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4084" y="1648327"/>
            <a:ext cx="49570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После окончания университета Иван </a:t>
            </a:r>
            <a:r>
              <a:rPr lang="ru-RU" dirty="0" err="1"/>
              <a:t>Пулюй</a:t>
            </a:r>
            <a:r>
              <a:rPr lang="ru-RU" dirty="0"/>
              <a:t>, будучи украинским патриотом, попытался начать свою научную деятельность в киевском университете, отослав запрос на кафедру физики. Однако, его запрос был отклонен, а он сам был сочтен слишком неблагонадёжным в свете действия Валуевского циркуляра.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193" y="625642"/>
            <a:ext cx="37973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088857"/>
      </p:ext>
    </p:extLst>
  </p:cSld>
  <p:clrMapOvr>
    <a:masterClrMapping/>
  </p:clrMapOvr>
  <p:transition spd="slow" advTm="2327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35316" y="1335505"/>
            <a:ext cx="58232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dirty="0"/>
              <a:t>В 1884 году Иван Павлович возглавил кафедру физики Немецкой высшей технической школы (ныне Чешский технический университет) в Праге, которую он в 1903 году преобразовал в первую в Европе кафедру физики и электротехники. С 1888 по 1889 годы Иван Павлович был ректором этой школы, а созданную им кафедру возглавлял на протяжении 32 лет. Кроме того, И. П. </a:t>
            </a:r>
            <a:r>
              <a:rPr lang="ru-RU" dirty="0" err="1"/>
              <a:t>Пулюй</a:t>
            </a:r>
            <a:r>
              <a:rPr lang="ru-RU" dirty="0"/>
              <a:t> был государственным советником по электротехнике Чехии и Моравии. Также И. </a:t>
            </a:r>
            <a:r>
              <a:rPr lang="ru-RU" dirty="0" err="1"/>
              <a:t>Пулюй</a:t>
            </a:r>
            <a:r>
              <a:rPr lang="ru-RU" dirty="0"/>
              <a:t> – автор около 50 научных работ на украинском, немецком и английском языках, главным образом по проблеме катодного излучения и Х-лучей.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5010" y="5016520"/>
            <a:ext cx="49931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 1916 году ему предложили должность министра просвещения Австрии, от которой он отказался по состоянию здоровья.</a:t>
            </a:r>
          </a:p>
          <a:p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5835316" y="5108853"/>
            <a:ext cx="5438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Умер в 1918 году в Праге, где и похоронен.</a:t>
            </a:r>
          </a:p>
          <a:p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084" y="350359"/>
            <a:ext cx="2999873" cy="451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951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0636">
        <p:split orient="vert"/>
      </p:transition>
    </mc:Choice>
    <mc:Fallback>
      <p:transition spd="slow" advTm="70636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9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9395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2749" y="563836"/>
            <a:ext cx="697518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Иван </a:t>
            </a:r>
            <a:r>
              <a:rPr lang="ru-RU" dirty="0" err="1"/>
              <a:t>Пулюй</a:t>
            </a:r>
            <a:r>
              <a:rPr lang="ru-RU" dirty="0"/>
              <a:t> и Никола Тесла, проведя целый ряд исследований с газоразрядными трубками, оказались ближе всех к разгадке природы излучения, порождаемого катодными лучами. Возвратившись из Страсбурга в Вену Иван </a:t>
            </a:r>
            <a:r>
              <a:rPr lang="ru-RU" dirty="0" err="1"/>
              <a:t>Пулюй</a:t>
            </a:r>
            <a:r>
              <a:rPr lang="ru-RU" dirty="0"/>
              <a:t> продолжил заниматься изучением явлений в трубках. В 1880—1882 годах он подробно описал видимые катодные лучи. А в 1881 году сконструированная им трубка, излучающая Х-лучи — прообраз современных рентгеновских аппаратов, была удостоена Серебряной медали на Международной электротехнической выставке в Париже. Во всем мире она стала известна как «лампа </a:t>
            </a:r>
            <a:r>
              <a:rPr lang="ru-RU" dirty="0" err="1"/>
              <a:t>Пулюя</a:t>
            </a:r>
            <a:r>
              <a:rPr lang="ru-RU" dirty="0"/>
              <a:t>»</a:t>
            </a:r>
            <a:r>
              <a:rPr lang="ru-RU" dirty="0">
                <a:latin typeface="Arial" charset="0"/>
              </a:rPr>
              <a:t>.</a:t>
            </a:r>
            <a:endParaRPr lang="ru-RU" dirty="0"/>
          </a:p>
          <a:p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669" y="3782860"/>
            <a:ext cx="5632068" cy="285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419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50043">
        <p14:reveal/>
      </p:transition>
    </mc:Choice>
    <mc:Fallback>
      <p:transition spd="slow" advTm="500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3045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15980" y="4362530"/>
            <a:ext cx="88552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/>
              <a:t>Сконструированная за 14 лет до работ В. К. Рентгена, она генерировала лучи, названные впоследствии по предложению анатома </a:t>
            </a:r>
            <a:r>
              <a:rPr lang="ru-RU" dirty="0" err="1"/>
              <a:t>Колликера</a:t>
            </a:r>
            <a:r>
              <a:rPr lang="ru-RU" dirty="0"/>
              <a:t> рентгеновскими. С помощью этого устройства И. П. </a:t>
            </a:r>
            <a:r>
              <a:rPr lang="ru-RU" dirty="0" err="1"/>
              <a:t>Пулюй</a:t>
            </a:r>
            <a:r>
              <a:rPr lang="ru-RU" dirty="0"/>
              <a:t> впервые в мировой практике сделал снимок сломанной руки 13-летнего мальчика, снимок руки своей дочери с булавкой, лежащей под ней, а также снимок скелета мертворождённого ребёнка. Серия рентгенограмм органов человека, выполненная </a:t>
            </a:r>
            <a:r>
              <a:rPr lang="ru-RU" dirty="0" err="1"/>
              <a:t>Пулюем</a:t>
            </a:r>
            <a:r>
              <a:rPr lang="ru-RU" dirty="0"/>
              <a:t>, была настолько чёткой, что позволила выявить патологические изменения в телах пациентов. Однако отсутствие должным образом оборудованной лаборатории и материальные трудности сильно тормозили исследования учёного.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020" y="230567"/>
            <a:ext cx="7142627" cy="401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634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5990">
        <p:fade/>
      </p:transition>
    </mc:Choice>
    <mc:Fallback>
      <p:transition spd="med" advTm="559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59568" y="155183"/>
            <a:ext cx="4427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/>
              <a:t>Пулюй</a:t>
            </a:r>
            <a:r>
              <a:rPr lang="ru-RU" sz="3600" dirty="0"/>
              <a:t> и Рентген</a:t>
            </a:r>
            <a:endParaRPr lang="uk-UA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80940" y="926674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/>
              <a:t>Пулюй</a:t>
            </a:r>
            <a:r>
              <a:rPr lang="ru-RU" dirty="0"/>
              <a:t> понимал, что имеет дело с серьезным открытием, фиксировал результаты, но не был расторопен с патентом. </a:t>
            </a:r>
            <a:endParaRPr lang="ru-RU" dirty="0" smtClean="0"/>
          </a:p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</a:t>
            </a:r>
            <a:r>
              <a:rPr lang="ru-RU" dirty="0"/>
              <a:t>. Рентгену работы </a:t>
            </a:r>
            <a:r>
              <a:rPr lang="ru-RU" dirty="0" err="1"/>
              <a:t>Пулюя</a:t>
            </a:r>
            <a:r>
              <a:rPr lang="ru-RU" dirty="0"/>
              <a:t> были известны из уст самого исследователя - оба трудились какое-то время вместе в лаборатории проф. А. </a:t>
            </a:r>
            <a:r>
              <a:rPr lang="ru-RU" dirty="0" err="1"/>
              <a:t>Кундта</a:t>
            </a:r>
            <a:r>
              <a:rPr lang="ru-RU" dirty="0"/>
              <a:t> в Страсбурге. </a:t>
            </a:r>
            <a:endParaRPr lang="ru-RU" dirty="0" smtClean="0"/>
          </a:p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Кроме </a:t>
            </a:r>
            <a:r>
              <a:rPr lang="ru-RU" dirty="0"/>
              <a:t>того, Рентген переписывался с </a:t>
            </a:r>
            <a:r>
              <a:rPr lang="ru-RU" dirty="0" err="1"/>
              <a:t>Пулюем</a:t>
            </a:r>
            <a:r>
              <a:rPr lang="ru-RU" dirty="0"/>
              <a:t>, и поэтому был хорошо информирован о его исследованиях.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622758" y="4058534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/>
              <a:t>Пулюй</a:t>
            </a:r>
            <a:r>
              <a:rPr lang="ru-RU" dirty="0"/>
              <a:t> понимал, что имеет дело с серьезным открытием, фиксировал результаты, но не был расторопен с патентом. </a:t>
            </a:r>
            <a:endParaRPr lang="ru-RU" dirty="0" smtClean="0"/>
          </a:p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</a:t>
            </a:r>
            <a:r>
              <a:rPr lang="ru-RU" dirty="0"/>
              <a:t>. Рентгену работы </a:t>
            </a:r>
            <a:r>
              <a:rPr lang="ru-RU" dirty="0" err="1"/>
              <a:t>Пулюя</a:t>
            </a:r>
            <a:r>
              <a:rPr lang="ru-RU" dirty="0"/>
              <a:t> были известны из уст самого исследователя - оба трудились какое-то время вместе в лаборатории проф. А. </a:t>
            </a:r>
            <a:r>
              <a:rPr lang="ru-RU" dirty="0" err="1"/>
              <a:t>Кундта</a:t>
            </a:r>
            <a:r>
              <a:rPr lang="ru-RU" dirty="0"/>
              <a:t> в Страсбурге. Кроме того, Рентген переписывался с </a:t>
            </a:r>
            <a:r>
              <a:rPr lang="ru-RU" dirty="0" err="1"/>
              <a:t>Пулюем</a:t>
            </a:r>
            <a:r>
              <a:rPr lang="ru-RU" dirty="0"/>
              <a:t>, и поэтому был хорошо информирован о его исследованиях.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40" y="3914156"/>
            <a:ext cx="4327359" cy="28066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592" y="104406"/>
            <a:ext cx="2832027" cy="3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12475"/>
      </p:ext>
    </p:extLst>
  </p:cSld>
  <p:clrMapOvr>
    <a:masterClrMapping/>
  </p:clrMapOvr>
  <p:transition spd="slow" advTm="6531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98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605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1565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045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4130670"/>
            <a:ext cx="11550316" cy="2336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dirty="0"/>
              <a:t>И. П. </a:t>
            </a:r>
            <a:r>
              <a:rPr lang="ru-RU" dirty="0" err="1"/>
              <a:t>Пулюй</a:t>
            </a:r>
            <a:r>
              <a:rPr lang="ru-RU" dirty="0"/>
              <a:t> известен также своей культурной деятельностью. Ещё в тернопольской гимназии он основал молодёжный кружок «Громада» для изучения и популяризации украинской истории и культуры, а в студенческие годы стал организатором «Венской Сечи», объединявшей украинскую молодёжь австрийской столицы. Вместе с Пантелеймоном </a:t>
            </a:r>
            <a:r>
              <a:rPr lang="ru-RU" dirty="0" err="1"/>
              <a:t>Кулишом</a:t>
            </a:r>
            <a:r>
              <a:rPr lang="ru-RU" dirty="0"/>
              <a:t> и Иваном </a:t>
            </a:r>
            <a:r>
              <a:rPr lang="ru-RU" dirty="0" err="1"/>
              <a:t>Нечуй</a:t>
            </a:r>
            <a:r>
              <a:rPr lang="ru-RU" dirty="0"/>
              <a:t>-Левицким Иван </a:t>
            </a:r>
            <a:r>
              <a:rPr lang="ru-RU" dirty="0" err="1"/>
              <a:t>Пулюй</a:t>
            </a:r>
            <a:r>
              <a:rPr lang="ru-RU" dirty="0"/>
              <a:t> сделал первый перевод на украинский язык Нового и Ветхого Завета, изданных 1903 году Британским библейским обществом. Он активно поддерживал открытие украинского университета во Львове и публиковал статьи, в поддержку украинского языка. Будучи профессором, И. П. </a:t>
            </a:r>
            <a:r>
              <a:rPr lang="ru-RU" dirty="0" err="1"/>
              <a:t>Пулюй</a:t>
            </a:r>
            <a:r>
              <a:rPr lang="ru-RU" dirty="0"/>
              <a:t> организовал стипендии для украинских студентов в Австро-Венгрии. Являлся действительным членом Научного общества имени Шевченко.</a:t>
            </a:r>
          </a:p>
        </p:txBody>
      </p:sp>
      <p:pic>
        <p:nvPicPr>
          <p:cNvPr id="3" name="Picture 2" descr="C:\Users\1\Downloads\ЗАВЕ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418" y="288758"/>
            <a:ext cx="4938088" cy="370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5835039"/>
      </p:ext>
    </p:extLst>
  </p:cSld>
  <p:clrMapOvr>
    <a:masterClrMapping/>
  </p:clrMapOvr>
  <p:transition spd="slow" advTm="56185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1314" y="248736"/>
            <a:ext cx="4908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ВИЛЬГЕЛЬМ КОНРАД РЕНТГЕН</a:t>
            </a:r>
            <a:endParaRPr lang="uk-UA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90837" y="1273973"/>
            <a:ext cx="6749715" cy="433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cs typeface="Times New Roman" panose="02020603050405020304" pitchFamily="18" charset="0"/>
              </a:rPr>
              <a:t>Немецкий физик Вильгельм Конрад Рентген (1845-1923) родился в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cs typeface="Times New Roman" panose="02020603050405020304" pitchFamily="18" charset="0"/>
              </a:rPr>
              <a:t>Леннепе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cs typeface="Times New Roman" panose="02020603050405020304" pitchFamily="18" charset="0"/>
              </a:rPr>
              <a:t>, небольшом городке близ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cs typeface="Times New Roman" panose="02020603050405020304" pitchFamily="18" charset="0"/>
              </a:rPr>
              <a:t>Ремшейда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cs typeface="Times New Roman" panose="02020603050405020304" pitchFamily="18" charset="0"/>
              </a:rPr>
              <a:t> в Пруссии, и был единственным ребенком в семье преуспевающего торговца текстильными товарами Фридриха Конрада Рентгена и Шарлотты Констанцы Рентген. </a:t>
            </a:r>
            <a:b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cs typeface="Times New Roman" panose="02020603050405020304" pitchFamily="18" charset="0"/>
              </a:rPr>
              <a:t>В 1862 году Вильгельм поступил в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cs typeface="Times New Roman" panose="02020603050405020304" pitchFamily="18" charset="0"/>
              </a:rPr>
              <a:t>Утрехтскую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cs typeface="Times New Roman" panose="02020603050405020304" pitchFamily="18" charset="0"/>
              </a:rPr>
              <a:t> техническую школу. В 1865 году Рентгена зачислили студентом в Федеральный технологический институт в Цюрихе, поскольку он намеревался стать инженером-механиком. Через три года Вильгельм получил диплом, а еще через год защитил докторскую диссертацию в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cs typeface="Times New Roman" panose="02020603050405020304" pitchFamily="18" charset="0"/>
              </a:rPr>
              <a:t>Цюрихском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cs typeface="Times New Roman" panose="02020603050405020304" pitchFamily="18" charset="0"/>
              </a:rPr>
              <a:t>университете.В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cs typeface="Times New Roman" panose="02020603050405020304" pitchFamily="18" charset="0"/>
              </a:rPr>
              <a:t> 1872 году он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cs typeface="Times New Roman" panose="02020603050405020304" pitchFamily="18" charset="0"/>
              </a:rPr>
              <a:t>перешел 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cs typeface="Times New Roman" panose="02020603050405020304" pitchFamily="18" charset="0"/>
              </a:rPr>
              <a:t>в Страсбургский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cs typeface="Times New Roman" panose="02020603050405020304" pitchFamily="18" charset="0"/>
              </a:rPr>
              <a:t>университет и в 1874 году начал там свою преподавательскую деятельность в качестве лектора по физике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6515" y="5792421"/>
            <a:ext cx="6096000" cy="5909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cs typeface="Times New Roman" panose="02020603050405020304" pitchFamily="18" charset="0"/>
              </a:rPr>
              <a:t>Первая Нобелевская премия по физике была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</a:rPr>
              <a:t> 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cs typeface="Times New Roman" panose="02020603050405020304" pitchFamily="18" charset="0"/>
              </a:rPr>
              <a:t>присуждена в 1901 году.</a:t>
            </a:r>
            <a:endParaRPr lang="uk-UA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446" y="898433"/>
            <a:ext cx="3437743" cy="483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827575"/>
      </p:ext>
    </p:extLst>
  </p:cSld>
  <p:clrMapOvr>
    <a:masterClrMapping/>
  </p:clrMapOvr>
  <p:transition spd="slow" advTm="65048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1975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493</TotalTime>
  <Words>554</Words>
  <Application>Microsoft Office PowerPoint</Application>
  <PresentationFormat>Широкоэкранный</PresentationFormat>
  <Paragraphs>38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Century Gothic</vt:lpstr>
      <vt:lpstr>Times New Roman</vt:lpstr>
      <vt:lpstr>Verdana</vt:lpstr>
      <vt:lpstr>Wingdings 3</vt:lpstr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Sergey Mashchuk</dc:creator>
  <cp:lastModifiedBy>Sergey Mashchuk</cp:lastModifiedBy>
  <cp:revision>13</cp:revision>
  <dcterms:created xsi:type="dcterms:W3CDTF">2014-03-20T21:44:35Z</dcterms:created>
  <dcterms:modified xsi:type="dcterms:W3CDTF">2014-03-21T05:58:33Z</dcterms:modified>
</cp:coreProperties>
</file>