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7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9" autoAdjust="0"/>
  </p:normalViewPr>
  <p:slideViewPr>
    <p:cSldViewPr>
      <p:cViewPr varScale="1">
        <p:scale>
          <a:sx n="105" d="100"/>
          <a:sy n="105" d="100"/>
        </p:scale>
        <p:origin x="-150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66B0-0B6D-40B9-8972-37253181DA52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3A47A-CD89-4182-9D8C-FB9B0DCC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66B0-0B6D-40B9-8972-37253181DA52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3A47A-CD89-4182-9D8C-FB9B0DCC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66B0-0B6D-40B9-8972-37253181DA52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3A47A-CD89-4182-9D8C-FB9B0DCC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66B0-0B6D-40B9-8972-37253181DA52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3A47A-CD89-4182-9D8C-FB9B0DCC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66B0-0B6D-40B9-8972-37253181DA52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3A47A-CD89-4182-9D8C-FB9B0DCC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66B0-0B6D-40B9-8972-37253181DA52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3A47A-CD89-4182-9D8C-FB9B0DCC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66B0-0B6D-40B9-8972-37253181DA52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3A47A-CD89-4182-9D8C-FB9B0DCC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66B0-0B6D-40B9-8972-37253181DA52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03A47A-CD89-4182-9D8C-FB9B0DCC21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66B0-0B6D-40B9-8972-37253181DA52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3A47A-CD89-4182-9D8C-FB9B0DCC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66B0-0B6D-40B9-8972-37253181DA52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103A47A-CD89-4182-9D8C-FB9B0DCC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33E66B0-0B6D-40B9-8972-37253181DA52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3A47A-CD89-4182-9D8C-FB9B0DCC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33E66B0-0B6D-40B9-8972-37253181DA52}" type="datetimeFigureOut">
              <a:rPr lang="ru-RU" smtClean="0"/>
              <a:pPr/>
              <a:t>11.01.2012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103A47A-CD89-4182-9D8C-FB9B0DCC2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jpeg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ЕЛЕМЕНТИ СПЕЦІАЛЬНОЇ ТЕОРІЇ ВІДНОСНОСТІ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85728"/>
            <a:ext cx="76200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29510" cy="796908"/>
          </a:xfrm>
        </p:spPr>
        <p:txBody>
          <a:bodyPr/>
          <a:lstStyle/>
          <a:p>
            <a:r>
              <a:rPr lang="uk-UA" b="1" u="sng" dirty="0" smtClean="0">
                <a:solidFill>
                  <a:srgbClr val="0070C0"/>
                </a:solidFill>
              </a:rPr>
              <a:t>Відносність проміжків часу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8501122" cy="5214974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uk-UA" dirty="0" smtClean="0">
                <a:solidFill>
                  <a:srgbClr val="002060"/>
                </a:solidFill>
              </a:rPr>
              <a:t>Тривалість тієї самої події в різних </a:t>
            </a:r>
            <a:r>
              <a:rPr lang="uk-UA" dirty="0" err="1" smtClean="0">
                <a:solidFill>
                  <a:srgbClr val="002060"/>
                </a:solidFill>
              </a:rPr>
              <a:t>інерціальних</a:t>
            </a:r>
            <a:r>
              <a:rPr lang="uk-UA" dirty="0" smtClean="0">
                <a:solidFill>
                  <a:srgbClr val="002060"/>
                </a:solidFill>
              </a:rPr>
              <a:t> системах відліку неоднакова.  Інтервал часу т, виміряний у системі, що рухається зі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uk-UA" dirty="0" smtClean="0">
                <a:solidFill>
                  <a:srgbClr val="002060"/>
                </a:solidFill>
              </a:rPr>
              <a:t>швидкістю </a:t>
            </a:r>
            <a:r>
              <a:rPr lang="uk-UA" i="1" dirty="0" smtClean="0">
                <a:solidFill>
                  <a:srgbClr val="002060"/>
                </a:solidFill>
              </a:rPr>
              <a:t>V,</a:t>
            </a:r>
            <a:endParaRPr lang="en-US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i="1" dirty="0" smtClean="0">
                <a:solidFill>
                  <a:srgbClr val="002060"/>
                </a:solidFill>
              </a:rPr>
              <a:t> </a:t>
            </a:r>
            <a:r>
              <a:rPr lang="en-US" i="1" dirty="0" smtClean="0">
                <a:solidFill>
                  <a:srgbClr val="002060"/>
                </a:solidFill>
              </a:rPr>
              <a:t>                                              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дорівнює</a:t>
            </a:r>
            <a:r>
              <a:rPr lang="en-US" dirty="0" smtClean="0">
                <a:solidFill>
                  <a:srgbClr val="002060"/>
                </a:solidFill>
              </a:rPr>
              <a:t>                      </a:t>
            </a:r>
            <a:r>
              <a:rPr lang="uk-UA" dirty="0" smtClean="0">
                <a:solidFill>
                  <a:srgbClr val="002060"/>
                </a:solidFill>
              </a:rPr>
              <a:t>де т</a:t>
            </a:r>
            <a:r>
              <a:rPr lang="uk-UA" baseline="-25000" dirty="0" smtClean="0">
                <a:solidFill>
                  <a:srgbClr val="002060"/>
                </a:solidFill>
              </a:rPr>
              <a:t>0</a:t>
            </a:r>
            <a:r>
              <a:rPr lang="ru-RU" dirty="0" smtClean="0">
                <a:solidFill>
                  <a:srgbClr val="002060"/>
                </a:solidFill>
              </a:rPr>
              <a:t> —</a:t>
            </a:r>
            <a:r>
              <a:rPr lang="uk-UA" dirty="0" smtClean="0">
                <a:solidFill>
                  <a:srgbClr val="002060"/>
                </a:solidFill>
              </a:rPr>
              <a:t> інтервал часу в нерухомій системі.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          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uk-UA" dirty="0" smtClean="0">
                <a:solidFill>
                  <a:srgbClr val="002060"/>
                </a:solidFill>
              </a:rPr>
              <a:t>Отже, тривалість події, що відбувається в деякій точці простору, найменша в </a:t>
            </a:r>
            <a:r>
              <a:rPr lang="uk-UA" dirty="0" err="1" smtClean="0">
                <a:solidFill>
                  <a:srgbClr val="002060"/>
                </a:solidFill>
              </a:rPr>
              <a:t>інерціальній</a:t>
            </a:r>
            <a:r>
              <a:rPr lang="uk-UA" dirty="0" smtClean="0">
                <a:solidFill>
                  <a:srgbClr val="002060"/>
                </a:solidFill>
              </a:rPr>
              <a:t> системі, відносно якої ця точка нерухома. Отже, нерухомий спостерігач помічає сповільнення ритму процесів в рухомій системі відліку. Це сповільнення пояснює відомий результат: мезони, утворені у верхніх шарах атмосфери, встигають пролетіти не 1 км, а десятки кілометрів внаслідок сповільнення часу в рухомих системах.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>
            <a:lum bright="6000"/>
          </a:blip>
          <a:srcRect r="24147"/>
          <a:stretch>
            <a:fillRect/>
          </a:stretch>
        </p:blipFill>
        <p:spPr bwMode="auto">
          <a:xfrm>
            <a:off x="1643042" y="2571744"/>
            <a:ext cx="128588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715436" cy="1143000"/>
          </a:xfrm>
        </p:spPr>
        <p:txBody>
          <a:bodyPr>
            <a:normAutofit fontScale="90000"/>
          </a:bodyPr>
          <a:lstStyle/>
          <a:p>
            <a:r>
              <a:rPr lang="uk-UA" sz="3600" b="1" u="sng" dirty="0" smtClean="0">
                <a:solidFill>
                  <a:srgbClr val="0070C0"/>
                </a:solidFill>
              </a:rPr>
              <a:t>Релятивістський закон додавання швидкостей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686800" cy="5214974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Закон додавання швидкостей в класичній механіці не справджується для рухів зі швидкістю, близькою до швидкості світла. Релятивістський закон   додавання   швидкостей,   напрямлених   вздовж   однієї прямої, </a:t>
            </a:r>
          </a:p>
          <a:p>
            <a:endParaRPr lang="uk-UA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виражається формулою</a:t>
            </a:r>
          </a:p>
          <a:p>
            <a:endParaRPr lang="uk-UA" dirty="0" smtClean="0">
              <a:solidFill>
                <a:srgbClr val="002060"/>
              </a:solidFill>
            </a:endParaRPr>
          </a:p>
          <a:p>
            <a:endParaRPr lang="uk-UA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V</a:t>
            </a:r>
            <a:r>
              <a:rPr lang="uk-UA" baseline="-25000" dirty="0" smtClean="0">
                <a:solidFill>
                  <a:srgbClr val="002060"/>
                </a:solidFill>
              </a:rPr>
              <a:t>1</a:t>
            </a:r>
            <a:r>
              <a:rPr lang="uk-UA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– </a:t>
            </a:r>
            <a:r>
              <a:rPr lang="uk-UA" dirty="0" smtClean="0">
                <a:solidFill>
                  <a:srgbClr val="002060"/>
                </a:solidFill>
              </a:rPr>
              <a:t>швидкість тіла відносно однієї </a:t>
            </a:r>
            <a:r>
              <a:rPr lang="uk-UA" dirty="0" err="1" smtClean="0">
                <a:solidFill>
                  <a:srgbClr val="002060"/>
                </a:solidFill>
              </a:rPr>
              <a:t>інерціальної</a:t>
            </a:r>
            <a:r>
              <a:rPr lang="uk-UA" dirty="0" smtClean="0">
                <a:solidFill>
                  <a:srgbClr val="002060"/>
                </a:solidFill>
              </a:rPr>
              <a:t> системи, 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V</a:t>
            </a:r>
            <a:r>
              <a:rPr lang="uk-UA" baseline="-25000" dirty="0" smtClean="0">
                <a:solidFill>
                  <a:srgbClr val="002060"/>
                </a:solidFill>
              </a:rPr>
              <a:t>2</a:t>
            </a:r>
            <a:r>
              <a:rPr lang="uk-UA" dirty="0" smtClean="0">
                <a:solidFill>
                  <a:srgbClr val="002060"/>
                </a:solidFill>
              </a:rPr>
              <a:t> — швидкість того ж тіла відносно другої </a:t>
            </a:r>
            <a:r>
              <a:rPr lang="uk-UA" dirty="0" err="1" smtClean="0">
                <a:solidFill>
                  <a:srgbClr val="002060"/>
                </a:solidFill>
              </a:rPr>
              <a:t>інерціальної</a:t>
            </a:r>
            <a:r>
              <a:rPr lang="uk-UA" dirty="0" smtClean="0">
                <a:solidFill>
                  <a:srgbClr val="002060"/>
                </a:solidFill>
              </a:rPr>
              <a:t> системи, 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i="1" dirty="0" smtClean="0">
                <a:solidFill>
                  <a:srgbClr val="002060"/>
                </a:solidFill>
              </a:rPr>
              <a:t>V </a:t>
            </a:r>
            <a:r>
              <a:rPr lang="uk-UA" dirty="0" smtClean="0">
                <a:solidFill>
                  <a:srgbClr val="002060"/>
                </a:solidFill>
              </a:rPr>
              <a:t>— швидкість руху цих систем відліку одна відносно одної.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 Якщо </a:t>
            </a:r>
            <a:r>
              <a:rPr lang="uk-UA" i="1" dirty="0" err="1" smtClean="0">
                <a:solidFill>
                  <a:srgbClr val="FFFF00"/>
                </a:solidFill>
              </a:rPr>
              <a:t>V«с</a:t>
            </a:r>
            <a:r>
              <a:rPr lang="uk-UA" i="1" dirty="0" smtClean="0">
                <a:solidFill>
                  <a:srgbClr val="FFFF00"/>
                </a:solidFill>
              </a:rPr>
              <a:t>  </a:t>
            </a:r>
            <a:r>
              <a:rPr lang="uk-UA" dirty="0" smtClean="0">
                <a:solidFill>
                  <a:srgbClr val="FFFF00"/>
                </a:solidFill>
              </a:rPr>
              <a:t>і </a:t>
            </a:r>
            <a:r>
              <a:rPr lang="en-US" dirty="0" smtClean="0">
                <a:solidFill>
                  <a:srgbClr val="FFFF00"/>
                </a:solidFill>
              </a:rPr>
              <a:t>V</a:t>
            </a:r>
            <a:r>
              <a:rPr lang="uk-UA" baseline="-25000" dirty="0" smtClean="0">
                <a:solidFill>
                  <a:srgbClr val="FFFF00"/>
                </a:solidFill>
              </a:rPr>
              <a:t>1</a:t>
            </a:r>
            <a:r>
              <a:rPr lang="uk-UA" dirty="0" smtClean="0">
                <a:solidFill>
                  <a:srgbClr val="FFFF00"/>
                </a:solidFill>
              </a:rPr>
              <a:t>«с</a:t>
            </a:r>
            <a:r>
              <a:rPr lang="uk-UA" dirty="0" smtClean="0">
                <a:solidFill>
                  <a:srgbClr val="002060"/>
                </a:solidFill>
              </a:rPr>
              <a:t>, то маємо класичний закон додавання швидкостей: </a:t>
            </a:r>
            <a:r>
              <a:rPr lang="en-US" dirty="0" smtClean="0">
                <a:solidFill>
                  <a:srgbClr val="FFFF00"/>
                </a:solidFill>
              </a:rPr>
              <a:t>V</a:t>
            </a:r>
            <a:r>
              <a:rPr lang="uk-UA" i="1" baseline="-25000" dirty="0" smtClean="0">
                <a:solidFill>
                  <a:srgbClr val="FFFF00"/>
                </a:solidFill>
              </a:rPr>
              <a:t>2</a:t>
            </a:r>
            <a:r>
              <a:rPr lang="uk-UA" i="1" dirty="0" smtClean="0">
                <a:solidFill>
                  <a:srgbClr val="FFFF00"/>
                </a:solidFill>
              </a:rPr>
              <a:t>=</a:t>
            </a:r>
            <a:r>
              <a:rPr lang="en-US" dirty="0" smtClean="0">
                <a:solidFill>
                  <a:srgbClr val="FFFF00"/>
                </a:solidFill>
              </a:rPr>
              <a:t> V</a:t>
            </a:r>
            <a:r>
              <a:rPr lang="uk-UA" baseline="-25000" dirty="0" smtClean="0">
                <a:solidFill>
                  <a:srgbClr val="FFFF00"/>
                </a:solidFill>
              </a:rPr>
              <a:t>1 </a:t>
            </a:r>
            <a:r>
              <a:rPr lang="uk-UA" i="1" dirty="0" smtClean="0">
                <a:solidFill>
                  <a:srgbClr val="FFFF00"/>
                </a:solidFill>
              </a:rPr>
              <a:t>+</a:t>
            </a:r>
            <a:r>
              <a:rPr lang="en-US" dirty="0" smtClean="0">
                <a:solidFill>
                  <a:srgbClr val="FFFF00"/>
                </a:solidFill>
              </a:rPr>
              <a:t> V</a:t>
            </a:r>
            <a:r>
              <a:rPr lang="uk-UA" i="1" dirty="0" smtClean="0">
                <a:solidFill>
                  <a:srgbClr val="002060"/>
                </a:solidFill>
              </a:rPr>
              <a:t>. </a:t>
            </a:r>
            <a:r>
              <a:rPr lang="uk-UA" dirty="0" smtClean="0">
                <a:solidFill>
                  <a:srgbClr val="002060"/>
                </a:solidFill>
              </a:rPr>
              <a:t>Якщо </a:t>
            </a:r>
            <a:r>
              <a:rPr lang="en-US" dirty="0" smtClean="0">
                <a:solidFill>
                  <a:srgbClr val="002060"/>
                </a:solidFill>
              </a:rPr>
              <a:t>V</a:t>
            </a:r>
            <a:r>
              <a:rPr lang="uk-UA" i="1" dirty="0" smtClean="0">
                <a:solidFill>
                  <a:srgbClr val="002060"/>
                </a:solidFill>
              </a:rPr>
              <a:t> = с </a:t>
            </a:r>
            <a:r>
              <a:rPr lang="uk-UA" dirty="0" smtClean="0">
                <a:solidFill>
                  <a:srgbClr val="002060"/>
                </a:solidFill>
              </a:rPr>
              <a:t>і </a:t>
            </a:r>
            <a:r>
              <a:rPr lang="en-US" dirty="0" smtClean="0">
                <a:solidFill>
                  <a:srgbClr val="002060"/>
                </a:solidFill>
              </a:rPr>
              <a:t>V</a:t>
            </a:r>
            <a:r>
              <a:rPr lang="uk-UA" baseline="-25000" dirty="0" smtClean="0">
                <a:solidFill>
                  <a:srgbClr val="002060"/>
                </a:solidFill>
              </a:rPr>
              <a:t>1 </a:t>
            </a:r>
            <a:r>
              <a:rPr lang="en-US" i="1" dirty="0" smtClean="0">
                <a:solidFill>
                  <a:srgbClr val="002060"/>
                </a:solidFill>
              </a:rPr>
              <a:t>=</a:t>
            </a:r>
            <a:r>
              <a:rPr lang="uk-UA" i="1" dirty="0" smtClean="0">
                <a:solidFill>
                  <a:srgbClr val="002060"/>
                </a:solidFill>
              </a:rPr>
              <a:t> с, </a:t>
            </a:r>
            <a:r>
              <a:rPr lang="uk-UA" dirty="0" smtClean="0">
                <a:solidFill>
                  <a:srgbClr val="002060"/>
                </a:solidFill>
              </a:rPr>
              <a:t>то </a:t>
            </a:r>
            <a:r>
              <a:rPr lang="en-US" dirty="0" smtClean="0">
                <a:solidFill>
                  <a:srgbClr val="002060"/>
                </a:solidFill>
              </a:rPr>
              <a:t>V</a:t>
            </a:r>
            <a:r>
              <a:rPr lang="uk-UA" i="1" baseline="-25000" dirty="0" smtClean="0">
                <a:solidFill>
                  <a:srgbClr val="002060"/>
                </a:solidFill>
              </a:rPr>
              <a:t>2</a:t>
            </a:r>
            <a:r>
              <a:rPr lang="uk-UA" i="1" dirty="0" smtClean="0">
                <a:solidFill>
                  <a:srgbClr val="002060"/>
                </a:solidFill>
              </a:rPr>
              <a:t> </a:t>
            </a:r>
            <a:r>
              <a:rPr lang="uk-UA" dirty="0" smtClean="0">
                <a:solidFill>
                  <a:srgbClr val="002060"/>
                </a:solidFill>
              </a:rPr>
              <a:t>= с, що відповідає другому постулату.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>
            <a:lum bright="6000"/>
          </a:blip>
          <a:srcRect/>
          <a:stretch>
            <a:fillRect/>
          </a:stretch>
        </p:blipFill>
        <p:spPr bwMode="auto">
          <a:xfrm>
            <a:off x="3786182" y="2143116"/>
            <a:ext cx="1857389" cy="8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14546" y="3000372"/>
            <a:ext cx="1643074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2769" name="Object 1"/>
          <p:cNvGraphicFramePr>
            <a:graphicFrameLocks noChangeAspect="1"/>
          </p:cNvGraphicFramePr>
          <p:nvPr/>
        </p:nvGraphicFramePr>
        <p:xfrm>
          <a:off x="2357422" y="2928934"/>
          <a:ext cx="1428760" cy="947535"/>
        </p:xfrm>
        <a:graphic>
          <a:graphicData uri="http://schemas.openxmlformats.org/presentationml/2006/ole">
            <p:oleObj spid="_x0000_s32769" name="Формула" r:id="rId3" imgW="863225" imgH="672808" progId="Equation.3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u="sng" dirty="0" smtClean="0">
                <a:solidFill>
                  <a:srgbClr val="0070C0"/>
                </a:solidFill>
              </a:rPr>
              <a:t>Залежність маси від швидкості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525963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uk-UA" dirty="0" smtClean="0">
                <a:solidFill>
                  <a:srgbClr val="002060"/>
                </a:solidFill>
              </a:rPr>
              <a:t>Маса тіла </a:t>
            </a:r>
            <a:r>
              <a:rPr lang="en-US" dirty="0" smtClean="0">
                <a:solidFill>
                  <a:srgbClr val="002060"/>
                </a:solidFill>
              </a:rPr>
              <a:t>m</a:t>
            </a:r>
            <a:r>
              <a:rPr lang="uk-UA" dirty="0" smtClean="0">
                <a:solidFill>
                  <a:srgbClr val="002060"/>
                </a:solidFill>
              </a:rPr>
              <a:t>, яку вимірюють в </a:t>
            </a:r>
            <a:r>
              <a:rPr lang="uk-UA" dirty="0" err="1" smtClean="0">
                <a:solidFill>
                  <a:srgbClr val="002060"/>
                </a:solidFill>
              </a:rPr>
              <a:t>інерціальній</a:t>
            </a:r>
            <a:r>
              <a:rPr lang="uk-UA" dirty="0" smtClean="0">
                <a:solidFill>
                  <a:srgbClr val="002060"/>
                </a:solidFill>
              </a:rPr>
              <a:t> системі що рухається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uk-UA" dirty="0" smtClean="0">
                <a:solidFill>
                  <a:srgbClr val="002060"/>
                </a:solidFill>
              </a:rPr>
              <a:t>відносно цього тіла зі швидкістю </a:t>
            </a:r>
            <a:r>
              <a:rPr lang="uk-UA" i="1" dirty="0" smtClean="0">
                <a:solidFill>
                  <a:srgbClr val="002060"/>
                </a:solidFill>
              </a:rPr>
              <a:t>V </a:t>
            </a:r>
            <a:r>
              <a:rPr lang="uk-UA" dirty="0" smtClean="0">
                <a:solidFill>
                  <a:srgbClr val="002060"/>
                </a:solidFill>
              </a:rPr>
              <a:t>, 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дорівнює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endParaRPr lang="en-US" dirty="0" smtClean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uk-UA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i="1" dirty="0" smtClean="0">
                <a:solidFill>
                  <a:srgbClr val="002060"/>
                </a:solidFill>
              </a:rPr>
              <a:t>де т</a:t>
            </a:r>
            <a:r>
              <a:rPr lang="uk-UA" i="1" baseline="-25000" dirty="0" smtClean="0">
                <a:solidFill>
                  <a:srgbClr val="002060"/>
                </a:solidFill>
              </a:rPr>
              <a:t>0</a:t>
            </a:r>
            <a:r>
              <a:rPr lang="uk-UA" i="1" dirty="0" smtClean="0">
                <a:solidFill>
                  <a:srgbClr val="002060"/>
                </a:solidFill>
              </a:rPr>
              <a:t>  - маса </a:t>
            </a:r>
            <a:r>
              <a:rPr lang="uk-UA" dirty="0" smtClean="0">
                <a:solidFill>
                  <a:srgbClr val="002060"/>
                </a:solidFill>
              </a:rPr>
              <a:t>тіла в стані спокою. 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uk-UA" b="1" dirty="0" smtClean="0">
                <a:solidFill>
                  <a:srgbClr val="FFFF00"/>
                </a:solidFill>
              </a:rPr>
              <a:t>Маса тіла, що рухається, більша за масу нерухомого тіла. </a:t>
            </a:r>
            <a:r>
              <a:rPr lang="uk-UA" dirty="0" smtClean="0">
                <a:solidFill>
                  <a:srgbClr val="002060"/>
                </a:solidFill>
              </a:rPr>
              <a:t>Якщо </a:t>
            </a:r>
            <a:r>
              <a:rPr lang="uk-UA" i="1" dirty="0" smtClean="0">
                <a:solidFill>
                  <a:schemeClr val="bg1"/>
                </a:solidFill>
              </a:rPr>
              <a:t>V </a:t>
            </a:r>
            <a:r>
              <a:rPr lang="uk-UA" dirty="0" smtClean="0">
                <a:solidFill>
                  <a:schemeClr val="bg1"/>
                </a:solidFill>
              </a:rPr>
              <a:t>—&gt; с</a:t>
            </a:r>
            <a:r>
              <a:rPr lang="uk-UA" dirty="0" smtClean="0">
                <a:solidFill>
                  <a:srgbClr val="002060"/>
                </a:solidFill>
              </a:rPr>
              <a:t>, то маса тіла </a:t>
            </a:r>
            <a:r>
              <a:rPr lang="uk-UA" dirty="0" smtClean="0">
                <a:solidFill>
                  <a:schemeClr val="bg1"/>
                </a:solidFill>
              </a:rPr>
              <a:t>необмежено зростає</a:t>
            </a:r>
            <a:r>
              <a:rPr lang="uk-UA" dirty="0" smtClean="0">
                <a:solidFill>
                  <a:srgbClr val="002060"/>
                </a:solidFill>
              </a:rPr>
              <a:t>. Тому ніякі сили не можуть збільшити швидкість тіла, що має масу спокою </a:t>
            </a:r>
            <a:r>
              <a:rPr lang="uk-UA" i="1" dirty="0" smtClean="0">
                <a:solidFill>
                  <a:srgbClr val="002060"/>
                </a:solidFill>
              </a:rPr>
              <a:t>т</a:t>
            </a:r>
            <a:r>
              <a:rPr lang="uk-UA" i="1" baseline="-25000" dirty="0" smtClean="0">
                <a:solidFill>
                  <a:srgbClr val="002060"/>
                </a:solidFill>
              </a:rPr>
              <a:t>0</a:t>
            </a:r>
            <a:r>
              <a:rPr lang="uk-UA" i="1" dirty="0" smtClean="0">
                <a:solidFill>
                  <a:srgbClr val="002060"/>
                </a:solidFill>
              </a:rPr>
              <a:t> ≠ </a:t>
            </a:r>
            <a:r>
              <a:rPr lang="uk-UA" dirty="0" smtClean="0">
                <a:solidFill>
                  <a:srgbClr val="002060"/>
                </a:solidFill>
              </a:rPr>
              <a:t>0, 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до значення </a:t>
            </a:r>
            <a:r>
              <a:rPr lang="uk-UA" i="1" dirty="0" smtClean="0">
                <a:solidFill>
                  <a:srgbClr val="002060"/>
                </a:solidFill>
              </a:rPr>
              <a:t>V = с.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676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714744" y="5214950"/>
            <a:ext cx="1500198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8001056" cy="928694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  </a:t>
            </a:r>
            <a:r>
              <a:rPr lang="uk-UA" b="1" dirty="0" smtClean="0">
                <a:solidFill>
                  <a:srgbClr val="0070C0"/>
                </a:solidFill>
              </a:rPr>
              <a:t>Зв'язок між масою та енергією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572560" cy="5643602"/>
          </a:xfrm>
        </p:spPr>
        <p:txBody>
          <a:bodyPr>
            <a:normAutofit fontScale="25000" lnSpcReduction="20000"/>
          </a:bodyPr>
          <a:lstStyle/>
          <a:p>
            <a:r>
              <a:rPr lang="uk-UA" sz="8000" dirty="0" smtClean="0">
                <a:solidFill>
                  <a:srgbClr val="002060"/>
                </a:solidFill>
              </a:rPr>
              <a:t>Енергія рухомого тіла                    Під час руху тіла зі </a:t>
            </a:r>
            <a:r>
              <a:rPr lang="uk-UA" sz="8000" dirty="0" err="1" smtClean="0">
                <a:solidFill>
                  <a:srgbClr val="002060"/>
                </a:solidFill>
              </a:rPr>
              <a:t>швидкстю</a:t>
            </a:r>
            <a:r>
              <a:rPr lang="uk-UA" sz="8000" dirty="0" smtClean="0">
                <a:solidFill>
                  <a:srgbClr val="002060"/>
                </a:solidFill>
              </a:rPr>
              <a:t>, близькою до швидкості                  світла, його енергія зростає </a:t>
            </a:r>
          </a:p>
          <a:p>
            <a:pPr>
              <a:buNone/>
            </a:pPr>
            <a:r>
              <a:rPr lang="uk-UA" sz="8000" dirty="0" smtClean="0">
                <a:solidFill>
                  <a:srgbClr val="002060"/>
                </a:solidFill>
              </a:rPr>
              <a:t>                                                                  </a:t>
            </a:r>
            <a:endParaRPr lang="ru-RU" sz="8000" dirty="0" smtClean="0">
              <a:solidFill>
                <a:srgbClr val="002060"/>
              </a:solidFill>
            </a:endParaRPr>
          </a:p>
          <a:p>
            <a:endParaRPr lang="uk-UA" sz="8000" dirty="0" smtClean="0">
              <a:solidFill>
                <a:srgbClr val="002060"/>
              </a:solidFill>
            </a:endParaRPr>
          </a:p>
          <a:p>
            <a:endParaRPr lang="uk-UA" sz="8000" dirty="0" smtClean="0">
              <a:solidFill>
                <a:srgbClr val="002060"/>
              </a:solidFill>
            </a:endParaRPr>
          </a:p>
          <a:p>
            <a:endParaRPr lang="uk-UA" sz="8000" dirty="0" smtClean="0">
              <a:solidFill>
                <a:srgbClr val="002060"/>
              </a:solidFill>
            </a:endParaRPr>
          </a:p>
          <a:p>
            <a:endParaRPr lang="uk-UA" sz="80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uk-UA" sz="8000" dirty="0" smtClean="0">
              <a:solidFill>
                <a:srgbClr val="002060"/>
              </a:solidFill>
            </a:endParaRPr>
          </a:p>
          <a:p>
            <a:r>
              <a:rPr lang="uk-UA" sz="8000" dirty="0" smtClean="0">
                <a:solidFill>
                  <a:srgbClr val="002060"/>
                </a:solidFill>
              </a:rPr>
              <a:t>Якщо </a:t>
            </a:r>
            <a:r>
              <a:rPr lang="uk-UA" sz="8000" i="1" dirty="0" smtClean="0">
                <a:solidFill>
                  <a:srgbClr val="002060"/>
                </a:solidFill>
              </a:rPr>
              <a:t>V</a:t>
            </a:r>
            <a:r>
              <a:rPr lang="ru-RU" sz="8000" i="1" dirty="0" smtClean="0">
                <a:solidFill>
                  <a:srgbClr val="002060"/>
                </a:solidFill>
              </a:rPr>
              <a:t> = </a:t>
            </a:r>
            <a:r>
              <a:rPr lang="ru-RU" sz="8000" dirty="0" smtClean="0">
                <a:solidFill>
                  <a:srgbClr val="002060"/>
                </a:solidFill>
              </a:rPr>
              <a:t>0,</a:t>
            </a:r>
            <a:r>
              <a:rPr lang="uk-UA" sz="8000" dirty="0" smtClean="0">
                <a:solidFill>
                  <a:srgbClr val="002060"/>
                </a:solidFill>
              </a:rPr>
              <a:t> то енергія тіла</a:t>
            </a:r>
            <a:r>
              <a:rPr lang="ru-RU" sz="8000" dirty="0" smtClean="0">
                <a:solidFill>
                  <a:srgbClr val="002060"/>
                </a:solidFill>
              </a:rPr>
              <a:t> </a:t>
            </a:r>
            <a:r>
              <a:rPr lang="uk-UA" sz="8000" dirty="0" smtClean="0">
                <a:solidFill>
                  <a:srgbClr val="002060"/>
                </a:solidFill>
              </a:rPr>
              <a:t>дорівнює енергії спокою:</a:t>
            </a:r>
          </a:p>
          <a:p>
            <a:pPr>
              <a:buNone/>
            </a:pPr>
            <a:endParaRPr lang="uk-UA" sz="8000" i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uk-UA" sz="8000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sz="8000" i="1" dirty="0" smtClean="0">
                <a:solidFill>
                  <a:srgbClr val="002060"/>
                </a:solidFill>
              </a:rPr>
              <a:t> </a:t>
            </a:r>
            <a:r>
              <a:rPr lang="uk-UA" sz="8000" dirty="0" smtClean="0">
                <a:solidFill>
                  <a:srgbClr val="002060"/>
                </a:solidFill>
              </a:rPr>
              <a:t>Енергію спокою має будь-яке тіло, завдяки самому факту його існування. </a:t>
            </a:r>
          </a:p>
          <a:p>
            <a:r>
              <a:rPr lang="uk-UA" sz="8000" dirty="0" smtClean="0">
                <a:solidFill>
                  <a:srgbClr val="002060"/>
                </a:solidFill>
              </a:rPr>
              <a:t>При збільшенні енергії будь-якої нерухомої системи на ∆Е, її </a:t>
            </a:r>
          </a:p>
          <a:p>
            <a:pPr>
              <a:buNone/>
            </a:pPr>
            <a:r>
              <a:rPr lang="uk-UA" sz="8000" dirty="0" smtClean="0">
                <a:solidFill>
                  <a:srgbClr val="002060"/>
                </a:solidFill>
              </a:rPr>
              <a:t>маса зростає на  </a:t>
            </a:r>
            <a:endParaRPr lang="ru-RU" sz="8000" dirty="0" smtClean="0">
              <a:solidFill>
                <a:srgbClr val="002060"/>
              </a:solidFill>
            </a:endParaRPr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785786" y="1643050"/>
            <a:ext cx="1857388" cy="907987"/>
          </a:xfrm>
          <a:prstGeom prst="rect">
            <a:avLst/>
          </a:prstGeom>
          <a:noFill/>
        </p:spPr>
      </p:pic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4" cstate="print">
            <a:lum bright="10000"/>
          </a:blip>
          <a:srcRect/>
          <a:stretch>
            <a:fillRect/>
          </a:stretch>
        </p:blipFill>
        <p:spPr bwMode="auto">
          <a:xfrm>
            <a:off x="5214942" y="3643314"/>
            <a:ext cx="1857388" cy="557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2" y="1571612"/>
            <a:ext cx="1981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3786182" y="5214950"/>
          <a:ext cx="1428760" cy="874316"/>
        </p:xfrm>
        <a:graphic>
          <a:graphicData uri="http://schemas.openxmlformats.org/presentationml/2006/ole">
            <p:oleObj spid="_x0000_s31750" name="Формула" r:id="rId6" imgW="6346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3200" dirty="0" smtClean="0">
                <a:solidFill>
                  <a:srgbClr val="002060"/>
                </a:solidFill>
              </a:rPr>
              <a:t>∆</a:t>
            </a:r>
            <a:r>
              <a:rPr lang="en-US" sz="3200" dirty="0" smtClean="0">
                <a:solidFill>
                  <a:srgbClr val="002060"/>
                </a:solidFill>
              </a:rPr>
              <a:t>m</a:t>
            </a:r>
            <a:r>
              <a:rPr lang="uk-UA" sz="3200" dirty="0" smtClean="0">
                <a:solidFill>
                  <a:srgbClr val="002060"/>
                </a:solidFill>
              </a:rPr>
              <a:t>=</a:t>
            </a:r>
            <a:r>
              <a:rPr lang="en-US" sz="3200" dirty="0" smtClean="0">
                <a:solidFill>
                  <a:srgbClr val="002060"/>
                </a:solidFill>
              </a:rPr>
              <a:t> m</a:t>
            </a:r>
            <a:r>
              <a:rPr lang="uk-UA" sz="3200" baseline="-25000" dirty="0" smtClean="0">
                <a:solidFill>
                  <a:srgbClr val="002060"/>
                </a:solidFill>
              </a:rPr>
              <a:t>2 </a:t>
            </a:r>
            <a:r>
              <a:rPr lang="en-US" sz="3200" dirty="0" smtClean="0">
                <a:solidFill>
                  <a:srgbClr val="002060"/>
                </a:solidFill>
              </a:rPr>
              <a:t>-m</a:t>
            </a:r>
            <a:r>
              <a:rPr lang="uk-UA" sz="3200" baseline="-25000" dirty="0" smtClean="0">
                <a:solidFill>
                  <a:srgbClr val="002060"/>
                </a:solidFill>
              </a:rPr>
              <a:t>1</a:t>
            </a:r>
            <a:r>
              <a:rPr lang="en-US" sz="3200" dirty="0" smtClean="0">
                <a:solidFill>
                  <a:srgbClr val="002060"/>
                </a:solidFill>
              </a:rPr>
              <a:t>  - </a:t>
            </a:r>
            <a:r>
              <a:rPr lang="uk-UA" sz="3200" dirty="0" smtClean="0">
                <a:solidFill>
                  <a:srgbClr val="002060"/>
                </a:solidFill>
              </a:rPr>
              <a:t>дефект мас – показує на скільки   </a:t>
            </a:r>
            <a:r>
              <a:rPr lang="en-US" sz="3200" dirty="0" smtClean="0">
                <a:solidFill>
                  <a:srgbClr val="002060"/>
                </a:solidFill>
              </a:rPr>
              <a:t>m</a:t>
            </a:r>
            <a:r>
              <a:rPr lang="uk-UA" sz="3200" dirty="0" smtClean="0">
                <a:solidFill>
                  <a:srgbClr val="002060"/>
                </a:solidFill>
              </a:rPr>
              <a:t>, якщо тіло віддало енергію ∆Е, і навпаки.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>
                <a:solidFill>
                  <a:srgbClr val="002060"/>
                </a:solidFill>
              </a:rPr>
              <a:t>Енергія ядра менша за енергію, що відповідає сумі мас нуклонів, які утворюють ядро, оскільки при поділі ядра на нуклони потрібно виконати велику </a:t>
            </a:r>
            <a:r>
              <a:rPr lang="uk-UA" dirty="0" err="1" smtClean="0">
                <a:solidFill>
                  <a:srgbClr val="002060"/>
                </a:solidFill>
              </a:rPr>
              <a:t>додатню</a:t>
            </a:r>
            <a:r>
              <a:rPr lang="uk-UA" dirty="0" smtClean="0">
                <a:solidFill>
                  <a:srgbClr val="002060"/>
                </a:solidFill>
              </a:rPr>
              <a:t> роботу проти ядерних сил.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2858282" y="2213760"/>
            <a:ext cx="428628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368280"/>
          </a:xfrm>
        </p:spPr>
        <p:txBody>
          <a:bodyPr>
            <a:noAutofit/>
          </a:bodyPr>
          <a:lstStyle/>
          <a:p>
            <a:r>
              <a:rPr lang="uk-UA" sz="3200" dirty="0" smtClean="0">
                <a:solidFill>
                  <a:srgbClr val="0070C0"/>
                </a:solidFill>
              </a:rPr>
              <a:t>Наслідки постулатів відносності</a:t>
            </a:r>
            <a:endParaRPr lang="ru-RU" sz="3200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500042"/>
          <a:ext cx="8786874" cy="606078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393437"/>
                <a:gridCol w="4393437"/>
              </a:tblGrid>
              <a:tr h="35004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Дві події, розділені в просторі, відбуваються в одній системі одночасно, а в іншій — ні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Відносно ДВОХ ГОДИННИКІВ, один з яких розташований на носі, а інший — на кормі корабля, подія (спалах) відбувається неодночасно. Годинники А та Б синхронізовані та знаходяться на однаковій відстані від джерела світла, яке знаходиться на рівній відстані між годинниками. Світло поширюється з однаковою швидкістю в усіх напрямках, але годинники фіксують спалах у різні </a:t>
                      </a:r>
                      <a:r>
                        <a:rPr kumimoji="0" lang="uk-UA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оменти</a:t>
                      </a:r>
                      <a:r>
                        <a:rPr kumimoji="0" lang="uk-U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часу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948407">
                <a:tc>
                  <a:txBody>
                    <a:bodyPr/>
                    <a:lstStyle/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dirty="0" smtClean="0"/>
                        <a:t/>
                      </a:r>
                      <a:br>
                        <a:rPr lang="ru-RU" dirty="0" smtClean="0"/>
                      </a:b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Розміри тіл зменшуються в напрямку руху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uk-UA" sz="18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18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18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18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18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r>
                        <a:rPr kumimoji="0" lang="uk-UA" sz="1800" b="1" i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uk-UA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 довжина тіла, нерухомого відносно даної системи,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 довжина тіла, яке рухається відносно системи зі швидкістю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 cstate="print">
            <a:lum bright="12000"/>
          </a:blip>
          <a:srcRect/>
          <a:stretch>
            <a:fillRect/>
          </a:stretch>
        </p:blipFill>
        <p:spPr bwMode="auto">
          <a:xfrm>
            <a:off x="4900913" y="4286255"/>
            <a:ext cx="2742921" cy="1036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42852"/>
            <a:ext cx="6629400" cy="552116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rgbClr val="0070C0"/>
                </a:solidFill>
              </a:rPr>
              <a:t>Наслідки постулатів відносності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785794"/>
          <a:ext cx="8858312" cy="5642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0538"/>
                <a:gridCol w="5147774"/>
              </a:tblGrid>
              <a:tr h="2807388">
                <a:tc>
                  <a:txBody>
                    <a:bodyPr/>
                    <a:lstStyle/>
                    <a:p>
                      <a:endParaRPr kumimoji="0"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dirty="0" smtClean="0"/>
                        <a:t/>
                      </a:r>
                      <a:br>
                        <a:rPr lang="ru-RU" dirty="0" smtClean="0"/>
                      </a:br>
                      <a:r>
                        <a:rPr kumimoji="0" lang="uk-UA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3. Проміжки часу зростають, час уповільнюється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kumimoji="0" lang="uk-UA" sz="1800" b="1" kern="1200" baseline="-250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uk-UA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— інтервал часу, який вимірюється</a:t>
                      </a:r>
                      <a:endParaRPr kumimoji="0"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годинником, що знаходиться всередині системи та не рухається відносно неї, </a:t>
                      </a:r>
                      <a:endParaRPr kumimoji="0"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kumimoji="0" lang="uk-UA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— інтервал часу між подіями, виміряний рухомим годинником</a:t>
                      </a:r>
                      <a:endParaRPr kumimoji="0" lang="ru-R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9050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Релятивістський закон додавання швидкостей (швидкості спрямовані уздовж однієї прямої в одному напрямку)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uk-UA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— швидкість тіла в рухомій системі, 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uk-UA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— швидкість рухомої системи відносно нерухомої,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 швидкість тіла в нерухомій системі. Класичний закон додавання швидкостей: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uk-UA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kumimoji="0" lang="uk-UA" sz="1800" kern="1200" cap="small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uk-UA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uk-UA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uk-UA" sz="18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>
            <a:lum bright="6000"/>
          </a:blip>
          <a:srcRect/>
          <a:stretch>
            <a:fillRect/>
          </a:stretch>
        </p:blipFill>
        <p:spPr bwMode="auto">
          <a:xfrm>
            <a:off x="4572000" y="928670"/>
            <a:ext cx="1643074" cy="90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lum bright="6000"/>
          </a:blip>
          <a:srcRect/>
          <a:stretch>
            <a:fillRect/>
          </a:stretch>
        </p:blipFill>
        <p:spPr bwMode="auto">
          <a:xfrm>
            <a:off x="4000496" y="3714752"/>
            <a:ext cx="1857389" cy="89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214290"/>
            <a:ext cx="6629400" cy="106668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42852"/>
          <a:ext cx="8358246" cy="619793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79123"/>
                <a:gridCol w="4179123"/>
              </a:tblGrid>
              <a:tr h="23574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 smtClean="0">
                          <a:solidFill>
                            <a:schemeClr val="bg1"/>
                          </a:solidFill>
                        </a:rPr>
                        <a:t>Маса тіла, що рухається, більша за масу нерухомого тіла. </a:t>
                      </a:r>
                      <a:endParaRPr lang="ru-RU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dirty="0" smtClean="0">
                          <a:solidFill>
                            <a:schemeClr val="bg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uk-UA" sz="1800" b="1" i="1" kern="1200" baseline="-250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uk-UA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chemeClr val="bg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маса тіла, нерухомого відносно даної системи,</a:t>
                      </a:r>
                      <a:endParaRPr kumimoji="0" lang="ru-RU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dirty="0" smtClean="0">
                          <a:solidFill>
                            <a:schemeClr val="bg1"/>
                          </a:solidFill>
                          <a:latin typeface="Bodoni MT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uk-UA" sz="1800" b="1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— маса тіла, яке рухається відносно системи зі швидкістю </a:t>
                      </a:r>
                      <a:r>
                        <a:rPr kumimoji="0"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endParaRPr kumimoji="0" lang="ru-RU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Згідно з законами класичної фізики, маса тіла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величина незмінна. II закон Ньютона в імпульсній формі має вигляд: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∆</a:t>
                      </a:r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p=F </a:t>
                      </a:r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∆</a:t>
                      </a:r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t         </a:t>
                      </a:r>
                      <a:r>
                        <a:rPr lang="uk-UA" dirty="0" smtClean="0"/>
                        <a:t>або</a:t>
                      </a:r>
                      <a:r>
                        <a:rPr lang="en-US" dirty="0" smtClean="0"/>
                        <a:t>        </a:t>
                      </a:r>
                      <a:r>
                        <a:rPr lang="uk-UA" dirty="0" smtClean="0"/>
                        <a:t> </a:t>
                      </a:r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∆</a:t>
                      </a:r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p=m </a:t>
                      </a:r>
                      <a:r>
                        <a:rPr lang="uk-UA" b="1" dirty="0" smtClean="0">
                          <a:solidFill>
                            <a:srgbClr val="0070C0"/>
                          </a:solidFill>
                        </a:rPr>
                        <a:t>∆</a:t>
                      </a:r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v </a:t>
                      </a:r>
                      <a:endParaRPr lang="uk-UA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Якщо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uk-UA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близька до </a:t>
                      </a:r>
                      <a:r>
                        <a:rPr kumimoji="0" lang="uk-UA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с,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 виконується основний закон динаміки для релятивістських швидкостей: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Енергія спокою. 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Будь-яке тіло має енергію спокою завдяки факту свого існування</a:t>
                      </a:r>
                      <a:r>
                        <a:rPr lang="ru-RU" dirty="0" smtClean="0"/>
                        <a:t> </a:t>
                      </a:r>
                      <a:endParaRPr lang="uk-U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Енергія тіла складається з енергії спокою та кінетичної енергії тіла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uk-UA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4929190" y="285728"/>
            <a:ext cx="1571636" cy="939440"/>
          </a:xfrm>
          <a:prstGeom prst="rect">
            <a:avLst/>
          </a:prstGeom>
          <a:noFill/>
        </p:spPr>
      </p:pic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3429000"/>
            <a:ext cx="1428760" cy="85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9190" y="5572140"/>
            <a:ext cx="1643074" cy="617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 cstate="print">
            <a:lum bright="10000"/>
          </a:blip>
          <a:srcRect/>
          <a:stretch>
            <a:fillRect/>
          </a:stretch>
        </p:blipFill>
        <p:spPr bwMode="auto">
          <a:xfrm>
            <a:off x="5072066" y="4572008"/>
            <a:ext cx="1857388" cy="557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320"/>
            <a:ext cx="9001156" cy="1143000"/>
          </a:xfrm>
        </p:spPr>
        <p:txBody>
          <a:bodyPr>
            <a:normAutofit fontScale="90000"/>
          </a:bodyPr>
          <a:lstStyle/>
          <a:p>
            <a:pPr lvl="0"/>
            <a:r>
              <a:rPr lang="uk-UA" sz="4400" b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Обмеженість механіки Ньютона</a:t>
            </a:r>
            <a:r>
              <a:rPr lang="ru-RU" sz="4400" dirty="0" smtClean="0">
                <a:latin typeface="Arial" pitchFamily="34" charset="0"/>
              </a:rPr>
              <a:t/>
            </a:r>
            <a:br>
              <a:rPr lang="ru-RU" sz="4400" dirty="0" smtClean="0">
                <a:latin typeface="Arial" pitchFamily="34" charset="0"/>
              </a:rPr>
            </a:b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6" y="1501830"/>
            <a:ext cx="778674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476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Уявлення про простір і час докорінно змінились внаслідок розвитку електродинаміки і фізики" великих швидкостей, яку називають релятивістською фізикою. У процесі вивчення явищ, у яких швидкість руху окремих тіл наближається до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швидкості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поширення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світла с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встановлено, що закони класичної механіки для цих явищ не справджуються. Закони руху в релятивістській динаміці загальніші, а класичні закони Ньютона — це їх окремий випадок, коли швидкості руху 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значно менші за швидкість світла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 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с).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571480"/>
            <a:ext cx="2786082" cy="5214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Спеціальна теорія відносності — це теорія, яка описує рух, закони механіки, просторово-часові співвідношення під час руху зі швидко­стями, близькими до швидкості світла (1905 рік)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43372" y="642918"/>
            <a:ext cx="4643470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Простір характеризує взаємне розташування тіл; простір однорідний, має три виміри; усі напрямки в просторі рівноправні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14810" y="2357430"/>
            <a:ext cx="4714908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 характеризує послідовність подій; час має один вимір; час однорідний та ізотропний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14810" y="4071942"/>
            <a:ext cx="4714908" cy="2143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межах спеціальної теорії відносності класична механіка Ньютона виконується під час руху зі швидкостями, набагато меншими за швидкість світла. Узагальнення СТВ для гравітаційних полів називається загальною теорією відносності</a:t>
            </a:r>
          </a:p>
        </p:txBody>
      </p:sp>
      <p:sp>
        <p:nvSpPr>
          <p:cNvPr id="14" name="Стрелка вправо 13"/>
          <p:cNvSpPr/>
          <p:nvPr/>
        </p:nvSpPr>
        <p:spPr>
          <a:xfrm>
            <a:off x="3286116" y="1428736"/>
            <a:ext cx="857256" cy="45719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3286116" y="2928934"/>
            <a:ext cx="928694" cy="45719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3286116" y="4857760"/>
            <a:ext cx="928694" cy="45719"/>
          </a:xfrm>
          <a:prstGeom prst="righ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система отсчета  К1 связанна с кораблем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система  отсчета  К, относительно которой корабль движется</a:t>
            </a:r>
            <a:r>
              <a:rPr lang="ru-RU" sz="2000" dirty="0" smtClean="0"/>
              <a:t>,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7467600" cy="4525963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Два любых события в точках  А и  В, одновременные в системе  К1 не одновременны в системе  К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00174"/>
            <a:ext cx="7620000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uk-UA" sz="4000" b="1" u="sng" dirty="0" smtClean="0">
                <a:solidFill>
                  <a:srgbClr val="0070C0"/>
                </a:solidFill>
              </a:rPr>
              <a:t>Постулати спеціальної теорії відносності</a:t>
            </a:r>
            <a:r>
              <a:rPr lang="uk-UA" sz="4000" b="1" dirty="0" smtClean="0">
                <a:solidFill>
                  <a:srgbClr val="0070C0"/>
                </a:solidFill>
              </a:rPr>
              <a:t> ,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lstStyle/>
          <a:p>
            <a:r>
              <a:rPr lang="uk-UA" sz="2400" dirty="0" smtClean="0"/>
              <a:t>на яких </a:t>
            </a:r>
            <a:r>
              <a:rPr lang="uk-UA" sz="2400" dirty="0" err="1" smtClean="0"/>
              <a:t>грунтується</a:t>
            </a:r>
            <a:r>
              <a:rPr lang="en-US" sz="2400" dirty="0" smtClean="0"/>
              <a:t> </a:t>
            </a:r>
            <a:r>
              <a:rPr lang="uk-UA" sz="2400" dirty="0" smtClean="0"/>
              <a:t>теорія, вперше сформулював в 1905 р. А. Ейнштейн.</a:t>
            </a:r>
            <a:endParaRPr lang="ru-RU" sz="2400" dirty="0" smtClean="0"/>
          </a:p>
          <a:p>
            <a:pPr marL="550926" lvl="0" indent="-514350">
              <a:buFont typeface="+mj-lt"/>
              <a:buAutoNum type="arabicPeriod"/>
            </a:pPr>
            <a:r>
              <a:rPr lang="uk-UA" sz="2400" b="1" i="1" dirty="0" smtClean="0">
                <a:solidFill>
                  <a:srgbClr val="FFFF00"/>
                </a:solidFill>
              </a:rPr>
              <a:t>(Принцип відносності Ейнштейна): </a:t>
            </a:r>
            <a:r>
              <a:rPr lang="uk-UA" sz="2400" b="1" dirty="0" smtClean="0">
                <a:solidFill>
                  <a:srgbClr val="FFFF00"/>
                </a:solidFill>
              </a:rPr>
              <a:t>Усі процеси в прир</a:t>
            </a:r>
            <a:r>
              <a:rPr lang="uk-UA" sz="2400" dirty="0" smtClean="0">
                <a:solidFill>
                  <a:srgbClr val="FFFF00"/>
                </a:solidFill>
              </a:rPr>
              <a:t>оді </a:t>
            </a:r>
            <a:r>
              <a:rPr lang="uk-UA" sz="2400" b="1" dirty="0" smtClean="0">
                <a:solidFill>
                  <a:srgbClr val="FFFF00"/>
                </a:solidFill>
              </a:rPr>
              <a:t>відбуваються однаково </a:t>
            </a:r>
            <a:r>
              <a:rPr lang="uk-UA" sz="2400" b="1" dirty="0" smtClean="0"/>
              <a:t>в будь-якій </a:t>
            </a:r>
            <a:r>
              <a:rPr lang="uk-UA" sz="2400" b="1" dirty="0" err="1" smtClean="0"/>
              <a:t>інерціальній</a:t>
            </a:r>
            <a:r>
              <a:rPr lang="uk-UA" sz="2400" b="1" dirty="0" smtClean="0"/>
              <a:t> системі; </a:t>
            </a:r>
            <a:r>
              <a:rPr lang="uk-UA" sz="2400" dirty="0" smtClean="0"/>
              <a:t>отже ніякими вимірюваннями, проведеними в </a:t>
            </a:r>
            <a:r>
              <a:rPr lang="uk-UA" sz="2400" dirty="0" err="1" smtClean="0"/>
              <a:t>інерціальній</a:t>
            </a:r>
            <a:r>
              <a:rPr lang="uk-UA" sz="2400" dirty="0" smtClean="0"/>
              <a:t> системі відліку неможливо виявити рух цієї системи.</a:t>
            </a:r>
            <a:endParaRPr lang="ru-RU" sz="2400" dirty="0" smtClean="0"/>
          </a:p>
          <a:p>
            <a:pPr marL="550926" lvl="0" indent="-514350">
              <a:buFont typeface="+mj-lt"/>
              <a:buAutoNum type="arabicPeriod"/>
            </a:pPr>
            <a:r>
              <a:rPr lang="uk-UA" sz="2400" b="1" i="1" dirty="0" smtClean="0">
                <a:solidFill>
                  <a:srgbClr val="FFFF00"/>
                </a:solidFill>
              </a:rPr>
              <a:t>(Сталість швидкості світла): </a:t>
            </a:r>
            <a:r>
              <a:rPr lang="uk-UA" sz="2400" b="1" dirty="0" smtClean="0">
                <a:solidFill>
                  <a:srgbClr val="FFFF00"/>
                </a:solidFill>
              </a:rPr>
              <a:t>Швидкість світла у вакуумі однакова для всіх </a:t>
            </a:r>
            <a:r>
              <a:rPr lang="uk-UA" sz="2400" b="1" dirty="0" err="1" smtClean="0">
                <a:solidFill>
                  <a:srgbClr val="FFFF00"/>
                </a:solidFill>
              </a:rPr>
              <a:t>інерціальних</a:t>
            </a:r>
            <a:r>
              <a:rPr lang="uk-UA" sz="2400" b="1" dirty="0" smtClean="0">
                <a:solidFill>
                  <a:srgbClr val="FFFF00"/>
                </a:solidFill>
              </a:rPr>
              <a:t> систем відліку.</a:t>
            </a:r>
            <a:r>
              <a:rPr lang="uk-UA" sz="2400" b="1" dirty="0" smtClean="0"/>
              <a:t> </a:t>
            </a:r>
            <a:r>
              <a:rPr lang="uk-UA" sz="2400" dirty="0" smtClean="0"/>
              <a:t>Вона не залежить ні від швидкості джерела, ні від швидкості приймача світлового випромінювання.</a:t>
            </a:r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2386" cy="654032"/>
          </a:xfrm>
        </p:spPr>
        <p:txBody>
          <a:bodyPr>
            <a:normAutofit fontScale="90000"/>
          </a:bodyPr>
          <a:lstStyle/>
          <a:p>
            <a:r>
              <a:rPr lang="uk-UA" b="1" u="sng" dirty="0" smtClean="0"/>
              <a:t>Відносність одночасності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7467600" cy="4525963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Оскільки миттєве передавання взаємодій і сигналів з однієї точки простору до іншої неможливе, то в теорії відносності не можна використовувати уявлення про абсолютний час, темп якого однаковий у різних </a:t>
            </a:r>
            <a:r>
              <a:rPr lang="uk-UA" dirty="0" err="1" smtClean="0">
                <a:solidFill>
                  <a:srgbClr val="002060"/>
                </a:solidFill>
              </a:rPr>
              <a:t>інерціальних</a:t>
            </a:r>
            <a:r>
              <a:rPr lang="uk-UA" dirty="0" smtClean="0">
                <a:solidFill>
                  <a:srgbClr val="002060"/>
                </a:solidFill>
              </a:rPr>
              <a:t> системах. Синхронізація годинників можлива лише за допомогою сигналу, який має граничну швидкість поширення. Скінченність швидкості поширення сигналу призводить до відносної одночасності просторово відокремлених подій: просторово відокремлені </a:t>
            </a:r>
            <a:r>
              <a:rPr lang="uk-UA" b="1" dirty="0" smtClean="0">
                <a:solidFill>
                  <a:srgbClr val="002060"/>
                </a:solidFill>
              </a:rPr>
              <a:t>події, що одночасні в одній </a:t>
            </a:r>
            <a:r>
              <a:rPr lang="uk-UA" b="1" dirty="0" err="1" smtClean="0">
                <a:solidFill>
                  <a:srgbClr val="002060"/>
                </a:solidFill>
              </a:rPr>
              <a:t>інерціальній</a:t>
            </a:r>
            <a:r>
              <a:rPr lang="uk-UA" b="1" dirty="0" smtClean="0">
                <a:solidFill>
                  <a:srgbClr val="002060"/>
                </a:solidFill>
              </a:rPr>
              <a:t> системі відліку, не одночасні в будь-якій іншій системі відліку, що рухається відносно першої.</a:t>
            </a:r>
            <a:r>
              <a:rPr lang="uk-UA" dirty="0" smtClean="0">
                <a:solidFill>
                  <a:srgbClr val="002060"/>
                </a:solidFill>
              </a:rPr>
              <a:t> При переході з однієї </a:t>
            </a:r>
            <a:r>
              <a:rPr lang="uk-UA" dirty="0" err="1" smtClean="0">
                <a:solidFill>
                  <a:srgbClr val="002060"/>
                </a:solidFill>
              </a:rPr>
              <a:t>інерціальної</a:t>
            </a:r>
            <a:r>
              <a:rPr lang="uk-UA" dirty="0" smtClean="0">
                <a:solidFill>
                  <a:srgbClr val="002060"/>
                </a:solidFill>
              </a:rPr>
              <a:t> системи в іншу може змінюватись послідовність подій у часі, але послідовність причинно-зв'язаних подій залишається незмінною в усіх системах відліку: </a:t>
            </a:r>
            <a:r>
              <a:rPr lang="uk-UA" dirty="0" smtClean="0">
                <a:solidFill>
                  <a:schemeClr val="bg1"/>
                </a:solidFill>
              </a:rPr>
              <a:t>наслідок настає завжди після причини.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715404" cy="5368940"/>
          </a:xfrm>
        </p:spPr>
        <p:txBody>
          <a:bodyPr>
            <a:normAutofit/>
          </a:bodyPr>
          <a:lstStyle/>
          <a:p>
            <a:r>
              <a:rPr lang="uk-UA" b="1" u="sng" dirty="0" smtClean="0">
                <a:solidFill>
                  <a:srgbClr val="002060"/>
                </a:solidFill>
              </a:rPr>
              <a:t>Швидкість світла</a:t>
            </a:r>
            <a:r>
              <a:rPr lang="uk-UA" b="1" dirty="0" smtClean="0">
                <a:solidFill>
                  <a:srgbClr val="002060"/>
                </a:solidFill>
              </a:rPr>
              <a:t> у </a:t>
            </a:r>
            <a:r>
              <a:rPr lang="uk-UA" dirty="0" smtClean="0">
                <a:solidFill>
                  <a:srgbClr val="002060"/>
                </a:solidFill>
              </a:rPr>
              <a:t>вакуумі є максимально можливою швидкістю передачі взаємодій: </a:t>
            </a:r>
            <a:r>
              <a:rPr lang="uk-UA" b="1" i="1" dirty="0" smtClean="0">
                <a:solidFill>
                  <a:srgbClr val="002060"/>
                </a:solidFill>
              </a:rPr>
              <a:t>с </a:t>
            </a:r>
            <a:r>
              <a:rPr lang="uk-UA" dirty="0" smtClean="0">
                <a:solidFill>
                  <a:srgbClr val="002060"/>
                </a:solidFill>
              </a:rPr>
              <a:t>= 299792458 м/с </a:t>
            </a:r>
            <a:r>
              <a:rPr lang="uk-UA" b="1" dirty="0" smtClean="0">
                <a:solidFill>
                  <a:srgbClr val="002060"/>
                </a:solidFill>
              </a:rPr>
              <a:t>(у </a:t>
            </a:r>
            <a:r>
              <a:rPr lang="uk-UA" dirty="0" smtClean="0">
                <a:solidFill>
                  <a:srgbClr val="002060"/>
                </a:solidFill>
              </a:rPr>
              <a:t>розрахунках </a:t>
            </a:r>
            <a:r>
              <a:rPr lang="uk-UA" b="1" i="1" dirty="0" smtClean="0">
                <a:solidFill>
                  <a:srgbClr val="002060"/>
                </a:solidFill>
              </a:rPr>
              <a:t>с = </a:t>
            </a:r>
            <a:r>
              <a:rPr lang="uk-UA" dirty="0" smtClean="0">
                <a:solidFill>
                  <a:srgbClr val="002060"/>
                </a:solidFill>
              </a:rPr>
              <a:t>3 • 10</a:t>
            </a:r>
            <a:r>
              <a:rPr lang="uk-UA" baseline="30000" dirty="0" smtClean="0">
                <a:solidFill>
                  <a:srgbClr val="002060"/>
                </a:solidFill>
              </a:rPr>
              <a:t>8</a:t>
            </a:r>
            <a:r>
              <a:rPr lang="uk-UA" dirty="0" smtClean="0">
                <a:solidFill>
                  <a:srgbClr val="002060"/>
                </a:solidFill>
              </a:rPr>
              <a:t> м/с).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6758006" cy="428628"/>
          </a:xfrm>
        </p:spPr>
        <p:txBody>
          <a:bodyPr>
            <a:normAutofit fontScale="90000"/>
          </a:bodyPr>
          <a:lstStyle/>
          <a:p>
            <a:r>
              <a:rPr lang="uk-UA" b="1" u="sng" dirty="0" smtClean="0">
                <a:solidFill>
                  <a:srgbClr val="0070C0"/>
                </a:solidFill>
              </a:rPr>
              <a:t>Відносність відстаней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072494" cy="4929222"/>
          </a:xfrm>
        </p:spPr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r>
              <a:rPr lang="uk-UA" dirty="0" smtClean="0">
                <a:solidFill>
                  <a:srgbClr val="002060"/>
                </a:solidFill>
              </a:rPr>
              <a:t>Відстань між двома будь-якими точками простору — не абсолютна величина, вона залежить від швидкості руху тіла відносно даної системи відліку. Довжина стержня </a:t>
            </a:r>
            <a:r>
              <a:rPr lang="en-US" dirty="0" smtClean="0">
                <a:solidFill>
                  <a:srgbClr val="002060"/>
                </a:solidFill>
              </a:rPr>
              <a:t>L </a:t>
            </a:r>
            <a:r>
              <a:rPr lang="uk-UA" dirty="0" smtClean="0">
                <a:solidFill>
                  <a:srgbClr val="002060"/>
                </a:solidFill>
              </a:rPr>
              <a:t>в </a:t>
            </a:r>
            <a:r>
              <a:rPr lang="uk-UA" dirty="0" err="1" smtClean="0">
                <a:solidFill>
                  <a:srgbClr val="002060"/>
                </a:solidFill>
              </a:rPr>
              <a:t>інерціальній</a:t>
            </a:r>
            <a:r>
              <a:rPr lang="uk-UA" dirty="0" smtClean="0">
                <a:solidFill>
                  <a:srgbClr val="002060"/>
                </a:solidFill>
              </a:rPr>
              <a:t> системі відліку, відносно якої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uk-UA" dirty="0" smtClean="0">
                <a:solidFill>
                  <a:srgbClr val="002060"/>
                </a:solidFill>
              </a:rPr>
              <a:t>він рухається зі швидкістю </a:t>
            </a:r>
            <a:r>
              <a:rPr lang="uk-UA" i="1" dirty="0" smtClean="0">
                <a:solidFill>
                  <a:srgbClr val="002060"/>
                </a:solidFill>
              </a:rPr>
              <a:t>V, </a:t>
            </a:r>
          </a:p>
          <a:p>
            <a:endParaRPr lang="uk-UA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дорівнює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en-US" b="1" i="1" dirty="0" smtClean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r>
              <a:rPr lang="en-US" b="1" i="1" dirty="0" smtClean="0">
                <a:solidFill>
                  <a:srgbClr val="002060"/>
                </a:solidFill>
              </a:rPr>
              <a:t>l</a:t>
            </a:r>
            <a:r>
              <a:rPr lang="uk-UA" b="1" i="1" baseline="-25000" dirty="0" smtClean="0">
                <a:solidFill>
                  <a:srgbClr val="002060"/>
                </a:solidFill>
              </a:rPr>
              <a:t>0</a:t>
            </a:r>
            <a:r>
              <a:rPr lang="uk-UA" b="1" i="1" dirty="0" smtClean="0">
                <a:solidFill>
                  <a:srgbClr val="002060"/>
                </a:solidFill>
              </a:rPr>
              <a:t> </a:t>
            </a:r>
            <a:r>
              <a:rPr lang="uk-UA" dirty="0" smtClean="0">
                <a:solidFill>
                  <a:srgbClr val="002060"/>
                </a:solidFill>
              </a:rPr>
              <a:t>— довжина тіла, нерухомого відносно даної системи,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b="1" i="1" dirty="0" smtClean="0">
                <a:solidFill>
                  <a:srgbClr val="002060"/>
                </a:solidFill>
              </a:rPr>
              <a:t>І </a:t>
            </a:r>
            <a:r>
              <a:rPr lang="uk-UA" dirty="0" smtClean="0">
                <a:solidFill>
                  <a:srgbClr val="002060"/>
                </a:solidFill>
              </a:rPr>
              <a:t>— довжина тіла, яке рухається відносно системи зі швидкістю </a:t>
            </a:r>
            <a:r>
              <a:rPr lang="uk-UA" b="1" i="1" dirty="0" smtClean="0">
                <a:solidFill>
                  <a:srgbClr val="002060"/>
                </a:solidFill>
              </a:rPr>
              <a:t>и</a:t>
            </a:r>
            <a:endParaRPr lang="uk-UA" dirty="0" smtClean="0">
              <a:solidFill>
                <a:srgbClr val="002060"/>
              </a:solidFill>
            </a:endParaRPr>
          </a:p>
          <a:p>
            <a:r>
              <a:rPr lang="uk-UA" dirty="0" smtClean="0">
                <a:solidFill>
                  <a:srgbClr val="002060"/>
                </a:solidFill>
              </a:rPr>
              <a:t>Довжина стержня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uk-UA" dirty="0" smtClean="0">
                <a:solidFill>
                  <a:srgbClr val="002060"/>
                </a:solidFill>
              </a:rPr>
              <a:t>найбільша в системі відліку,відносно якої він нерухомий. Із формули випливає, що лінійні розміри тіла, яке рухається відносно певної </a:t>
            </a:r>
            <a:r>
              <a:rPr lang="uk-UA" dirty="0" err="1" smtClean="0">
                <a:solidFill>
                  <a:srgbClr val="002060"/>
                </a:solidFill>
              </a:rPr>
              <a:t>інерціальної</a:t>
            </a:r>
            <a:r>
              <a:rPr lang="uk-UA" dirty="0" smtClean="0">
                <a:solidFill>
                  <a:srgbClr val="002060"/>
                </a:solidFill>
              </a:rPr>
              <a:t> системи відліку, </a:t>
            </a:r>
          </a:p>
          <a:p>
            <a:endParaRPr lang="uk-UA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скорочується в напрямі цього руху в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 smtClean="0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>
            <a:lum bright="12000"/>
          </a:blip>
          <a:srcRect r="24409"/>
          <a:stretch>
            <a:fillRect/>
          </a:stretch>
        </p:blipFill>
        <p:spPr bwMode="auto">
          <a:xfrm>
            <a:off x="1928794" y="2500306"/>
            <a:ext cx="171451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lum bright="12000"/>
          </a:blip>
          <a:srcRect l="28346" r="24410"/>
          <a:stretch>
            <a:fillRect/>
          </a:stretch>
        </p:blipFill>
        <p:spPr bwMode="auto">
          <a:xfrm>
            <a:off x="5429256" y="5072074"/>
            <a:ext cx="107157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8401080" cy="5429288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При цьому поперечні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uk-UA" dirty="0" smtClean="0">
                <a:solidFill>
                  <a:srgbClr val="FFFF00"/>
                </a:solidFill>
              </a:rPr>
              <a:t>розміри тіла не залежать від швидкості руху і однакові для всіх </a:t>
            </a:r>
            <a:r>
              <a:rPr lang="uk-UA" dirty="0" err="1" smtClean="0">
                <a:solidFill>
                  <a:srgbClr val="FFFF00"/>
                </a:solidFill>
              </a:rPr>
              <a:t>інерціальних</a:t>
            </a:r>
            <a:r>
              <a:rPr lang="uk-UA" dirty="0" smtClean="0">
                <a:solidFill>
                  <a:srgbClr val="FFFF00"/>
                </a:solidFill>
              </a:rPr>
              <a:t> систем відліку.</a:t>
            </a:r>
            <a:r>
              <a:rPr lang="uk-UA" dirty="0" smtClean="0">
                <a:solidFill>
                  <a:srgbClr val="002060"/>
                </a:solidFill>
              </a:rPr>
              <a:t> </a:t>
            </a:r>
            <a:r>
              <a:rPr lang="uk-UA" dirty="0" err="1" smtClean="0">
                <a:solidFill>
                  <a:srgbClr val="002060"/>
                </a:solidFill>
              </a:rPr>
              <a:t>Лоренцеве</a:t>
            </a:r>
            <a:r>
              <a:rPr lang="uk-UA" dirty="0" smtClean="0">
                <a:solidFill>
                  <a:srgbClr val="002060"/>
                </a:solidFill>
              </a:rPr>
              <a:t> скорочення довжини — не вдаване. Воно виникає внаслідок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uk-UA" dirty="0" smtClean="0">
                <a:solidFill>
                  <a:srgbClr val="002060"/>
                </a:solidFill>
              </a:rPr>
              <a:t>кінематичного ефекту, у відповідності з постулатами спеціальної теорії відносності і не пов'язане з дією якихось сил, що нібито стискують тіло в напрямі його руху. Довжину тіла /</a:t>
            </a:r>
            <a:r>
              <a:rPr lang="uk-UA" baseline="-25000" dirty="0" smtClean="0">
                <a:solidFill>
                  <a:srgbClr val="002060"/>
                </a:solidFill>
              </a:rPr>
              <a:t>0</a:t>
            </a:r>
            <a:r>
              <a:rPr lang="uk-UA" dirty="0" smtClean="0">
                <a:solidFill>
                  <a:srgbClr val="002060"/>
                </a:solidFill>
              </a:rPr>
              <a:t> в системі відліку, де воно нерухоме, називають власною довжиною. Якщо швидкість </a:t>
            </a:r>
            <a:r>
              <a:rPr lang="uk-UA" i="1" dirty="0" smtClean="0">
                <a:solidFill>
                  <a:srgbClr val="002060"/>
                </a:solidFill>
              </a:rPr>
              <a:t>V </a:t>
            </a:r>
            <a:r>
              <a:rPr lang="uk-UA" dirty="0" smtClean="0">
                <a:solidFill>
                  <a:srgbClr val="002060"/>
                </a:solidFill>
              </a:rPr>
              <a:t>наближається до </a:t>
            </a:r>
            <a:r>
              <a:rPr lang="uk-UA" i="1" dirty="0" smtClean="0">
                <a:solidFill>
                  <a:srgbClr val="002060"/>
                </a:solidFill>
              </a:rPr>
              <a:t>с, </a:t>
            </a:r>
            <a:r>
              <a:rPr lang="uk-UA" dirty="0" smtClean="0">
                <a:solidFill>
                  <a:srgbClr val="002060"/>
                </a:solidFill>
              </a:rPr>
              <a:t>то / прямує до нуля. Отже, з формули випливає неможливість досягнення швидкості, що дорівнює швидкості поширення світла у вакуумі.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Другая 3">
      <a:dk1>
        <a:srgbClr val="7F7F7F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ECCEFA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481</TotalTime>
  <Words>1335</Words>
  <Application>Microsoft Office PowerPoint</Application>
  <PresentationFormat>Экран (4:3)</PresentationFormat>
  <Paragraphs>127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Техническая</vt:lpstr>
      <vt:lpstr>Формула</vt:lpstr>
      <vt:lpstr>ЕЛЕМЕНТИ СПЕЦІАЛЬНОЇ ТЕОРІЇ ВІДНОСНОСТІ </vt:lpstr>
      <vt:lpstr>Обмеженість механіки Ньютона </vt:lpstr>
      <vt:lpstr>Слайд 3</vt:lpstr>
      <vt:lpstr> система отсчета  К1 связанна с кораблем система  отсчета  К, относительно которой корабль движется, </vt:lpstr>
      <vt:lpstr>Постулати спеціальної теорії відносності ,</vt:lpstr>
      <vt:lpstr>Відносність одночасності </vt:lpstr>
      <vt:lpstr>Швидкість світла у вакуумі є максимально можливою швидкістю передачі взаємодій: с = 299792458 м/с (у розрахунках с = 3 • 108 м/с). </vt:lpstr>
      <vt:lpstr>Відносність відстаней  </vt:lpstr>
      <vt:lpstr>Слайд 9</vt:lpstr>
      <vt:lpstr>Відносність проміжків часу</vt:lpstr>
      <vt:lpstr>Релятивістський закон додавання швидкостей </vt:lpstr>
      <vt:lpstr>Залежність маси від швидкості</vt:lpstr>
      <vt:lpstr>  Зв'язок між масою та енергією</vt:lpstr>
      <vt:lpstr>Слайд 14</vt:lpstr>
      <vt:lpstr>Наслідки постулатів відносності</vt:lpstr>
      <vt:lpstr>Слайд 16</vt:lpstr>
      <vt:lpstr>Слайд 17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49</cp:revision>
  <dcterms:created xsi:type="dcterms:W3CDTF">2012-01-09T17:56:27Z</dcterms:created>
  <dcterms:modified xsi:type="dcterms:W3CDTF">2012-01-11T21:26:46Z</dcterms:modified>
</cp:coreProperties>
</file>