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59" r:id="rId7"/>
    <p:sldId id="267" r:id="rId8"/>
    <p:sldId id="268" r:id="rId9"/>
    <p:sldId id="262" r:id="rId10"/>
    <p:sldId id="261" r:id="rId11"/>
    <p:sldId id="26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65E8EB-6BB2-48E7-88F4-3AE06E0E5DA0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E522B7-6804-42CE-A2B6-9DF25B07484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3" y="1052736"/>
            <a:ext cx="734481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Будова ядерного</a:t>
            </a:r>
          </a:p>
          <a:p>
            <a:pPr algn="ctr"/>
            <a:r>
              <a:rPr lang="uk-UA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реактора</a:t>
            </a:r>
            <a:endParaRPr lang="ru-RU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52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Принцип </a:t>
            </a:r>
            <a:r>
              <a:rPr lang="ru-RU" dirty="0" err="1"/>
              <a:t>дії</a:t>
            </a:r>
            <a:r>
              <a:rPr lang="ru-RU" dirty="0"/>
              <a:t> ядерного реактора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Ланцюгова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, яка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урані</a:t>
            </a:r>
            <a:r>
              <a:rPr lang="ru-RU" dirty="0"/>
              <a:t> й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речовинах</a:t>
            </a:r>
            <a:r>
              <a:rPr lang="ru-RU" dirty="0"/>
              <a:t>, є основою для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b="1" dirty="0" err="1"/>
              <a:t>ядерної</a:t>
            </a:r>
            <a:r>
              <a:rPr lang="ru-RU" b="1" dirty="0"/>
              <a:t> </a:t>
            </a:r>
            <a:r>
              <a:rPr lang="ru-RU" b="1" dirty="0" err="1"/>
              <a:t>енергії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(</a:t>
            </a:r>
            <a:r>
              <a:rPr lang="ru-RU" dirty="0" err="1"/>
              <a:t>теплову</a:t>
            </a:r>
            <a:r>
              <a:rPr lang="ru-RU" dirty="0"/>
              <a:t>, </a:t>
            </a:r>
            <a:r>
              <a:rPr lang="ru-RU" dirty="0" err="1"/>
              <a:t>електричну</a:t>
            </a:r>
            <a:r>
              <a:rPr lang="ru-RU" dirty="0"/>
              <a:t>).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й </a:t>
            </a:r>
            <a:r>
              <a:rPr lang="ru-RU" dirty="0" err="1"/>
              <a:t>нові</a:t>
            </a:r>
            <a:r>
              <a:rPr lang="ru-RU" dirty="0"/>
              <a:t> осколки ядер,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летять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великою </a:t>
            </a:r>
            <a:r>
              <a:rPr lang="ru-RU" dirty="0" err="1"/>
              <a:t>швидкістю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шматок урану </a:t>
            </a:r>
            <a:r>
              <a:rPr lang="ru-RU" dirty="0" err="1"/>
              <a:t>занурити</a:t>
            </a:r>
            <a:r>
              <a:rPr lang="ru-RU" dirty="0"/>
              <a:t> в </a:t>
            </a:r>
            <a:r>
              <a:rPr lang="ru-RU" dirty="0" err="1"/>
              <a:t>холодну</a:t>
            </a:r>
            <a:r>
              <a:rPr lang="ru-RU" dirty="0"/>
              <a:t> воду, то осколки </a:t>
            </a:r>
            <a:r>
              <a:rPr lang="ru-RU" dirty="0" err="1"/>
              <a:t>гальмуватимуться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й </a:t>
            </a:r>
            <a:r>
              <a:rPr lang="ru-RU" dirty="0" err="1"/>
              <a:t>нагріватимуть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холодна вода стане </a:t>
            </a:r>
            <a:r>
              <a:rPr lang="ru-RU" dirty="0" err="1"/>
              <a:t>гарячою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перетвориться</a:t>
            </a:r>
            <a:r>
              <a:rPr lang="ru-RU" dirty="0"/>
              <a:t> на пару. </a:t>
            </a:r>
            <a:r>
              <a:rPr lang="ru-RU" dirty="0" err="1"/>
              <a:t>Саме</a:t>
            </a:r>
            <a:r>
              <a:rPr lang="ru-RU" dirty="0"/>
              <a:t> так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ядерний</a:t>
            </a:r>
            <a:r>
              <a:rPr lang="ru-RU" dirty="0"/>
              <a:t> реактор,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на </a:t>
            </a:r>
            <a:r>
              <a:rPr lang="ru-RU" dirty="0" err="1"/>
              <a:t>теплову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779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ядерних</a:t>
            </a:r>
            <a:r>
              <a:rPr lang="ru-RU" dirty="0"/>
              <a:t> реакторах </a:t>
            </a:r>
            <a:r>
              <a:rPr lang="ru-RU" dirty="0" err="1" smtClean="0"/>
              <a:t>ядерне</a:t>
            </a:r>
            <a:r>
              <a:rPr lang="ru-RU" dirty="0" smtClean="0"/>
              <a:t> </a:t>
            </a:r>
            <a:r>
              <a:rPr lang="ru-RU" dirty="0" err="1"/>
              <a:t>паливо</a:t>
            </a:r>
            <a:r>
              <a:rPr lang="ru-RU" dirty="0"/>
              <a:t> (уран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плутоній</a:t>
            </a:r>
            <a:r>
              <a:rPr lang="ru-RU" dirty="0"/>
              <a:t>) </a:t>
            </a:r>
            <a:r>
              <a:rPr lang="ru-RU" dirty="0" err="1"/>
              <a:t>розміщують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тепловидільних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(</a:t>
            </a:r>
            <a:r>
              <a:rPr lang="ru-RU" dirty="0" err="1"/>
              <a:t>ТВЕЛів</a:t>
            </a:r>
            <a:r>
              <a:rPr lang="ru-RU" dirty="0"/>
              <a:t>).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нагрівають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ТВЕЛів</a:t>
            </a:r>
            <a:r>
              <a:rPr lang="ru-RU" dirty="0"/>
              <a:t>, і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теплову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, яку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теплоносієм</a:t>
            </a:r>
            <a:r>
              <a:rPr lang="ru-RU" dirty="0"/>
              <a:t>. </a:t>
            </a:r>
            <a:r>
              <a:rPr lang="ru-RU" dirty="0" err="1"/>
              <a:t>Отримана</a:t>
            </a:r>
            <a:r>
              <a:rPr lang="ru-RU" dirty="0"/>
              <a:t> </a:t>
            </a:r>
            <a:r>
              <a:rPr lang="ru-RU" dirty="0" err="1"/>
              <a:t>теплова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перетворюється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на </a:t>
            </a:r>
            <a:r>
              <a:rPr lang="ru-RU" dirty="0" err="1"/>
              <a:t>електричну</a:t>
            </a:r>
            <a:r>
              <a:rPr lang="ru-RU" dirty="0"/>
              <a:t> </a:t>
            </a:r>
            <a:r>
              <a:rPr lang="ru-RU" dirty="0" err="1" smtClean="0"/>
              <a:t>подібно</a:t>
            </a:r>
            <a:r>
              <a:rPr lang="ru-RU" dirty="0" smtClean="0"/>
              <a:t> </a:t>
            </a:r>
            <a:r>
              <a:rPr lang="ru-RU" dirty="0"/>
              <a:t>до того,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на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теплових</a:t>
            </a:r>
            <a:r>
              <a:rPr lang="ru-RU" dirty="0"/>
              <a:t> </a:t>
            </a:r>
            <a:r>
              <a:rPr lang="ru-RU" dirty="0" err="1"/>
              <a:t>електростанціях</a:t>
            </a:r>
            <a:r>
              <a:rPr lang="ru-RU" dirty="0"/>
              <a:t>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Принцип </a:t>
            </a:r>
            <a:r>
              <a:rPr lang="ru-RU" dirty="0" err="1"/>
              <a:t>дії</a:t>
            </a:r>
            <a:r>
              <a:rPr lang="ru-RU" dirty="0"/>
              <a:t> ядерного реактора</a:t>
            </a:r>
          </a:p>
        </p:txBody>
      </p:sp>
    </p:spTree>
    <p:extLst>
      <p:ext uri="{BB962C8B-B14F-4D97-AF65-F5344CB8AC3E}">
        <p14:creationId xmlns:p14="http://schemas.microsoft.com/office/powerpoint/2010/main" val="110676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20888"/>
            <a:ext cx="4330824" cy="114300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Перетворення</a:t>
            </a:r>
            <a:r>
              <a:rPr lang="ru-RU" i="1" dirty="0"/>
              <a:t> </a:t>
            </a:r>
            <a:r>
              <a:rPr lang="ru-RU" i="1" dirty="0" err="1"/>
              <a:t>енергії</a:t>
            </a:r>
            <a:r>
              <a:rPr lang="ru-RU" i="1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34" y="65040"/>
            <a:ext cx="4808282" cy="667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0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Введення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Ядерний</a:t>
            </a:r>
            <a:r>
              <a:rPr lang="ru-RU" b="1" dirty="0"/>
              <a:t> реактор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керована</a:t>
            </a:r>
            <a:r>
              <a:rPr lang="ru-RU" dirty="0"/>
              <a:t> </a:t>
            </a:r>
            <a:r>
              <a:rPr lang="ru-RU" dirty="0" err="1"/>
              <a:t>ланцюгова</a:t>
            </a:r>
            <a:r>
              <a:rPr lang="ru-RU" dirty="0"/>
              <a:t> </a:t>
            </a:r>
            <a:r>
              <a:rPr lang="ru-RU" dirty="0" err="1"/>
              <a:t>ядерна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виділенням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 Перший </a:t>
            </a:r>
            <a:r>
              <a:rPr lang="ru-RU" dirty="0" err="1"/>
              <a:t>ядерний</a:t>
            </a:r>
            <a:r>
              <a:rPr lang="ru-RU" dirty="0"/>
              <a:t> реактор </a:t>
            </a:r>
            <a:r>
              <a:rPr lang="ru-RU" dirty="0" err="1"/>
              <a:t>побудований</a:t>
            </a:r>
            <a:r>
              <a:rPr lang="ru-RU" dirty="0"/>
              <a:t> в </a:t>
            </a:r>
            <a:r>
              <a:rPr lang="ru-RU" dirty="0" err="1"/>
              <a:t>грудні</a:t>
            </a:r>
            <a:r>
              <a:rPr lang="ru-RU" dirty="0"/>
              <a:t> 1942 в США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Е. </a:t>
            </a:r>
            <a:r>
              <a:rPr lang="ru-RU" dirty="0" err="1"/>
              <a:t>Фермі</a:t>
            </a:r>
            <a:r>
              <a:rPr lang="ru-RU" dirty="0"/>
              <a:t>. Першим реактором, </a:t>
            </a:r>
            <a:r>
              <a:rPr lang="ru-RU" dirty="0" err="1"/>
              <a:t>побудованим</a:t>
            </a:r>
            <a:r>
              <a:rPr lang="ru-RU" dirty="0"/>
              <a:t> за межами США, став </a:t>
            </a:r>
            <a:r>
              <a:rPr lang="en-US" dirty="0"/>
              <a:t>ZEEP, </a:t>
            </a:r>
            <a:r>
              <a:rPr lang="ru-RU" dirty="0" err="1"/>
              <a:t>запущений</a:t>
            </a:r>
            <a:r>
              <a:rPr lang="ru-RU" dirty="0"/>
              <a:t> в </a:t>
            </a:r>
            <a:r>
              <a:rPr lang="ru-RU" dirty="0" err="1"/>
              <a:t>Канаді</a:t>
            </a:r>
            <a:r>
              <a:rPr lang="ru-RU" dirty="0"/>
              <a:t> 5 </a:t>
            </a:r>
            <a:r>
              <a:rPr lang="ru-RU" dirty="0" err="1"/>
              <a:t>вересня</a:t>
            </a:r>
            <a:r>
              <a:rPr lang="ru-RU" dirty="0"/>
              <a:t> </a:t>
            </a:r>
            <a:r>
              <a:rPr lang="ru-RU" dirty="0" smtClean="0"/>
              <a:t>1945. </a:t>
            </a:r>
            <a:r>
              <a:rPr lang="ru-RU" dirty="0"/>
              <a:t>В </a:t>
            </a:r>
            <a:r>
              <a:rPr lang="ru-RU" dirty="0" err="1"/>
              <a:t>Європі</a:t>
            </a:r>
            <a:r>
              <a:rPr lang="ru-RU" dirty="0"/>
              <a:t> першим </a:t>
            </a:r>
            <a:r>
              <a:rPr lang="ru-RU" dirty="0" err="1"/>
              <a:t>ядерним</a:t>
            </a:r>
            <a:r>
              <a:rPr lang="ru-RU" dirty="0"/>
              <a:t> реактором стала установка Ф-1, яка </a:t>
            </a:r>
            <a:r>
              <a:rPr lang="ru-RU" dirty="0" err="1" smtClean="0"/>
              <a:t>запрацювала</a:t>
            </a:r>
            <a:r>
              <a:rPr lang="ru-RU" dirty="0" smtClean="0"/>
              <a:t> 25 </a:t>
            </a:r>
            <a:r>
              <a:rPr lang="ru-RU" dirty="0" err="1"/>
              <a:t>грудня</a:t>
            </a:r>
            <a:r>
              <a:rPr lang="ru-RU" dirty="0"/>
              <a:t> 1946 в </a:t>
            </a:r>
            <a:r>
              <a:rPr lang="ru-RU" dirty="0" err="1"/>
              <a:t>Москві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І. В. Курчатова. 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/>
              <a:t>1978 в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працювало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</a:t>
            </a:r>
            <a:r>
              <a:rPr lang="ru-RU" dirty="0" err="1"/>
              <a:t>ядерних</a:t>
            </a:r>
            <a:r>
              <a:rPr lang="ru-RU" dirty="0"/>
              <a:t> </a:t>
            </a:r>
            <a:r>
              <a:rPr lang="ru-RU" dirty="0" err="1"/>
              <a:t>реакторів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. 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ядерного реактора є: активна зона з </a:t>
            </a:r>
            <a:r>
              <a:rPr lang="ru-RU" dirty="0" err="1"/>
              <a:t>ядерним</a:t>
            </a:r>
            <a:r>
              <a:rPr lang="ru-RU" dirty="0"/>
              <a:t> </a:t>
            </a:r>
            <a:r>
              <a:rPr lang="ru-RU" dirty="0" err="1"/>
              <a:t>паливом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оточена </a:t>
            </a:r>
            <a:r>
              <a:rPr lang="ru-RU" dirty="0" err="1"/>
              <a:t>відбивачем</a:t>
            </a:r>
            <a:r>
              <a:rPr lang="ru-RU" dirty="0"/>
              <a:t> </a:t>
            </a:r>
            <a:r>
              <a:rPr lang="ru-RU" dirty="0" err="1"/>
              <a:t>нейтронів</a:t>
            </a:r>
            <a:r>
              <a:rPr lang="ru-RU" dirty="0"/>
              <a:t>, </a:t>
            </a:r>
            <a:r>
              <a:rPr lang="ru-RU" dirty="0" err="1"/>
              <a:t>теплоносій</a:t>
            </a:r>
            <a:r>
              <a:rPr lang="ru-RU" dirty="0"/>
              <a:t>, система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ланцюгової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, </a:t>
            </a:r>
            <a:r>
              <a:rPr lang="ru-RU" dirty="0" err="1"/>
              <a:t>радіаційний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, система </a:t>
            </a:r>
            <a:r>
              <a:rPr lang="ru-RU" dirty="0" err="1"/>
              <a:t>дистанційного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Основною характеристикою ядерного реактора 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. </a:t>
            </a:r>
            <a:r>
              <a:rPr lang="ru-RU" dirty="0" err="1"/>
              <a:t>Потужність</a:t>
            </a:r>
            <a:r>
              <a:rPr lang="ru-RU" dirty="0"/>
              <a:t> в 1 МВт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ланцюгової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3 10 </a:t>
            </a:r>
            <a:r>
              <a:rPr lang="ru-RU" baseline="30000" dirty="0"/>
              <a:t>16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ділення</a:t>
            </a:r>
            <a:r>
              <a:rPr lang="ru-RU" dirty="0"/>
              <a:t> в 1 сек. </a:t>
            </a:r>
          </a:p>
        </p:txBody>
      </p:sp>
    </p:spTree>
    <p:extLst>
      <p:ext uri="{BB962C8B-B14F-4D97-AF65-F5344CB8AC3E}">
        <p14:creationId xmlns:p14="http://schemas.microsoft.com/office/powerpoint/2010/main" val="3613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894620"/>
            <a:ext cx="2890664" cy="114300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Ядерний</a:t>
            </a:r>
            <a:r>
              <a:rPr lang="ru-RU" i="1" dirty="0"/>
              <a:t> реактор.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795" y="260648"/>
            <a:ext cx="6045224" cy="64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7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Ланцюгова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ядер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здійснена</a:t>
            </a:r>
            <a:r>
              <a:rPr lang="ru-RU" dirty="0"/>
              <a:t> в </a:t>
            </a:r>
            <a:r>
              <a:rPr lang="ru-RU" dirty="0" err="1"/>
              <a:t>грудні</a:t>
            </a:r>
            <a:r>
              <a:rPr lang="ru-RU" dirty="0"/>
              <a:t> 1942.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фізиків</a:t>
            </a:r>
            <a:r>
              <a:rPr lang="ru-RU" dirty="0"/>
              <a:t> </a:t>
            </a:r>
            <a:r>
              <a:rPr lang="ru-RU" dirty="0" err="1"/>
              <a:t>Чиказького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, </a:t>
            </a:r>
            <a:r>
              <a:rPr lang="ru-RU" dirty="0" err="1"/>
              <a:t>очолювана</a:t>
            </a:r>
            <a:r>
              <a:rPr lang="ru-RU" dirty="0"/>
              <a:t> Е. </a:t>
            </a:r>
            <a:r>
              <a:rPr lang="ru-RU" dirty="0" err="1"/>
              <a:t>Фермі</a:t>
            </a:r>
            <a:r>
              <a:rPr lang="ru-RU" dirty="0"/>
              <a:t>, створила перший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ядерний</a:t>
            </a:r>
            <a:r>
              <a:rPr lang="ru-RU" dirty="0"/>
              <a:t> реактор, названий </a:t>
            </a:r>
            <a:r>
              <a:rPr lang="ru-RU" dirty="0" smtClean="0"/>
              <a:t>"</a:t>
            </a:r>
            <a:r>
              <a:rPr lang="ru-RU" dirty="0" err="1" smtClean="0"/>
              <a:t>Чиказької</a:t>
            </a:r>
            <a:r>
              <a:rPr lang="ru-RU" dirty="0" smtClean="0"/>
              <a:t> </a:t>
            </a:r>
            <a:r>
              <a:rPr lang="ru-RU" dirty="0" err="1" smtClean="0"/>
              <a:t>стесом</a:t>
            </a:r>
            <a:r>
              <a:rPr lang="ru-RU" i="1" dirty="0" smtClean="0"/>
              <a:t>"(</a:t>
            </a:r>
            <a:r>
              <a:rPr lang="en-US" i="1" dirty="0"/>
              <a:t>Chicago Pile-1, CP-1).</a:t>
            </a:r>
            <a:r>
              <a:rPr lang="en-US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складався</a:t>
            </a:r>
            <a:r>
              <a:rPr lang="ru-RU" dirty="0"/>
              <a:t> з </a:t>
            </a:r>
            <a:r>
              <a:rPr lang="ru-RU" dirty="0" err="1"/>
              <a:t>графітових</a:t>
            </a:r>
            <a:r>
              <a:rPr lang="ru-RU" dirty="0"/>
              <a:t> </a:t>
            </a:r>
            <a:r>
              <a:rPr lang="ru-RU" dirty="0" err="1"/>
              <a:t>блоків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 з природного урану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двоокису</a:t>
            </a:r>
            <a:r>
              <a:rPr lang="ru-RU" dirty="0"/>
              <a:t>. </a:t>
            </a:r>
            <a:r>
              <a:rPr lang="ru-RU" dirty="0" err="1"/>
              <a:t>Швидкі</a:t>
            </a:r>
            <a:r>
              <a:rPr lang="ru-RU" dirty="0"/>
              <a:t> </a:t>
            </a:r>
            <a:r>
              <a:rPr lang="ru-RU" dirty="0" err="1"/>
              <a:t>нейтрони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ділення</a:t>
            </a:r>
            <a:r>
              <a:rPr lang="ru-RU" dirty="0"/>
              <a:t> ядер </a:t>
            </a:r>
            <a:r>
              <a:rPr lang="en-US" dirty="0" smtClean="0"/>
              <a:t>U</a:t>
            </a:r>
            <a:r>
              <a:rPr lang="en-US" dirty="0"/>
              <a:t>, </a:t>
            </a:r>
            <a:r>
              <a:rPr lang="ru-RU" dirty="0" err="1"/>
              <a:t>сповільнювалися</a:t>
            </a:r>
            <a:r>
              <a:rPr lang="ru-RU" dirty="0"/>
              <a:t> </a:t>
            </a:r>
            <a:r>
              <a:rPr lang="ru-RU" dirty="0" err="1"/>
              <a:t>графітом</a:t>
            </a:r>
            <a:r>
              <a:rPr lang="ru-RU" dirty="0"/>
              <a:t> до </a:t>
            </a:r>
            <a:r>
              <a:rPr lang="ru-RU" dirty="0" err="1"/>
              <a:t>теплових</a:t>
            </a:r>
            <a:r>
              <a:rPr lang="ru-RU" dirty="0"/>
              <a:t> </a:t>
            </a:r>
            <a:r>
              <a:rPr lang="ru-RU" dirty="0" err="1"/>
              <a:t>енергій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викликали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ядер. </a:t>
            </a:r>
            <a:r>
              <a:rPr lang="ru-RU" dirty="0" err="1"/>
              <a:t>Реактори</a:t>
            </a:r>
            <a:r>
              <a:rPr lang="ru-RU" dirty="0"/>
              <a:t>, </a:t>
            </a:r>
            <a:r>
              <a:rPr lang="ru-RU" dirty="0" err="1"/>
              <a:t>подібні</a:t>
            </a:r>
            <a:r>
              <a:rPr lang="ru-RU" dirty="0"/>
              <a:t> СР-1,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ділень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теплових</a:t>
            </a:r>
            <a:r>
              <a:rPr lang="ru-RU" dirty="0"/>
              <a:t> </a:t>
            </a:r>
            <a:r>
              <a:rPr lang="ru-RU" dirty="0" err="1"/>
              <a:t>нейтронів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реакторами на </a:t>
            </a:r>
            <a:r>
              <a:rPr lang="ru-RU" dirty="0" err="1"/>
              <a:t>теплових</a:t>
            </a:r>
            <a:r>
              <a:rPr lang="ru-RU" dirty="0"/>
              <a:t> нейтронах. До </a:t>
            </a:r>
            <a:r>
              <a:rPr lang="ru-RU" dirty="0" err="1"/>
              <a:t>їх</a:t>
            </a:r>
            <a:r>
              <a:rPr lang="ru-RU" dirty="0"/>
              <a:t> складу входить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сповільнювача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ядерним</a:t>
            </a:r>
            <a:r>
              <a:rPr lang="ru-RU" dirty="0"/>
              <a:t> </a:t>
            </a:r>
            <a:r>
              <a:rPr lang="ru-RU" dirty="0" err="1"/>
              <a:t>паливом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09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49606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5517232"/>
            <a:ext cx="70567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Заснований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свідоцтві</a:t>
            </a:r>
            <a:r>
              <a:rPr lang="ru-RU" sz="2800" dirty="0" smtClean="0"/>
              <a:t> </a:t>
            </a:r>
            <a:r>
              <a:rPr lang="ru-RU" sz="2800" dirty="0" err="1" smtClean="0"/>
              <a:t>очевидця</a:t>
            </a:r>
            <a:r>
              <a:rPr lang="ru-RU" sz="2800" dirty="0" smtClean="0"/>
              <a:t> </a:t>
            </a:r>
            <a:r>
              <a:rPr lang="ru-RU" sz="2800" dirty="0" err="1" smtClean="0"/>
              <a:t>малюнок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зображає</a:t>
            </a:r>
            <a:r>
              <a:rPr lang="ru-RU" sz="2800" dirty="0" smtClean="0"/>
              <a:t> запуск "</a:t>
            </a:r>
            <a:r>
              <a:rPr lang="ru-RU" sz="2800" dirty="0" err="1" smtClean="0"/>
              <a:t>Чиказької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дровітні</a:t>
            </a:r>
            <a:r>
              <a:rPr lang="ru-RU" sz="2800" dirty="0" smtClean="0"/>
              <a:t>".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47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/>
              <a:t>Історія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СРСР </a:t>
            </a:r>
            <a:r>
              <a:rPr lang="ru-RU" dirty="0" err="1"/>
              <a:t>теоретичні</a:t>
            </a:r>
            <a:r>
              <a:rPr lang="ru-RU" dirty="0"/>
              <a:t> та </a:t>
            </a:r>
            <a:r>
              <a:rPr lang="ru-RU" dirty="0" err="1"/>
              <a:t>експериментальні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пуску, </a:t>
            </a:r>
            <a:r>
              <a:rPr lang="ru-RU" dirty="0" err="1"/>
              <a:t>роботи</a:t>
            </a:r>
            <a:r>
              <a:rPr lang="ru-RU" dirty="0"/>
              <a:t> та контролю </a:t>
            </a:r>
            <a:r>
              <a:rPr lang="ru-RU" dirty="0" err="1"/>
              <a:t>реакторів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проведені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фізиків</a:t>
            </a:r>
            <a:r>
              <a:rPr lang="ru-RU" dirty="0"/>
              <a:t> і </a:t>
            </a:r>
            <a:r>
              <a:rPr lang="ru-RU" dirty="0" err="1"/>
              <a:t>інженерів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академіка</a:t>
            </a:r>
            <a:r>
              <a:rPr lang="ru-RU" dirty="0"/>
              <a:t> І. В. Курчатова. Перший </a:t>
            </a:r>
            <a:r>
              <a:rPr lang="ru-RU" dirty="0" err="1"/>
              <a:t>радянський</a:t>
            </a:r>
            <a:r>
              <a:rPr lang="ru-RU" dirty="0"/>
              <a:t> реактор Ф-1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побудований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Москві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/>
              <a:t>реактор </a:t>
            </a:r>
            <a:r>
              <a:rPr lang="ru-RU" dirty="0" err="1"/>
              <a:t>виведений</a:t>
            </a:r>
            <a:r>
              <a:rPr lang="ru-RU" dirty="0"/>
              <a:t> в </a:t>
            </a:r>
            <a:r>
              <a:rPr lang="ru-RU" dirty="0" err="1"/>
              <a:t>критичний</a:t>
            </a:r>
            <a:r>
              <a:rPr lang="ru-RU" dirty="0"/>
              <a:t> стан </a:t>
            </a:r>
            <a:r>
              <a:rPr lang="ru-RU" dirty="0" smtClean="0"/>
              <a:t>25.12.46р. </a:t>
            </a:r>
            <a:r>
              <a:rPr lang="ru-RU" dirty="0"/>
              <a:t>Реактор Ф-1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набраний</a:t>
            </a:r>
            <a:r>
              <a:rPr lang="ru-RU" dirty="0"/>
              <a:t> з </a:t>
            </a:r>
            <a:r>
              <a:rPr lang="ru-RU" dirty="0" err="1"/>
              <a:t>графітових</a:t>
            </a:r>
            <a:r>
              <a:rPr lang="ru-RU" dirty="0"/>
              <a:t> </a:t>
            </a:r>
            <a:r>
              <a:rPr lang="ru-RU" dirty="0" err="1"/>
              <a:t>блоків</a:t>
            </a:r>
            <a:r>
              <a:rPr lang="ru-RU" dirty="0"/>
              <a:t> і </a:t>
            </a:r>
            <a:r>
              <a:rPr lang="ru-RU" dirty="0" err="1"/>
              <a:t>мав</a:t>
            </a:r>
            <a:r>
              <a:rPr lang="ru-RU" dirty="0"/>
              <a:t> форму </a:t>
            </a:r>
            <a:r>
              <a:rPr lang="ru-RU" dirty="0" err="1"/>
              <a:t>кулі</a:t>
            </a:r>
            <a:r>
              <a:rPr lang="ru-RU" dirty="0"/>
              <a:t> </a:t>
            </a:r>
            <a:r>
              <a:rPr lang="ru-RU" dirty="0" err="1"/>
              <a:t>діаметром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7,5 м. У </a:t>
            </a:r>
            <a:r>
              <a:rPr lang="ru-RU" dirty="0" err="1"/>
              <a:t>центральній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 </a:t>
            </a:r>
            <a:r>
              <a:rPr lang="ru-RU" dirty="0" err="1"/>
              <a:t>діаметром</a:t>
            </a:r>
            <a:r>
              <a:rPr lang="ru-RU" dirty="0"/>
              <a:t> 6 м по </a:t>
            </a:r>
            <a:r>
              <a:rPr lang="ru-RU" dirty="0" err="1"/>
              <a:t>отворах</a:t>
            </a:r>
            <a:r>
              <a:rPr lang="ru-RU" dirty="0"/>
              <a:t> в </a:t>
            </a:r>
            <a:r>
              <a:rPr lang="ru-RU" dirty="0" err="1"/>
              <a:t>графітових</a:t>
            </a:r>
            <a:r>
              <a:rPr lang="ru-RU" dirty="0"/>
              <a:t> блоках </a:t>
            </a:r>
            <a:r>
              <a:rPr lang="ru-RU" dirty="0" err="1"/>
              <a:t>розміщені</a:t>
            </a:r>
            <a:r>
              <a:rPr lang="ru-RU" dirty="0"/>
              <a:t> </a:t>
            </a:r>
            <a:r>
              <a:rPr lang="ru-RU" dirty="0" err="1"/>
              <a:t>уранові</a:t>
            </a:r>
            <a:r>
              <a:rPr lang="ru-RU" dirty="0"/>
              <a:t> </a:t>
            </a:r>
            <a:r>
              <a:rPr lang="ru-RU" dirty="0" err="1"/>
              <a:t>стрижні</a:t>
            </a:r>
            <a:r>
              <a:rPr lang="ru-RU" dirty="0"/>
              <a:t>. Реактор Ф-1, як і реактор CP-1, не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охолодження</a:t>
            </a:r>
            <a:r>
              <a:rPr lang="ru-RU" dirty="0"/>
              <a:t>, тому </a:t>
            </a:r>
            <a:r>
              <a:rPr lang="ru-RU" dirty="0" err="1"/>
              <a:t>працював</a:t>
            </a:r>
            <a:r>
              <a:rPr lang="ru-RU" dirty="0"/>
              <a:t> на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/>
              <a:t>досліджень</a:t>
            </a:r>
            <a:r>
              <a:rPr lang="ru-RU" dirty="0"/>
              <a:t> на </a:t>
            </a:r>
            <a:r>
              <a:rPr lang="ru-RU" dirty="0" err="1"/>
              <a:t>реакторі</a:t>
            </a:r>
            <a:r>
              <a:rPr lang="ru-RU" dirty="0"/>
              <a:t> Ф-1 стали основою </a:t>
            </a:r>
            <a:r>
              <a:rPr lang="ru-RU" dirty="0" err="1"/>
              <a:t>проектів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по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реакторів</a:t>
            </a:r>
            <a:r>
              <a:rPr lang="ru-RU" dirty="0"/>
              <a:t>. В 1948 введено в </a:t>
            </a:r>
            <a:r>
              <a:rPr lang="ru-RU" dirty="0" err="1"/>
              <a:t>дію</a:t>
            </a:r>
            <a:r>
              <a:rPr lang="ru-RU" dirty="0"/>
              <a:t> реактор І-1 з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плутонію</a:t>
            </a:r>
            <a:r>
              <a:rPr lang="ru-RU" dirty="0"/>
              <a:t>, а </a:t>
            </a:r>
            <a:r>
              <a:rPr lang="ru-RU" dirty="0" smtClean="0"/>
              <a:t>27.06.54р </a:t>
            </a:r>
            <a:r>
              <a:rPr lang="ru-RU" dirty="0"/>
              <a:t>вступила в </a:t>
            </a:r>
            <a:r>
              <a:rPr lang="ru-RU" dirty="0" err="1"/>
              <a:t>дію</a:t>
            </a:r>
            <a:r>
              <a:rPr lang="ru-RU" dirty="0"/>
              <a:t> перша в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атомна</a:t>
            </a:r>
            <a:r>
              <a:rPr lang="ru-RU" dirty="0"/>
              <a:t> </a:t>
            </a:r>
            <a:r>
              <a:rPr lang="ru-RU" dirty="0" err="1"/>
              <a:t>електростанція</a:t>
            </a:r>
            <a:r>
              <a:rPr lang="ru-RU" dirty="0"/>
              <a:t> </a:t>
            </a:r>
            <a:r>
              <a:rPr lang="ru-RU" dirty="0" err="1"/>
              <a:t>електричною</a:t>
            </a:r>
            <a:r>
              <a:rPr lang="ru-RU" dirty="0"/>
              <a:t> </a:t>
            </a:r>
            <a:r>
              <a:rPr lang="ru-RU" dirty="0" err="1"/>
              <a:t>потужністю</a:t>
            </a:r>
            <a:r>
              <a:rPr lang="ru-RU" dirty="0"/>
              <a:t> 5 МВт у м. </a:t>
            </a:r>
            <a:r>
              <a:rPr lang="ru-RU" dirty="0" err="1"/>
              <a:t>Обнінську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095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Будова </a:t>
            </a:r>
            <a:r>
              <a:rPr lang="ru-RU" dirty="0"/>
              <a:t>ядерного реактора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9715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переважній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ядерних</a:t>
            </a:r>
            <a:r>
              <a:rPr lang="ru-RU" dirty="0"/>
              <a:t> </a:t>
            </a:r>
            <a:r>
              <a:rPr lang="ru-RU" dirty="0" err="1"/>
              <a:t>реакторів</a:t>
            </a:r>
            <a:r>
              <a:rPr lang="ru-RU" dirty="0"/>
              <a:t> для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ланцюгової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ядер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повільні</a:t>
            </a:r>
            <a:r>
              <a:rPr lang="ru-RU" dirty="0"/>
              <a:t> (</a:t>
            </a:r>
            <a:r>
              <a:rPr lang="ru-RU" dirty="0" err="1"/>
              <a:t>теплові</a:t>
            </a:r>
            <a:r>
              <a:rPr lang="ru-RU" dirty="0"/>
              <a:t>) </a:t>
            </a:r>
            <a:r>
              <a:rPr lang="ru-RU" dirty="0" err="1"/>
              <a:t>нейтрони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вже</a:t>
            </a:r>
            <a:r>
              <a:rPr lang="ru-RU" dirty="0"/>
              <a:t> є </a:t>
            </a:r>
            <a:r>
              <a:rPr lang="ru-RU" dirty="0" err="1"/>
              <a:t>ядерні</a:t>
            </a:r>
            <a:r>
              <a:rPr lang="ru-RU" dirty="0"/>
              <a:t> </a:t>
            </a:r>
            <a:r>
              <a:rPr lang="ru-RU" dirty="0" err="1"/>
              <a:t>реактори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і на </a:t>
            </a:r>
            <a:r>
              <a:rPr lang="ru-RU" dirty="0" err="1"/>
              <a:t>швидких</a:t>
            </a:r>
            <a:r>
              <a:rPr lang="ru-RU" dirty="0"/>
              <a:t> нейтронах. </a:t>
            </a:r>
          </a:p>
          <a:p>
            <a:r>
              <a:rPr lang="ru-RU" dirty="0"/>
              <a:t>Основною </a:t>
            </a:r>
            <a:r>
              <a:rPr lang="ru-RU" dirty="0" err="1"/>
              <a:t>частиною</a:t>
            </a:r>
            <a:r>
              <a:rPr lang="ru-RU" dirty="0"/>
              <a:t> ядерного реактора є активна зона,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чином </a:t>
            </a:r>
            <a:r>
              <a:rPr lang="ru-RU" dirty="0" err="1"/>
              <a:t>розташовані</a:t>
            </a:r>
            <a:r>
              <a:rPr lang="ru-RU" dirty="0"/>
              <a:t> </a:t>
            </a:r>
            <a:r>
              <a:rPr lang="ru-RU" dirty="0" err="1"/>
              <a:t>тепловиділяючі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з </a:t>
            </a:r>
            <a:r>
              <a:rPr lang="ru-RU" dirty="0" err="1"/>
              <a:t>ядерним</a:t>
            </a:r>
            <a:r>
              <a:rPr lang="ru-RU" dirty="0"/>
              <a:t> </a:t>
            </a:r>
            <a:r>
              <a:rPr lang="ru-RU" dirty="0" err="1"/>
              <a:t>паливом</a:t>
            </a:r>
            <a:r>
              <a:rPr lang="ru-RU" dirty="0"/>
              <a:t>, </a:t>
            </a:r>
            <a:r>
              <a:rPr lang="ru-RU" dirty="0" err="1"/>
              <a:t>сповільнювач</a:t>
            </a:r>
            <a:r>
              <a:rPr lang="ru-RU" dirty="0"/>
              <a:t> </a:t>
            </a:r>
            <a:r>
              <a:rPr lang="ru-RU" dirty="0" err="1"/>
              <a:t>нейтронів</a:t>
            </a:r>
            <a:r>
              <a:rPr lang="ru-RU" dirty="0"/>
              <a:t> та </a:t>
            </a:r>
            <a:r>
              <a:rPr lang="ru-RU" dirty="0" err="1"/>
              <a:t>нейтроно-поглинаючі</a:t>
            </a:r>
            <a:r>
              <a:rPr lang="ru-RU" dirty="0"/>
              <a:t> </a:t>
            </a:r>
            <a:r>
              <a:rPr lang="ru-RU" dirty="0" err="1"/>
              <a:t>стержні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ланцюговою</a:t>
            </a:r>
            <a:r>
              <a:rPr lang="ru-RU" dirty="0"/>
              <a:t> </a:t>
            </a:r>
            <a:r>
              <a:rPr lang="ru-RU" dirty="0" err="1"/>
              <a:t>реакцією</a:t>
            </a:r>
            <a:r>
              <a:rPr lang="ru-RU" dirty="0"/>
              <a:t> ядерного </a:t>
            </a:r>
            <a:r>
              <a:rPr lang="ru-RU" dirty="0" err="1"/>
              <a:t>поділу</a:t>
            </a:r>
            <a:r>
              <a:rPr lang="ru-RU" dirty="0"/>
              <a:t>. Для </a:t>
            </a:r>
            <a:r>
              <a:rPr lang="ru-RU" dirty="0" err="1"/>
              <a:t>відведення</a:t>
            </a:r>
            <a:r>
              <a:rPr lang="ru-RU" dirty="0"/>
              <a:t> тепла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тепловидільних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через </a:t>
            </a:r>
            <a:r>
              <a:rPr lang="ru-RU" dirty="0" err="1"/>
              <a:t>активну</a:t>
            </a:r>
            <a:r>
              <a:rPr lang="ru-RU" dirty="0"/>
              <a:t> зону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прокачується</a:t>
            </a:r>
            <a:r>
              <a:rPr lang="ru-RU" dirty="0"/>
              <a:t> </a:t>
            </a:r>
            <a:r>
              <a:rPr lang="ru-RU" dirty="0" err="1"/>
              <a:t>теплоносій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4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Як </a:t>
            </a:r>
            <a:r>
              <a:rPr lang="ru-RU" dirty="0" err="1"/>
              <a:t>ядерне</a:t>
            </a:r>
            <a:r>
              <a:rPr lang="ru-RU" dirty="0"/>
              <a:t> </a:t>
            </a:r>
            <a:r>
              <a:rPr lang="ru-RU" dirty="0" err="1"/>
              <a:t>паливо</a:t>
            </a:r>
            <a:r>
              <a:rPr lang="ru-RU" dirty="0"/>
              <a:t>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реакторів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природний</a:t>
            </a:r>
            <a:r>
              <a:rPr lang="ru-RU" dirty="0"/>
              <a:t> уран, </a:t>
            </a:r>
            <a:r>
              <a:rPr lang="ru-RU" dirty="0" err="1"/>
              <a:t>збагачений</a:t>
            </a:r>
            <a:r>
              <a:rPr lang="ru-RU" dirty="0"/>
              <a:t> </a:t>
            </a:r>
            <a:r>
              <a:rPr lang="ru-RU" dirty="0" err="1"/>
              <a:t>ізотопом</a:t>
            </a:r>
            <a:r>
              <a:rPr lang="ru-RU" dirty="0"/>
              <a:t> з </a:t>
            </a:r>
            <a:r>
              <a:rPr lang="ru-RU" dirty="0" err="1"/>
              <a:t>масовим</a:t>
            </a:r>
            <a:r>
              <a:rPr lang="ru-RU" dirty="0"/>
              <a:t> числом 235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діоксиду</a:t>
            </a:r>
            <a:r>
              <a:rPr lang="ru-RU" dirty="0"/>
              <a:t>.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збагачення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(максимально до 6 %). </a:t>
            </a:r>
          </a:p>
          <a:p>
            <a:r>
              <a:rPr lang="ru-RU" dirty="0"/>
              <a:t>До </a:t>
            </a:r>
            <a:r>
              <a:rPr lang="ru-RU" dirty="0" err="1"/>
              <a:t>сповільнювачів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зменшують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а разом з </a:t>
            </a:r>
            <a:r>
              <a:rPr lang="ru-RU" dirty="0" err="1"/>
              <a:t>тим</a:t>
            </a:r>
            <a:r>
              <a:rPr lang="ru-RU" dirty="0"/>
              <a:t> і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нейтронів</a:t>
            </a:r>
            <a:r>
              <a:rPr lang="ru-RU" dirty="0"/>
              <a:t> (</a:t>
            </a:r>
            <a:r>
              <a:rPr lang="ru-RU" dirty="0" err="1"/>
              <a:t>графіт</a:t>
            </a:r>
            <a:r>
              <a:rPr lang="ru-RU" dirty="0"/>
              <a:t>, легка і </a:t>
            </a:r>
            <a:r>
              <a:rPr lang="ru-RU" dirty="0" err="1"/>
              <a:t>важка</a:t>
            </a:r>
            <a:r>
              <a:rPr lang="ru-RU" dirty="0"/>
              <a:t> вода та </a:t>
            </a:r>
            <a:r>
              <a:rPr lang="ru-RU" dirty="0" err="1"/>
              <a:t>інші</a:t>
            </a:r>
            <a:r>
              <a:rPr lang="ru-RU" dirty="0"/>
              <a:t>). </a:t>
            </a:r>
          </a:p>
          <a:p>
            <a:r>
              <a:rPr lang="ru-RU" dirty="0" err="1"/>
              <a:t>Регулюючі</a:t>
            </a:r>
            <a:r>
              <a:rPr lang="ru-RU" dirty="0"/>
              <a:t> </a:t>
            </a:r>
            <a:r>
              <a:rPr lang="ru-RU" dirty="0" err="1"/>
              <a:t>стержні</a:t>
            </a:r>
            <a:r>
              <a:rPr lang="ru-RU" dirty="0"/>
              <a:t> та </a:t>
            </a:r>
            <a:r>
              <a:rPr lang="ru-RU" dirty="0" err="1"/>
              <a:t>стержні</a:t>
            </a:r>
            <a:r>
              <a:rPr lang="ru-RU" dirty="0"/>
              <a:t> </a:t>
            </a:r>
            <a:r>
              <a:rPr lang="ru-RU" dirty="0" err="1"/>
              <a:t>аварійного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добре </a:t>
            </a:r>
            <a:r>
              <a:rPr lang="ru-RU" dirty="0" err="1"/>
              <a:t>поглинають</a:t>
            </a:r>
            <a:r>
              <a:rPr lang="ru-RU" dirty="0"/>
              <a:t> </a:t>
            </a:r>
            <a:r>
              <a:rPr lang="ru-RU" dirty="0" err="1"/>
              <a:t>нейтрони</a:t>
            </a:r>
            <a:r>
              <a:rPr lang="ru-RU" dirty="0"/>
              <a:t> (бор, </a:t>
            </a:r>
            <a:r>
              <a:rPr lang="ru-RU" dirty="0" err="1"/>
              <a:t>кадмій</a:t>
            </a:r>
            <a:r>
              <a:rPr lang="ru-RU" dirty="0"/>
              <a:t>, </a:t>
            </a:r>
            <a:r>
              <a:rPr lang="ru-RU" dirty="0" err="1"/>
              <a:t>гафній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). </a:t>
            </a:r>
          </a:p>
          <a:p>
            <a:r>
              <a:rPr lang="ru-RU" dirty="0" err="1"/>
              <a:t>Теплоносіями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вода (легка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важка</a:t>
            </a:r>
            <a:r>
              <a:rPr lang="ru-RU" dirty="0"/>
              <a:t>), газ (</a:t>
            </a:r>
            <a:r>
              <a:rPr lang="ru-RU" dirty="0" err="1"/>
              <a:t>гелій</a:t>
            </a:r>
            <a:r>
              <a:rPr lang="ru-RU" dirty="0"/>
              <a:t>, азот, </a:t>
            </a:r>
            <a:r>
              <a:rPr lang="ru-RU" dirty="0" err="1"/>
              <a:t>двоокис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), </a:t>
            </a:r>
            <a:r>
              <a:rPr lang="ru-RU" dirty="0" err="1"/>
              <a:t>рідкий</a:t>
            </a:r>
            <a:r>
              <a:rPr lang="ru-RU" dirty="0"/>
              <a:t> метал (</a:t>
            </a:r>
            <a:r>
              <a:rPr lang="ru-RU" dirty="0" err="1"/>
              <a:t>натрій</a:t>
            </a:r>
            <a:r>
              <a:rPr lang="ru-RU" dirty="0"/>
              <a:t>) та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/>
              <a:t>Будова </a:t>
            </a:r>
            <a:r>
              <a:rPr lang="ru-RU" dirty="0"/>
              <a:t>ядерного реактора</a:t>
            </a:r>
          </a:p>
        </p:txBody>
      </p:sp>
    </p:spTree>
    <p:extLst>
      <p:ext uri="{BB962C8B-B14F-4D97-AF65-F5344CB8AC3E}">
        <p14:creationId xmlns:p14="http://schemas.microsoft.com/office/powerpoint/2010/main" val="17403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470" y="1117199"/>
            <a:ext cx="5781855" cy="4497014"/>
          </a:xfrm>
        </p:spPr>
      </p:pic>
      <p:sp>
        <p:nvSpPr>
          <p:cNvPr id="5" name="Прямоугольник 4"/>
          <p:cNvSpPr/>
          <p:nvPr/>
        </p:nvSpPr>
        <p:spPr>
          <a:xfrm>
            <a:off x="113521" y="1243786"/>
            <a:ext cx="309634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sz="2000" dirty="0" smtClean="0"/>
              <a:t>1. Активна зона. У ній знаходяться: ядерне паливо - збагачений уран-235; сповільнювач нейтронів (вода). </a:t>
            </a:r>
            <a:br>
              <a:rPr lang="uk-UA" sz="2000" dirty="0" smtClean="0"/>
            </a:br>
            <a:r>
              <a:rPr lang="uk-UA" sz="2000" dirty="0" smtClean="0"/>
              <a:t>2. Для управління реакцією служать регулюючі стрижні. </a:t>
            </a:r>
            <a:br>
              <a:rPr lang="uk-UA" sz="2000" dirty="0" smtClean="0"/>
            </a:br>
            <a:r>
              <a:rPr lang="uk-UA" sz="2000" dirty="0" smtClean="0"/>
              <a:t>3. Теплообмінник. </a:t>
            </a:r>
            <a:br>
              <a:rPr lang="uk-UA" sz="2000" dirty="0" smtClean="0"/>
            </a:br>
            <a:r>
              <a:rPr lang="uk-UA" sz="2000" dirty="0" smtClean="0"/>
              <a:t>4. Активна зона оточена відбивачем з берилію і захисною оболонкою з бетону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60648"/>
            <a:ext cx="892899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БУДОВА ЯДЕРНОГО РЕАКТОРА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805264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Основна характеристика реактора - його вихідна потужність. Потужність в 1 МВт відповідає ланцюгової реакції, при якій відбувається 3.1016 поділок в 1 сек.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093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817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Презентация PowerPoint</vt:lpstr>
      <vt:lpstr>Введення</vt:lpstr>
      <vt:lpstr>Ядерний реактор.</vt:lpstr>
      <vt:lpstr>Історія</vt:lpstr>
      <vt:lpstr>Презентация PowerPoint</vt:lpstr>
      <vt:lpstr>Історія</vt:lpstr>
      <vt:lpstr>Будова ядерного реактора</vt:lpstr>
      <vt:lpstr>Будова ядерного реактора</vt:lpstr>
      <vt:lpstr>Презентация PowerPoint</vt:lpstr>
      <vt:lpstr>Принцип дії ядерного реактора</vt:lpstr>
      <vt:lpstr>Принцип дії ядерного реактора</vt:lpstr>
      <vt:lpstr>Перетворення енергії.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2014-02-08T19:15:28Z</dcterms:created>
  <dcterms:modified xsi:type="dcterms:W3CDTF">2014-02-08T19:47:52Z</dcterms:modified>
</cp:coreProperties>
</file>