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4" d="100"/>
          <a:sy n="104" d="100"/>
        </p:scale>
        <p:origin x="-1188"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uk-UA"/>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uk-UA"/>
          </a:p>
        </p:txBody>
      </p:sp>
      <p:sp>
        <p:nvSpPr>
          <p:cNvPr id="4" name="Дата 3"/>
          <p:cNvSpPr>
            <a:spLocks noGrp="1"/>
          </p:cNvSpPr>
          <p:nvPr>
            <p:ph type="dt" sz="half" idx="10"/>
          </p:nvPr>
        </p:nvSpPr>
        <p:spPr/>
        <p:txBody>
          <a:bodyPr/>
          <a:lstStyle/>
          <a:p>
            <a:fld id="{6C1EB5C4-28E7-4C9B-9380-61815B45A104}" type="datetimeFigureOut">
              <a:rPr lang="uk-UA" smtClean="0"/>
              <a:t>09.05.2014</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87F9411F-27C3-4A26-9F46-2EC6D92387BE}" type="slidenum">
              <a:rPr lang="uk-UA" smtClean="0"/>
              <a:t>‹#›</a:t>
            </a:fld>
            <a:endParaRPr lang="uk-UA"/>
          </a:p>
        </p:txBody>
      </p:sp>
    </p:spTree>
    <p:extLst>
      <p:ext uri="{BB962C8B-B14F-4D97-AF65-F5344CB8AC3E}">
        <p14:creationId xmlns:p14="http://schemas.microsoft.com/office/powerpoint/2010/main" val="4960718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6C1EB5C4-28E7-4C9B-9380-61815B45A104}" type="datetimeFigureOut">
              <a:rPr lang="uk-UA" smtClean="0"/>
              <a:t>09.05.2014</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87F9411F-27C3-4A26-9F46-2EC6D92387BE}" type="slidenum">
              <a:rPr lang="uk-UA" smtClean="0"/>
              <a:t>‹#›</a:t>
            </a:fld>
            <a:endParaRPr lang="uk-UA"/>
          </a:p>
        </p:txBody>
      </p:sp>
    </p:spTree>
    <p:extLst>
      <p:ext uri="{BB962C8B-B14F-4D97-AF65-F5344CB8AC3E}">
        <p14:creationId xmlns:p14="http://schemas.microsoft.com/office/powerpoint/2010/main" val="17400644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uk-UA"/>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6C1EB5C4-28E7-4C9B-9380-61815B45A104}" type="datetimeFigureOut">
              <a:rPr lang="uk-UA" smtClean="0"/>
              <a:t>09.05.2014</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87F9411F-27C3-4A26-9F46-2EC6D92387BE}" type="slidenum">
              <a:rPr lang="uk-UA" smtClean="0"/>
              <a:t>‹#›</a:t>
            </a:fld>
            <a:endParaRPr lang="uk-UA"/>
          </a:p>
        </p:txBody>
      </p:sp>
    </p:spTree>
    <p:extLst>
      <p:ext uri="{BB962C8B-B14F-4D97-AF65-F5344CB8AC3E}">
        <p14:creationId xmlns:p14="http://schemas.microsoft.com/office/powerpoint/2010/main" val="7583368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6C1EB5C4-28E7-4C9B-9380-61815B45A104}" type="datetimeFigureOut">
              <a:rPr lang="uk-UA" smtClean="0"/>
              <a:t>09.05.2014</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87F9411F-27C3-4A26-9F46-2EC6D92387BE}" type="slidenum">
              <a:rPr lang="uk-UA" smtClean="0"/>
              <a:t>‹#›</a:t>
            </a:fld>
            <a:endParaRPr lang="uk-UA"/>
          </a:p>
        </p:txBody>
      </p:sp>
    </p:spTree>
    <p:extLst>
      <p:ext uri="{BB962C8B-B14F-4D97-AF65-F5344CB8AC3E}">
        <p14:creationId xmlns:p14="http://schemas.microsoft.com/office/powerpoint/2010/main" val="7093736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uk-UA"/>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6C1EB5C4-28E7-4C9B-9380-61815B45A104}" type="datetimeFigureOut">
              <a:rPr lang="uk-UA" smtClean="0"/>
              <a:t>09.05.2014</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87F9411F-27C3-4A26-9F46-2EC6D92387BE}" type="slidenum">
              <a:rPr lang="uk-UA" smtClean="0"/>
              <a:t>‹#›</a:t>
            </a:fld>
            <a:endParaRPr lang="uk-UA"/>
          </a:p>
        </p:txBody>
      </p:sp>
    </p:spTree>
    <p:extLst>
      <p:ext uri="{BB962C8B-B14F-4D97-AF65-F5344CB8AC3E}">
        <p14:creationId xmlns:p14="http://schemas.microsoft.com/office/powerpoint/2010/main" val="1422880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Дата 4"/>
          <p:cNvSpPr>
            <a:spLocks noGrp="1"/>
          </p:cNvSpPr>
          <p:nvPr>
            <p:ph type="dt" sz="half" idx="10"/>
          </p:nvPr>
        </p:nvSpPr>
        <p:spPr/>
        <p:txBody>
          <a:bodyPr/>
          <a:lstStyle/>
          <a:p>
            <a:fld id="{6C1EB5C4-28E7-4C9B-9380-61815B45A104}" type="datetimeFigureOut">
              <a:rPr lang="uk-UA" smtClean="0"/>
              <a:t>09.05.2014</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87F9411F-27C3-4A26-9F46-2EC6D92387BE}" type="slidenum">
              <a:rPr lang="uk-UA" smtClean="0"/>
              <a:t>‹#›</a:t>
            </a:fld>
            <a:endParaRPr lang="uk-UA"/>
          </a:p>
        </p:txBody>
      </p:sp>
    </p:spTree>
    <p:extLst>
      <p:ext uri="{BB962C8B-B14F-4D97-AF65-F5344CB8AC3E}">
        <p14:creationId xmlns:p14="http://schemas.microsoft.com/office/powerpoint/2010/main" val="24027655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uk-UA"/>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7" name="Дата 6"/>
          <p:cNvSpPr>
            <a:spLocks noGrp="1"/>
          </p:cNvSpPr>
          <p:nvPr>
            <p:ph type="dt" sz="half" idx="10"/>
          </p:nvPr>
        </p:nvSpPr>
        <p:spPr/>
        <p:txBody>
          <a:bodyPr/>
          <a:lstStyle/>
          <a:p>
            <a:fld id="{6C1EB5C4-28E7-4C9B-9380-61815B45A104}" type="datetimeFigureOut">
              <a:rPr lang="uk-UA" smtClean="0"/>
              <a:t>09.05.2014</a:t>
            </a:fld>
            <a:endParaRPr lang="uk-UA"/>
          </a:p>
        </p:txBody>
      </p:sp>
      <p:sp>
        <p:nvSpPr>
          <p:cNvPr id="8" name="Нижний колонтитул 7"/>
          <p:cNvSpPr>
            <a:spLocks noGrp="1"/>
          </p:cNvSpPr>
          <p:nvPr>
            <p:ph type="ftr" sz="quarter" idx="11"/>
          </p:nvPr>
        </p:nvSpPr>
        <p:spPr/>
        <p:txBody>
          <a:bodyPr/>
          <a:lstStyle/>
          <a:p>
            <a:endParaRPr lang="uk-UA"/>
          </a:p>
        </p:txBody>
      </p:sp>
      <p:sp>
        <p:nvSpPr>
          <p:cNvPr id="9" name="Номер слайда 8"/>
          <p:cNvSpPr>
            <a:spLocks noGrp="1"/>
          </p:cNvSpPr>
          <p:nvPr>
            <p:ph type="sldNum" sz="quarter" idx="12"/>
          </p:nvPr>
        </p:nvSpPr>
        <p:spPr/>
        <p:txBody>
          <a:bodyPr/>
          <a:lstStyle/>
          <a:p>
            <a:fld id="{87F9411F-27C3-4A26-9F46-2EC6D92387BE}" type="slidenum">
              <a:rPr lang="uk-UA" smtClean="0"/>
              <a:t>‹#›</a:t>
            </a:fld>
            <a:endParaRPr lang="uk-UA"/>
          </a:p>
        </p:txBody>
      </p:sp>
    </p:spTree>
    <p:extLst>
      <p:ext uri="{BB962C8B-B14F-4D97-AF65-F5344CB8AC3E}">
        <p14:creationId xmlns:p14="http://schemas.microsoft.com/office/powerpoint/2010/main" val="30992437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Дата 2"/>
          <p:cNvSpPr>
            <a:spLocks noGrp="1"/>
          </p:cNvSpPr>
          <p:nvPr>
            <p:ph type="dt" sz="half" idx="10"/>
          </p:nvPr>
        </p:nvSpPr>
        <p:spPr/>
        <p:txBody>
          <a:bodyPr/>
          <a:lstStyle/>
          <a:p>
            <a:fld id="{6C1EB5C4-28E7-4C9B-9380-61815B45A104}" type="datetimeFigureOut">
              <a:rPr lang="uk-UA" smtClean="0"/>
              <a:t>09.05.2014</a:t>
            </a:fld>
            <a:endParaRPr lang="uk-UA"/>
          </a:p>
        </p:txBody>
      </p:sp>
      <p:sp>
        <p:nvSpPr>
          <p:cNvPr id="4" name="Нижний колонтитул 3"/>
          <p:cNvSpPr>
            <a:spLocks noGrp="1"/>
          </p:cNvSpPr>
          <p:nvPr>
            <p:ph type="ftr" sz="quarter" idx="11"/>
          </p:nvPr>
        </p:nvSpPr>
        <p:spPr/>
        <p:txBody>
          <a:bodyPr/>
          <a:lstStyle/>
          <a:p>
            <a:endParaRPr lang="uk-UA"/>
          </a:p>
        </p:txBody>
      </p:sp>
      <p:sp>
        <p:nvSpPr>
          <p:cNvPr id="5" name="Номер слайда 4"/>
          <p:cNvSpPr>
            <a:spLocks noGrp="1"/>
          </p:cNvSpPr>
          <p:nvPr>
            <p:ph type="sldNum" sz="quarter" idx="12"/>
          </p:nvPr>
        </p:nvSpPr>
        <p:spPr/>
        <p:txBody>
          <a:bodyPr/>
          <a:lstStyle/>
          <a:p>
            <a:fld id="{87F9411F-27C3-4A26-9F46-2EC6D92387BE}" type="slidenum">
              <a:rPr lang="uk-UA" smtClean="0"/>
              <a:t>‹#›</a:t>
            </a:fld>
            <a:endParaRPr lang="uk-UA"/>
          </a:p>
        </p:txBody>
      </p:sp>
    </p:spTree>
    <p:extLst>
      <p:ext uri="{BB962C8B-B14F-4D97-AF65-F5344CB8AC3E}">
        <p14:creationId xmlns:p14="http://schemas.microsoft.com/office/powerpoint/2010/main" val="40627364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6C1EB5C4-28E7-4C9B-9380-61815B45A104}" type="datetimeFigureOut">
              <a:rPr lang="uk-UA" smtClean="0"/>
              <a:t>09.05.2014</a:t>
            </a:fld>
            <a:endParaRPr lang="uk-UA"/>
          </a:p>
        </p:txBody>
      </p:sp>
      <p:sp>
        <p:nvSpPr>
          <p:cNvPr id="3" name="Нижний колонтитул 2"/>
          <p:cNvSpPr>
            <a:spLocks noGrp="1"/>
          </p:cNvSpPr>
          <p:nvPr>
            <p:ph type="ftr" sz="quarter" idx="11"/>
          </p:nvPr>
        </p:nvSpPr>
        <p:spPr/>
        <p:txBody>
          <a:bodyPr/>
          <a:lstStyle/>
          <a:p>
            <a:endParaRPr lang="uk-UA"/>
          </a:p>
        </p:txBody>
      </p:sp>
      <p:sp>
        <p:nvSpPr>
          <p:cNvPr id="4" name="Номер слайда 3"/>
          <p:cNvSpPr>
            <a:spLocks noGrp="1"/>
          </p:cNvSpPr>
          <p:nvPr>
            <p:ph type="sldNum" sz="quarter" idx="12"/>
          </p:nvPr>
        </p:nvSpPr>
        <p:spPr/>
        <p:txBody>
          <a:bodyPr/>
          <a:lstStyle/>
          <a:p>
            <a:fld id="{87F9411F-27C3-4A26-9F46-2EC6D92387BE}" type="slidenum">
              <a:rPr lang="uk-UA" smtClean="0"/>
              <a:t>‹#›</a:t>
            </a:fld>
            <a:endParaRPr lang="uk-UA"/>
          </a:p>
        </p:txBody>
      </p:sp>
    </p:spTree>
    <p:extLst>
      <p:ext uri="{BB962C8B-B14F-4D97-AF65-F5344CB8AC3E}">
        <p14:creationId xmlns:p14="http://schemas.microsoft.com/office/powerpoint/2010/main" val="26829435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uk-UA"/>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6C1EB5C4-28E7-4C9B-9380-61815B45A104}" type="datetimeFigureOut">
              <a:rPr lang="uk-UA" smtClean="0"/>
              <a:t>09.05.2014</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87F9411F-27C3-4A26-9F46-2EC6D92387BE}" type="slidenum">
              <a:rPr lang="uk-UA" smtClean="0"/>
              <a:t>‹#›</a:t>
            </a:fld>
            <a:endParaRPr lang="uk-UA"/>
          </a:p>
        </p:txBody>
      </p:sp>
    </p:spTree>
    <p:extLst>
      <p:ext uri="{BB962C8B-B14F-4D97-AF65-F5344CB8AC3E}">
        <p14:creationId xmlns:p14="http://schemas.microsoft.com/office/powerpoint/2010/main" val="14318436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uk-UA"/>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6C1EB5C4-28E7-4C9B-9380-61815B45A104}" type="datetimeFigureOut">
              <a:rPr lang="uk-UA" smtClean="0"/>
              <a:t>09.05.2014</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87F9411F-27C3-4A26-9F46-2EC6D92387BE}" type="slidenum">
              <a:rPr lang="uk-UA" smtClean="0"/>
              <a:t>‹#›</a:t>
            </a:fld>
            <a:endParaRPr lang="uk-UA"/>
          </a:p>
        </p:txBody>
      </p:sp>
    </p:spTree>
    <p:extLst>
      <p:ext uri="{BB962C8B-B14F-4D97-AF65-F5344CB8AC3E}">
        <p14:creationId xmlns:p14="http://schemas.microsoft.com/office/powerpoint/2010/main" val="33038138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uk-UA"/>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1EB5C4-28E7-4C9B-9380-61815B45A104}" type="datetimeFigureOut">
              <a:rPr lang="uk-UA" smtClean="0"/>
              <a:t>09.05.2014</a:t>
            </a:fld>
            <a:endParaRPr lang="uk-UA"/>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k-UA"/>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F9411F-27C3-4A26-9F46-2EC6D92387BE}" type="slidenum">
              <a:rPr lang="uk-UA" smtClean="0"/>
              <a:t>‹#›</a:t>
            </a:fld>
            <a:endParaRPr lang="uk-UA"/>
          </a:p>
        </p:txBody>
      </p:sp>
    </p:spTree>
    <p:extLst>
      <p:ext uri="{BB962C8B-B14F-4D97-AF65-F5344CB8AC3E}">
        <p14:creationId xmlns:p14="http://schemas.microsoft.com/office/powerpoint/2010/main" val="31736706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rgbClr val="FF3399"/>
            </a:gs>
            <a:gs pos="25000">
              <a:srgbClr val="FF6633"/>
            </a:gs>
            <a:gs pos="50000">
              <a:srgbClr val="FFFF00"/>
            </a:gs>
            <a:gs pos="75000">
              <a:srgbClr val="01A78F"/>
            </a:gs>
            <a:gs pos="100000">
              <a:srgbClr val="3366FF"/>
            </a:gs>
          </a:gsLst>
          <a:lin ang="54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80528" y="404664"/>
            <a:ext cx="9396536" cy="3672408"/>
          </a:xfrm>
        </p:spPr>
        <p:txBody>
          <a:bodyPr>
            <a:normAutofit/>
          </a:bodyPr>
          <a:lstStyle/>
          <a:p>
            <a:r>
              <a:rPr lang="uk-UA" sz="8000" dirty="0" smtClean="0">
                <a:latin typeface="Impact" panose="020B0806030902050204" pitchFamily="34" charset="0"/>
              </a:rPr>
              <a:t>Дисперсія світла</a:t>
            </a:r>
            <a:endParaRPr lang="uk-UA" sz="8000" dirty="0">
              <a:latin typeface="Impact" panose="020B0806030902050204" pitchFamily="34" charset="0"/>
            </a:endParaRPr>
          </a:p>
        </p:txBody>
      </p:sp>
      <p:sp>
        <p:nvSpPr>
          <p:cNvPr id="3" name="Подзаголовок 2"/>
          <p:cNvSpPr>
            <a:spLocks noGrp="1"/>
          </p:cNvSpPr>
          <p:nvPr>
            <p:ph type="subTitle" idx="1"/>
          </p:nvPr>
        </p:nvSpPr>
        <p:spPr/>
        <p:txBody>
          <a:bodyPr>
            <a:normAutofit/>
          </a:bodyPr>
          <a:lstStyle/>
          <a:p>
            <a:r>
              <a:rPr lang="uk-UA" sz="9600" dirty="0" smtClean="0">
                <a:solidFill>
                  <a:schemeClr val="tx1"/>
                </a:solidFill>
                <a:latin typeface="Impact" panose="020B0806030902050204" pitchFamily="34" charset="0"/>
              </a:rPr>
              <a:t>Спектр</a:t>
            </a:r>
            <a:endParaRPr lang="uk-UA" sz="9600" dirty="0">
              <a:solidFill>
                <a:schemeClr val="tx1"/>
              </a:solidFill>
              <a:latin typeface="Impact" panose="020B0806030902050204" pitchFamily="34" charset="0"/>
            </a:endParaRPr>
          </a:p>
        </p:txBody>
      </p:sp>
    </p:spTree>
    <p:extLst>
      <p:ext uri="{BB962C8B-B14F-4D97-AF65-F5344CB8AC3E}">
        <p14:creationId xmlns:p14="http://schemas.microsoft.com/office/powerpoint/2010/main" val="3704257197"/>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rgbClr val="FBEAC7"/>
            </a:gs>
            <a:gs pos="17999">
              <a:srgbClr val="FEE7F2"/>
            </a:gs>
            <a:gs pos="36000">
              <a:srgbClr val="FAC77D"/>
            </a:gs>
            <a:gs pos="61000">
              <a:srgbClr val="FBA97D"/>
            </a:gs>
            <a:gs pos="82001">
              <a:srgbClr val="FBD49C"/>
            </a:gs>
            <a:gs pos="100000">
              <a:srgbClr val="FEE7F2"/>
            </a:gs>
          </a:gsLst>
          <a:lin ang="54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smtClean="0"/>
              <a:t>Дисперсія світла</a:t>
            </a:r>
            <a:endParaRPr lang="uk-UA" b="1" dirty="0"/>
          </a:p>
        </p:txBody>
      </p:sp>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1752" y="1124744"/>
            <a:ext cx="6172838" cy="4176464"/>
          </a:xfrm>
        </p:spPr>
      </p:pic>
      <p:sp>
        <p:nvSpPr>
          <p:cNvPr id="5" name="Прямоугольник 4"/>
          <p:cNvSpPr/>
          <p:nvPr/>
        </p:nvSpPr>
        <p:spPr>
          <a:xfrm>
            <a:off x="3455368" y="5445224"/>
            <a:ext cx="5688632" cy="1200329"/>
          </a:xfrm>
          <a:prstGeom prst="rect">
            <a:avLst/>
          </a:prstGeom>
        </p:spPr>
        <p:txBody>
          <a:bodyPr wrap="square">
            <a:spAutoFit/>
          </a:bodyPr>
          <a:lstStyle/>
          <a:p>
            <a:r>
              <a:rPr lang="uk-UA" dirty="0" smtClean="0"/>
              <a:t>Дисперсією світла називається залежність показника заломлення </a:t>
            </a:r>
            <a:r>
              <a:rPr lang="en-US" dirty="0" smtClean="0"/>
              <a:t>n </a:t>
            </a:r>
            <a:r>
              <a:rPr lang="uk-UA" dirty="0" smtClean="0"/>
              <a:t>речовини від частоти </a:t>
            </a:r>
            <a:r>
              <a:rPr lang="en-US" dirty="0" smtClean="0"/>
              <a:t>(</a:t>
            </a:r>
            <a:r>
              <a:rPr lang="uk-UA" dirty="0" smtClean="0"/>
              <a:t>довжини хвилі </a:t>
            </a:r>
            <a:r>
              <a:rPr lang="en-US" dirty="0" smtClean="0"/>
              <a:t>) </a:t>
            </a:r>
            <a:r>
              <a:rPr lang="uk-UA" dirty="0" smtClean="0"/>
              <a:t>світла або залежність фазової швидкості </a:t>
            </a:r>
            <a:r>
              <a:rPr lang="en-US" dirty="0" smtClean="0"/>
              <a:t> </a:t>
            </a:r>
            <a:r>
              <a:rPr lang="uk-UA" dirty="0" smtClean="0"/>
              <a:t>світла в середовищі від його частоти </a:t>
            </a:r>
            <a:r>
              <a:rPr lang="en-US" dirty="0" smtClean="0"/>
              <a:t>.</a:t>
            </a:r>
            <a:endParaRPr lang="uk-UA" dirty="0"/>
          </a:p>
        </p:txBody>
      </p:sp>
    </p:spTree>
    <p:extLst>
      <p:ext uri="{BB962C8B-B14F-4D97-AF65-F5344CB8AC3E}">
        <p14:creationId xmlns:p14="http://schemas.microsoft.com/office/powerpoint/2010/main" val="2960483486"/>
      </p:ext>
    </p:extLst>
  </p:cSld>
  <p:clrMapOvr>
    <a:masterClrMapping/>
  </p:clrMapOvr>
  <p:transition spd="slow">
    <p:pull/>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rgbClr val="DDEBCF"/>
            </a:gs>
            <a:gs pos="50000">
              <a:srgbClr val="9CB86E"/>
            </a:gs>
            <a:gs pos="100000">
              <a:srgbClr val="156B13"/>
            </a:gs>
          </a:gsLst>
          <a:lin ang="54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dirty="0"/>
          </a:p>
        </p:txBody>
      </p:sp>
      <p:sp>
        <p:nvSpPr>
          <p:cNvPr id="3" name="Объект 2"/>
          <p:cNvSpPr>
            <a:spLocks noGrp="1"/>
          </p:cNvSpPr>
          <p:nvPr>
            <p:ph idx="1"/>
          </p:nvPr>
        </p:nvSpPr>
        <p:spPr>
          <a:xfrm>
            <a:off x="457200" y="260648"/>
            <a:ext cx="8229600" cy="5865515"/>
          </a:xfrm>
        </p:spPr>
        <p:txBody>
          <a:bodyPr>
            <a:normAutofit/>
          </a:bodyPr>
          <a:lstStyle/>
          <a:p>
            <a:r>
              <a:rPr lang="uk-UA" sz="2400" dirty="0" smtClean="0"/>
              <a:t>Наслідком дисперсії є розклад у спектр пучка білого світла при проходженні його через призму.</a:t>
            </a:r>
          </a:p>
          <a:p>
            <a:endParaRPr lang="uk-UA" sz="2400" dirty="0" smtClean="0"/>
          </a:p>
          <a:p>
            <a:r>
              <a:rPr lang="uk-UA" sz="2400" dirty="0" smtClean="0"/>
              <a:t>Такий дослід вперше виконав у 1672 р. Ньютон. Схема досліду наведена на рис. 148. Промінь світла від Сонця проходить через малий круглий отвір </a:t>
            </a:r>
            <a:r>
              <a:rPr lang="en-US" sz="2400" dirty="0" smtClean="0"/>
              <a:t> </a:t>
            </a:r>
            <a:r>
              <a:rPr lang="uk-UA" sz="2400" dirty="0" smtClean="0"/>
              <a:t>     у ставні вікна, потім заломлюється в скляній призмі АВС</a:t>
            </a:r>
            <a:r>
              <a:rPr lang="en-US" sz="2400" dirty="0" smtClean="0"/>
              <a:t> </a:t>
            </a:r>
            <a:r>
              <a:rPr lang="uk-UA" sz="2400" dirty="0" smtClean="0"/>
              <a:t>і падає на аркуш білого паперу.</a:t>
            </a:r>
          </a:p>
          <a:p>
            <a:r>
              <a:rPr lang="ru-RU" sz="2400" dirty="0" smtClean="0"/>
              <a:t>При </a:t>
            </a:r>
            <a:r>
              <a:rPr lang="ru-RU" sz="2400" dirty="0" err="1" smtClean="0"/>
              <a:t>цьому</a:t>
            </a:r>
            <a:r>
              <a:rPr lang="ru-RU" sz="2400" dirty="0" smtClean="0"/>
              <a:t> </a:t>
            </a:r>
            <a:r>
              <a:rPr lang="ru-RU" sz="2400" dirty="0" err="1" smtClean="0"/>
              <a:t>кругле</a:t>
            </a:r>
            <a:r>
              <a:rPr lang="ru-RU" sz="2400" dirty="0" smtClean="0"/>
              <a:t> </a:t>
            </a:r>
            <a:r>
              <a:rPr lang="ru-RU" sz="2400" dirty="0" err="1" smtClean="0"/>
              <a:t>зображення</a:t>
            </a:r>
            <a:r>
              <a:rPr lang="ru-RU" sz="2400" dirty="0" smtClean="0"/>
              <a:t> </a:t>
            </a:r>
            <a:r>
              <a:rPr lang="ru-RU" sz="2400" dirty="0" err="1" smtClean="0"/>
              <a:t>отвору</a:t>
            </a:r>
            <a:r>
              <a:rPr lang="ru-RU" sz="2400" dirty="0" smtClean="0"/>
              <a:t>       </a:t>
            </a:r>
            <a:r>
              <a:rPr lang="ru-RU" sz="2400" dirty="0" err="1" smtClean="0"/>
              <a:t>розтягується</a:t>
            </a:r>
            <a:r>
              <a:rPr lang="ru-RU" sz="2400" dirty="0" smtClean="0"/>
              <a:t> в </a:t>
            </a:r>
            <a:r>
              <a:rPr lang="ru-RU" sz="2400" dirty="0" err="1" smtClean="0"/>
              <a:t>кольорову</a:t>
            </a:r>
            <a:r>
              <a:rPr lang="ru-RU" sz="2400" dirty="0" smtClean="0"/>
              <a:t> </a:t>
            </a:r>
            <a:r>
              <a:rPr lang="ru-RU" sz="2400" dirty="0" err="1" smtClean="0"/>
              <a:t>смугу</a:t>
            </a:r>
            <a:r>
              <a:rPr lang="ru-RU" sz="2400" dirty="0" smtClean="0"/>
              <a:t>          , яку Ньютон назвав спектром.</a:t>
            </a:r>
            <a:endParaRPr lang="uk-UA" sz="2400" dirty="0" smtClean="0"/>
          </a:p>
          <a:p>
            <a:endParaRPr lang="uk-UA" sz="2400" dirty="0" smtClean="0"/>
          </a:p>
          <a:p>
            <a:r>
              <a:rPr lang="uk-UA" sz="2400" dirty="0" smtClean="0"/>
              <a:t> </a:t>
            </a:r>
            <a:endParaRPr lang="uk-UA" sz="24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11760" y="4509120"/>
            <a:ext cx="3600400" cy="199344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 name="Рисунок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46799" y="3460999"/>
            <a:ext cx="328041" cy="328041"/>
          </a:xfrm>
          <a:prstGeom prst="rect">
            <a:avLst/>
          </a:prstGeom>
        </p:spPr>
      </p:pic>
      <p:pic>
        <p:nvPicPr>
          <p:cNvPr id="5" name="Рисунок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18770" y="2341469"/>
            <a:ext cx="356070" cy="356070"/>
          </a:xfrm>
          <a:prstGeom prst="rect">
            <a:avLst/>
          </a:prstGeom>
        </p:spPr>
      </p:pic>
      <p:pic>
        <p:nvPicPr>
          <p:cNvPr id="6" name="Рисунок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131840" y="3832708"/>
            <a:ext cx="548815" cy="329289"/>
          </a:xfrm>
          <a:prstGeom prst="rect">
            <a:avLst/>
          </a:prstGeom>
        </p:spPr>
      </p:pic>
    </p:spTree>
    <p:extLst>
      <p:ext uri="{BB962C8B-B14F-4D97-AF65-F5344CB8AC3E}">
        <p14:creationId xmlns:p14="http://schemas.microsoft.com/office/powerpoint/2010/main" val="400628604"/>
      </p:ext>
    </p:extLst>
  </p:cSld>
  <p:clrMapOvr>
    <a:masterClrMapping/>
  </p:clrMapOvr>
  <p:transition spd="slow">
    <p:randomBar dir="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latin typeface="Impact" panose="020B0806030902050204" pitchFamily="34" charset="0"/>
              </a:rPr>
              <a:t>Спектр</a:t>
            </a:r>
            <a:endParaRPr lang="uk-UA" dirty="0">
              <a:latin typeface="Impact" panose="020B0806030902050204" pitchFamily="34" charset="0"/>
            </a:endParaRPr>
          </a:p>
        </p:txBody>
      </p:sp>
      <p:pic>
        <p:nvPicPr>
          <p:cNvPr id="4" name="Объект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187624" y="1124744"/>
            <a:ext cx="6840760" cy="5386425"/>
          </a:xfrm>
        </p:spPr>
      </p:pic>
    </p:spTree>
    <p:extLst>
      <p:ext uri="{BB962C8B-B14F-4D97-AF65-F5344CB8AC3E}">
        <p14:creationId xmlns:p14="http://schemas.microsoft.com/office/powerpoint/2010/main" val="874649092"/>
      </p:ext>
    </p:extLst>
  </p:cSld>
  <p:clrMapOvr>
    <a:masterClrMapping/>
  </p:clrMapOvr>
  <p:transition spd="slow">
    <p:cove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11000">
              <a:srgbClr val="FC9FCB"/>
            </a:gs>
            <a:gs pos="27000">
              <a:srgbClr val="F8B049"/>
            </a:gs>
            <a:gs pos="40000">
              <a:srgbClr val="F8B049"/>
            </a:gs>
            <a:gs pos="75000">
              <a:srgbClr val="FEE7F2"/>
            </a:gs>
            <a:gs pos="87000">
              <a:srgbClr val="F952A0"/>
            </a:gs>
            <a:gs pos="94000">
              <a:srgbClr val="C50849"/>
            </a:gs>
            <a:gs pos="100000">
              <a:srgbClr val="B43E85"/>
            </a:gs>
            <a:gs pos="100000">
              <a:srgbClr val="F8B049"/>
            </a:gs>
          </a:gsLst>
          <a:lin ang="54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Объект 2"/>
          <p:cNvSpPr>
            <a:spLocks noGrp="1"/>
          </p:cNvSpPr>
          <p:nvPr>
            <p:ph idx="1"/>
          </p:nvPr>
        </p:nvSpPr>
        <p:spPr>
          <a:xfrm>
            <a:off x="395536" y="260648"/>
            <a:ext cx="8229600" cy="4525963"/>
          </a:xfrm>
        </p:spPr>
        <p:txBody>
          <a:bodyPr>
            <a:normAutofit/>
          </a:bodyPr>
          <a:lstStyle/>
          <a:p>
            <a:r>
              <a:rPr lang="vi-VN" sz="2000" dirty="0" smtClean="0"/>
              <a:t>В оптиці спе́ктром (лат. </a:t>
            </a:r>
            <a:r>
              <a:rPr lang="en-US" sz="2000" dirty="0" smtClean="0"/>
              <a:t>spectrum — </a:t>
            </a:r>
            <a:r>
              <a:rPr lang="vi-VN" sz="2000" dirty="0" smtClean="0"/>
              <a:t>привид) називається сукупність монохроматичних випромінювань, що належать до складу складного випромінювання. Спектр випромінювання може описуватися графічною, аналітичною або табличною залежністю. Джерела випромінювання можуть мати суцільний, смугастий, лінійчатий спектр або спектр, що має суцільну та лінійчату складові.</a:t>
            </a:r>
          </a:p>
          <a:p>
            <a:endParaRPr lang="vi-VN" sz="2000" dirty="0" smtClean="0"/>
          </a:p>
          <a:p>
            <a:r>
              <a:rPr lang="vi-VN" sz="2000" dirty="0" smtClean="0"/>
              <a:t>Галузь фізики, яка вивчає оптичні спектри, називається спектроскопією. Прилади, якими вимірюються спектри, називаються спектрометрами.</a:t>
            </a:r>
            <a:endParaRPr lang="uk-UA" sz="2000" dirty="0"/>
          </a:p>
        </p:txBody>
      </p:sp>
    </p:spTree>
    <p:extLst>
      <p:ext uri="{BB962C8B-B14F-4D97-AF65-F5344CB8AC3E}">
        <p14:creationId xmlns:p14="http://schemas.microsoft.com/office/powerpoint/2010/main" val="2295378832"/>
      </p:ext>
    </p:extLst>
  </p:cSld>
  <p:clrMapOvr>
    <a:masterClrMapping/>
  </p:clrMapOvr>
  <mc:AlternateContent xmlns:mc="http://schemas.openxmlformats.org/markup-compatibility/2006">
    <mc:Choice xmlns:p14="http://schemas.microsoft.com/office/powerpoint/2010/main" Requires="p14">
      <p:transition spd="slow">
        <p14:flash/>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rgbClr val="5E9EFF"/>
            </a:gs>
            <a:gs pos="39999">
              <a:srgbClr val="85C2FF"/>
            </a:gs>
            <a:gs pos="70000">
              <a:srgbClr val="C4D6EB"/>
            </a:gs>
            <a:gs pos="100000">
              <a:srgbClr val="FFEBFA"/>
            </a:gs>
          </a:gsLst>
          <a:lin ang="54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Типи спектрів </a:t>
            </a:r>
            <a:endParaRPr lang="uk-UA" dirty="0"/>
          </a:p>
        </p:txBody>
      </p:sp>
      <p:sp>
        <p:nvSpPr>
          <p:cNvPr id="3" name="Объект 2"/>
          <p:cNvSpPr>
            <a:spLocks noGrp="1"/>
          </p:cNvSpPr>
          <p:nvPr>
            <p:ph idx="1"/>
          </p:nvPr>
        </p:nvSpPr>
        <p:spPr/>
        <p:txBody>
          <a:bodyPr>
            <a:normAutofit/>
          </a:bodyPr>
          <a:lstStyle/>
          <a:p>
            <a:r>
              <a:rPr lang="uk-UA" sz="2400" dirty="0" smtClean="0"/>
              <a:t>Розрізняють </a:t>
            </a:r>
            <a:r>
              <a:rPr lang="uk-UA" sz="2400" b="1" dirty="0" smtClean="0">
                <a:solidFill>
                  <a:srgbClr val="FF0000"/>
                </a:solidFill>
              </a:rPr>
              <a:t>спектр випромінювання </a:t>
            </a:r>
            <a:r>
              <a:rPr lang="uk-UA" sz="2400" dirty="0" smtClean="0"/>
              <a:t>й </a:t>
            </a:r>
            <a:r>
              <a:rPr lang="uk-UA" sz="2400" b="1" dirty="0" smtClean="0">
                <a:solidFill>
                  <a:srgbClr val="FF0000"/>
                </a:solidFill>
              </a:rPr>
              <a:t>спектр поглинання тіла.</a:t>
            </a:r>
          </a:p>
          <a:p>
            <a:r>
              <a:rPr lang="uk-UA" sz="2400" dirty="0" smtClean="0"/>
              <a:t> </a:t>
            </a:r>
            <a:r>
              <a:rPr lang="uk-UA" sz="2400" b="1" dirty="0" smtClean="0">
                <a:solidFill>
                  <a:srgbClr val="7030A0"/>
                </a:solidFill>
              </a:rPr>
              <a:t>Спектр випромінювання </a:t>
            </a:r>
            <a:r>
              <a:rPr lang="uk-UA" sz="2400" dirty="0" smtClean="0"/>
              <a:t>— це набір монохроматичних хвиль, які випромінює дане тіло. При вимірюванні спектру поглинання тіло опромінюють білим світлом і фіксують частоти променів, які пройшли через нього. Аналогічним чином вимірюється </a:t>
            </a:r>
            <a:r>
              <a:rPr lang="uk-UA" sz="2400" b="1" dirty="0" smtClean="0">
                <a:solidFill>
                  <a:srgbClr val="7030A0"/>
                </a:solidFill>
              </a:rPr>
              <a:t>спектр відбиття </a:t>
            </a:r>
            <a:r>
              <a:rPr lang="uk-UA" sz="2400" dirty="0" smtClean="0"/>
              <a:t>— фіксуються частоти променів, відбитих тілом.</a:t>
            </a:r>
            <a:endParaRPr lang="uk-UA" sz="2400" dirty="0"/>
          </a:p>
        </p:txBody>
      </p:sp>
    </p:spTree>
    <p:extLst>
      <p:ext uri="{BB962C8B-B14F-4D97-AF65-F5344CB8AC3E}">
        <p14:creationId xmlns:p14="http://schemas.microsoft.com/office/powerpoint/2010/main" val="4091053311"/>
      </p:ext>
    </p:extLst>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rgbClr val="CCCCFF"/>
            </a:gs>
            <a:gs pos="17999">
              <a:srgbClr val="99CCFF"/>
            </a:gs>
            <a:gs pos="36000">
              <a:srgbClr val="9966FF"/>
            </a:gs>
            <a:gs pos="61000">
              <a:srgbClr val="CC99FF"/>
            </a:gs>
            <a:gs pos="82001">
              <a:srgbClr val="99CCFF"/>
            </a:gs>
            <a:gs pos="100000">
              <a:srgbClr val="CCCCFF"/>
            </a:gs>
          </a:gsLst>
          <a:lin ang="54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Дякую за увагу!</a:t>
            </a:r>
            <a:endParaRPr lang="uk-UA" dirty="0"/>
          </a:p>
        </p:txBody>
      </p:sp>
      <p:sp>
        <p:nvSpPr>
          <p:cNvPr id="3" name="Объект 2"/>
          <p:cNvSpPr>
            <a:spLocks noGrp="1"/>
          </p:cNvSpPr>
          <p:nvPr>
            <p:ph idx="1"/>
          </p:nvPr>
        </p:nvSpPr>
        <p:spPr/>
        <p:txBody>
          <a:bodyPr>
            <a:normAutofit lnSpcReduction="10000"/>
          </a:bodyPr>
          <a:lstStyle/>
          <a:p>
            <a:endParaRPr lang="uk-UA" dirty="0" smtClean="0"/>
          </a:p>
          <a:p>
            <a:endParaRPr lang="uk-UA" dirty="0"/>
          </a:p>
          <a:p>
            <a:endParaRPr lang="uk-UA" dirty="0" smtClean="0"/>
          </a:p>
          <a:p>
            <a:endParaRPr lang="uk-UA" dirty="0"/>
          </a:p>
          <a:p>
            <a:endParaRPr lang="uk-UA" dirty="0" smtClean="0"/>
          </a:p>
          <a:p>
            <a:endParaRPr lang="uk-UA" dirty="0"/>
          </a:p>
          <a:p>
            <a:endParaRPr lang="uk-UA" dirty="0" smtClean="0"/>
          </a:p>
          <a:p>
            <a:r>
              <a:rPr lang="uk-UA" dirty="0"/>
              <a:t> </a:t>
            </a:r>
            <a:r>
              <a:rPr lang="uk-UA" dirty="0" smtClean="0"/>
              <a:t>                                          </a:t>
            </a:r>
            <a:r>
              <a:rPr lang="uk-UA" dirty="0" err="1" smtClean="0"/>
              <a:t>Томнікова</a:t>
            </a:r>
            <a:r>
              <a:rPr lang="uk-UA" dirty="0" smtClean="0"/>
              <a:t> Дарина 7а</a:t>
            </a:r>
            <a:endParaRPr lang="uk-UA" dirty="0"/>
          </a:p>
        </p:txBody>
      </p:sp>
    </p:spTree>
    <p:extLst>
      <p:ext uri="{BB962C8B-B14F-4D97-AF65-F5344CB8AC3E}">
        <p14:creationId xmlns:p14="http://schemas.microsoft.com/office/powerpoint/2010/main" val="3092746948"/>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222</TotalTime>
  <Words>243</Words>
  <Application>Microsoft Office PowerPoint</Application>
  <PresentationFormat>Экран (4:3)</PresentationFormat>
  <Paragraphs>26</Paragraphs>
  <Slides>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7</vt:i4>
      </vt:variant>
    </vt:vector>
  </HeadingPairs>
  <TitlesOfParts>
    <vt:vector size="8" baseType="lpstr">
      <vt:lpstr>Тема Office</vt:lpstr>
      <vt:lpstr>Дисперсія світла</vt:lpstr>
      <vt:lpstr>Дисперсія світла</vt:lpstr>
      <vt:lpstr>Презентация PowerPoint</vt:lpstr>
      <vt:lpstr>Спектр</vt:lpstr>
      <vt:lpstr>Презентация PowerPoint</vt:lpstr>
      <vt:lpstr>Типи спектрів </vt:lpstr>
      <vt:lpstr>Дякую за увагу!</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Дисперсія світла</dc:title>
  <dc:creator>Dasha</dc:creator>
  <cp:lastModifiedBy>Dasha</cp:lastModifiedBy>
  <cp:revision>5</cp:revision>
  <dcterms:created xsi:type="dcterms:W3CDTF">2014-05-09T11:12:05Z</dcterms:created>
  <dcterms:modified xsi:type="dcterms:W3CDTF">2014-05-09T14:54:42Z</dcterms:modified>
</cp:coreProperties>
</file>