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70" r:id="rId3"/>
    <p:sldId id="275" r:id="rId4"/>
    <p:sldId id="314" r:id="rId5"/>
    <p:sldId id="313" r:id="rId6"/>
    <p:sldId id="316" r:id="rId7"/>
    <p:sldId id="317" r:id="rId8"/>
    <p:sldId id="315" r:id="rId9"/>
    <p:sldId id="274" r:id="rId10"/>
    <p:sldId id="276" r:id="rId11"/>
    <p:sldId id="318" r:id="rId12"/>
    <p:sldId id="307" r:id="rId13"/>
    <p:sldId id="308" r:id="rId14"/>
    <p:sldId id="309" r:id="rId15"/>
    <p:sldId id="310" r:id="rId16"/>
    <p:sldId id="311" r:id="rId17"/>
    <p:sldId id="288" r:id="rId18"/>
    <p:sldId id="289" r:id="rId19"/>
    <p:sldId id="299" r:id="rId20"/>
    <p:sldId id="301" r:id="rId21"/>
    <p:sldId id="302" r:id="rId22"/>
    <p:sldId id="303" r:id="rId23"/>
    <p:sldId id="304" r:id="rId24"/>
    <p:sldId id="305" r:id="rId25"/>
    <p:sldId id="306" r:id="rId26"/>
    <p:sldId id="31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FFC000"/>
    <a:srgbClr val="F0AD00"/>
    <a:srgbClr val="66CCFF"/>
    <a:srgbClr val="60B5CC"/>
    <a:srgbClr val="FF66FF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58E5-A18C-41DF-B8EC-EE98243746D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A14FC-3A15-41B3-9C21-F0EDD06DD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60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8FB435-911C-4C3B-989E-2DA2AEC683C3}" type="slidenum">
              <a:rPr lang="ru-RU"/>
              <a:pPr eaLnBrk="1" hangingPunct="1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2060"/>
            </a:gs>
            <a:gs pos="0">
              <a:srgbClr val="CC00CC"/>
            </a:gs>
            <a:gs pos="73000">
              <a:schemeClr val="tx1"/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6095-EE63-4451-B6A6-31BC80CB9903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76B4-0BC4-49DE-B928-FECAFE260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0.joyreactor.cc/pics/post/full/%D0%B8%D0%BD%D1%82%D0%B5%D1%80%D0%B5%D1%81%D0%BD%D1%8B%D0%B5-%D1%84%D0%B0%D0%BA%D1%82%D1%8B-%D0%B2%D1%81%D0%B5%D0%BB%D0%B5%D0%BD%D0%BD%D0%B0%D1%8F-7781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2786106"/>
            <a:ext cx="18288000" cy="1042035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71472" y="1785926"/>
            <a:ext cx="8072494" cy="1643074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8077200" cy="167335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Будова Всесвіту. Розподіл галактик. Квазари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441129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uk-UA" sz="2000" dirty="0" smtClean="0"/>
          </a:p>
          <a:p>
            <a:pPr algn="ctr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entury Gothic" pitchFamily="34" charset="0"/>
              </a:rPr>
              <a:t>Закон </a:t>
            </a:r>
            <a:r>
              <a:rPr lang="uk-UA" sz="2800" b="1" dirty="0" err="1" smtClean="0">
                <a:solidFill>
                  <a:schemeClr val="bg1"/>
                </a:solidFill>
                <a:latin typeface="Century Gothic" pitchFamily="34" charset="0"/>
              </a:rPr>
              <a:t>Габбла</a:t>
            </a:r>
            <a:endParaRPr lang="en-US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uk-UA" sz="20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en-US" sz="2000" dirty="0" smtClean="0"/>
              <a:t>      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Швидкість, з </a:t>
            </a:r>
            <a:r>
              <a:rPr lang="uk-UA" sz="2000" smtClean="0">
                <a:solidFill>
                  <a:schemeClr val="bg1"/>
                </a:solidFill>
                <a:latin typeface="Century Gothic" pitchFamily="34" charset="0"/>
              </a:rPr>
              <a:t>якою </a:t>
            </a:r>
            <a:r>
              <a:rPr lang="uk-UA" sz="2000" smtClean="0">
                <a:solidFill>
                  <a:schemeClr val="bg1"/>
                </a:solidFill>
                <a:latin typeface="Century Gothic" pitchFamily="34" charset="0"/>
              </a:rPr>
              <a:t>переміщуються від 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нас інші галактики, збільшується прямо пропорційно відстані до цих галактик: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V=Hr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де 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V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 – швидкість галактики,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 – стала </a:t>
            </a:r>
            <a:r>
              <a:rPr lang="uk-UA" sz="2000" dirty="0" err="1" smtClean="0">
                <a:solidFill>
                  <a:schemeClr val="bg1"/>
                </a:solidFill>
                <a:latin typeface="Century Gothic" pitchFamily="34" charset="0"/>
              </a:rPr>
              <a:t>Габбла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 – відстань до галактики в мегапарсеках.</a:t>
            </a:r>
          </a:p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       За останніми вимірами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≈70 км/(с*</a:t>
            </a:r>
            <a:r>
              <a:rPr lang="uk-UA" sz="2000" dirty="0" err="1" smtClean="0">
                <a:solidFill>
                  <a:schemeClr val="bg1"/>
                </a:solidFill>
                <a:latin typeface="Century Gothic" pitchFamily="34" charset="0"/>
              </a:rPr>
              <a:t>Мпк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) (тобто швидкість розлітання галактик збільшується на 70 км/с на кожний мільйон парсеків).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2328858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    </a:t>
            </a: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Новий етап у переписі галактик – </a:t>
            </a:r>
            <a:r>
              <a:rPr lang="uk-UA" b="1" dirty="0" err="1" smtClean="0">
                <a:solidFill>
                  <a:schemeClr val="bg1"/>
                </a:solidFill>
                <a:latin typeface="Century Gothic" pitchFamily="34" charset="0"/>
              </a:rPr>
              <a:t>“Морфологічний</a:t>
            </a:r>
            <a:r>
              <a:rPr lang="uk-UA" b="1" dirty="0" smtClean="0">
                <a:solidFill>
                  <a:schemeClr val="bg1"/>
                </a:solidFill>
                <a:latin typeface="Century Gothic" pitchFamily="34" charset="0"/>
              </a:rPr>
              <a:t> каталог </a:t>
            </a:r>
            <a:r>
              <a:rPr lang="uk-UA" b="1" dirty="0" err="1" smtClean="0">
                <a:solidFill>
                  <a:schemeClr val="bg1"/>
                </a:solidFill>
                <a:latin typeface="Century Gothic" pitchFamily="34" charset="0"/>
              </a:rPr>
              <a:t>галактик”</a:t>
            </a:r>
            <a:r>
              <a:rPr lang="uk-UA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радянського дослідника </a:t>
            </a:r>
            <a:r>
              <a:rPr lang="uk-UA" dirty="0" err="1" smtClean="0">
                <a:solidFill>
                  <a:schemeClr val="bg1"/>
                </a:solidFill>
                <a:latin typeface="Century Gothic" pitchFamily="34" charset="0"/>
              </a:rPr>
              <a:t>Воронцова-Вельямінова</a:t>
            </a:r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8130" name="Picture 2" descr="http://upload.wikimedia.org/wikipedia/ru/8/8d/Boris_Vorontsov-Velyami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3000396" cy="435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2" name="Picture 4" descr="http://i.livelib.ru/boocover/1000030841/l/1e76/B._A._Vorontsov__Velyaminov__Ocherki_o_Vselenn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2714644" cy="4275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428868"/>
            <a:ext cx="8572560" cy="1643074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Century Gothic" pitchFamily="34" charset="0"/>
              </a:rPr>
              <a:t>Розподіл галактик у Всесвіті</a:t>
            </a:r>
            <a:endParaRPr lang="ru-RU" sz="4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857232"/>
            <a:ext cx="8496300" cy="4525963"/>
          </a:xfrm>
        </p:spPr>
        <p:txBody>
          <a:bodyPr>
            <a:normAutofit/>
          </a:bodyPr>
          <a:lstStyle/>
          <a:p>
            <a:pPr marL="0" indent="15875" algn="just" eaLnBrk="1" hangingPunct="1">
              <a:buFont typeface="Arial" charset="0"/>
              <a:buNone/>
              <a:defRPr/>
            </a:pPr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Спостерігаючи гравітаційну взаємодію планет і зір, астрономи звернули увагу на своєрідну ієрархічну структуру руху космічних тіл:</a:t>
            </a:r>
          </a:p>
          <a:p>
            <a:pPr marL="0" indent="15875" algn="just" eaLnBrk="1" hangingPunct="1">
              <a:buFont typeface="Arial" charset="0"/>
              <a:buNone/>
              <a:defRPr/>
            </a:pPr>
            <a:endParaRPr lang="uk-UA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0" indent="15875" algn="just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Планети та їхні супутники</a:t>
            </a:r>
          </a:p>
          <a:p>
            <a:pPr marL="0" indent="15875" algn="just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Зоряні скупчення</a:t>
            </a:r>
          </a:p>
          <a:p>
            <a:pPr marL="0" indent="15875" algn="just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Галактики</a:t>
            </a:r>
          </a:p>
          <a:p>
            <a:pPr marL="0" indent="15875" algn="just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Скупчення галактик</a:t>
            </a:r>
          </a:p>
        </p:txBody>
      </p:sp>
    </p:spTree>
    <p:extLst>
      <p:ext uri="{BB962C8B-B14F-4D97-AF65-F5344CB8AC3E}">
        <p14:creationId xmlns:p14="http://schemas.microsoft.com/office/powerpoint/2010/main" xmlns="" val="20305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Місце для вмісту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2880618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Наша Галактика й галактика М31 входять до Місцевої групи галактик.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Найбільші скупчення галактик спостерігаються у сузір'ях Діви та Волосся Вероніки. 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Велика стіна</a:t>
            </a:r>
            <a:r>
              <a:rPr lang="uk-UA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– місце, де на відстані 500 </a:t>
            </a:r>
            <a:r>
              <a:rPr lang="uk-UA" sz="2400" dirty="0" err="1" smtClean="0">
                <a:solidFill>
                  <a:schemeClr val="bg1"/>
                </a:solidFill>
                <a:latin typeface="Century Gothic" pitchFamily="34" charset="0"/>
              </a:rPr>
              <a:t>млн</a:t>
            </a: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 св. років виявляється значне збільшення кількості галактик у порівнянні з іншими напрямками.</a:t>
            </a:r>
          </a:p>
        </p:txBody>
      </p:sp>
      <p:pic>
        <p:nvPicPr>
          <p:cNvPr id="27653" name="Picture 2" descr="http://lifeglobe.net/xf/photoset/51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795" y="3429000"/>
            <a:ext cx="4664411" cy="309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5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96885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Окремі галактики взаємодіють між собою, навіть відбуваються їхні зіткнення, коли одна галактика поглинає іншу,— спостерігається своєрідний 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галактичний «канібалізм». </a:t>
            </a:r>
          </a:p>
          <a:p>
            <a:pPr algn="just">
              <a:spcBef>
                <a:spcPct val="0"/>
              </a:spcBef>
            </a:pP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На останній, четвертій, ступені ієрархічної структури скупчення галактик майже не взаємодіють між собою, тому не виявлено якогось спільного центра, навколо якого могли б обертатися мільйони галактик.</a:t>
            </a:r>
          </a:p>
        </p:txBody>
      </p:sp>
      <p:pic>
        <p:nvPicPr>
          <p:cNvPr id="1026" name="Picture 2" descr="http://cosmosblog.ru/wp-content/uploads/2009/04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714752"/>
            <a:ext cx="4122077" cy="2823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4572008"/>
            <a:ext cx="3857652" cy="1500198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14348" y="4643446"/>
            <a:ext cx="320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Інсценування сцени поглинення нашої галактики галактикою Андромеди.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1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Місце для вмісту 2"/>
          <p:cNvSpPr>
            <a:spLocks noGrp="1"/>
          </p:cNvSpPr>
          <p:nvPr>
            <p:ph idx="1"/>
          </p:nvPr>
        </p:nvSpPr>
        <p:spPr>
          <a:xfrm>
            <a:off x="179388" y="260350"/>
            <a:ext cx="8726487" cy="2592388"/>
          </a:xfrm>
        </p:spPr>
        <p:txBody>
          <a:bodyPr>
            <a:normAutofit/>
          </a:bodyPr>
          <a:lstStyle/>
          <a:p>
            <a:pPr marL="0" indent="15875" algn="just" eaLnBrk="1" hangingPunct="1">
              <a:buFont typeface="Arial" charset="0"/>
              <a:buNone/>
            </a:pP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Ще однією характерною рисою розподілу галактик у просторі є те, що вони розміщені у Всесвіті у великому масштабі не хаотично, а утворюють дуже дивні структури, які нагадують величезні сітки з волокон. Ці волокна оточують гігантські, відносно пусті області — </a:t>
            </a:r>
            <a:r>
              <a:rPr lang="uk-UA" sz="2400" b="1" dirty="0" smtClean="0">
                <a:solidFill>
                  <a:schemeClr val="bg1"/>
                </a:solidFill>
                <a:latin typeface="Century Gothic" pitchFamily="34" charset="0"/>
              </a:rPr>
              <a:t>порожнечі</a:t>
            </a: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</p:txBody>
      </p:sp>
      <p:pic>
        <p:nvPicPr>
          <p:cNvPr id="29701" name="Picture 2" descr="http://upload.wikimedia.org/wikipedia/commons/c/c6/Millennium_simulation_-_galax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357430"/>
            <a:ext cx="5400600" cy="405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53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14546" y="2714620"/>
            <a:ext cx="4572032" cy="1643074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endParaRPr lang="ru-RU" sz="6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25906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2400" b="1" dirty="0" smtClean="0">
                <a:solidFill>
                  <a:schemeClr val="bg1"/>
                </a:solidFill>
              </a:rPr>
              <a:t>Кваза́ри</a:t>
            </a:r>
            <a:r>
              <a:rPr lang="vi-VN" sz="2400" dirty="0" smtClean="0">
                <a:solidFill>
                  <a:schemeClr val="bg1"/>
                </a:solidFill>
              </a:rPr>
              <a:t> (англ. </a:t>
            </a:r>
            <a:r>
              <a:rPr lang="ro-RO" sz="2400" dirty="0" smtClean="0">
                <a:solidFill>
                  <a:schemeClr val="bg1"/>
                </a:solidFill>
                <a:latin typeface="Century Gothic" pitchFamily="34" charset="0"/>
              </a:rPr>
              <a:t>quasars, </a:t>
            </a:r>
            <a:r>
              <a:rPr lang="vi-VN" sz="2400" dirty="0" smtClean="0">
                <a:solidFill>
                  <a:schemeClr val="bg1"/>
                </a:solidFill>
              </a:rPr>
              <a:t>скор. від англ. </a:t>
            </a:r>
            <a:r>
              <a:rPr lang="ro-RO" sz="2400" dirty="0" smtClean="0">
                <a:solidFill>
                  <a:schemeClr val="bg1"/>
                </a:solidFill>
                <a:latin typeface="Century Gothic" pitchFamily="34" charset="0"/>
              </a:rPr>
              <a:t>quasi-stellar radio source — </a:t>
            </a:r>
            <a:r>
              <a:rPr lang="vi-VN" sz="2400" dirty="0" smtClean="0">
                <a:solidFill>
                  <a:schemeClr val="bg1"/>
                </a:solidFill>
              </a:rPr>
              <a:t>квазізоряне радіоджерело) — позагалактичні об'єкти, які мають зореподібні зображення і сильні емісійні лінії з великим червоним зміщенням у спектрі.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Documents and Settings\Администратор\Рабочий стол\kvazari-viyavilisya-vselenskimi-obgrvacham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3867172" cy="3049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4" descr="Картинка 15 из 465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86058"/>
            <a:ext cx="3636343" cy="3036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86874" cy="5162382"/>
          </a:xfrm>
        </p:spPr>
        <p:txBody>
          <a:bodyPr>
            <a:normAutofit/>
          </a:bodyPr>
          <a:lstStyle/>
          <a:p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виявлені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в </a:t>
            </a:r>
            <a:r>
              <a:rPr lang="ru-RU" sz="2600" b="1" dirty="0" smtClean="0">
                <a:solidFill>
                  <a:schemeClr val="bg1"/>
                </a:solidFill>
                <a:latin typeface="Century Gothic" pitchFamily="34" charset="0"/>
              </a:rPr>
              <a:t>1963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як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джерела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радіовипромінювання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Згодом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було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виявлено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квазаги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які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за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оптичними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характеристиками не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відрізняються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від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квазарів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проте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не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мають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радіовипромінювання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Сьогодні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обидва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типи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об'єктів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називають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квазарами: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smtClean="0">
                <a:solidFill>
                  <a:schemeClr val="bg1"/>
                </a:solidFill>
                <a:latin typeface="Century Gothic" pitchFamily="34" charset="0"/>
              </a:rPr>
              <a:t>Перші 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— </a:t>
            </a:r>
            <a:r>
              <a:rPr lang="ru-RU" sz="2600" b="1" dirty="0" err="1" smtClean="0">
                <a:solidFill>
                  <a:schemeClr val="bg1"/>
                </a:solidFill>
                <a:latin typeface="Century Gothic" pitchFamily="34" charset="0"/>
              </a:rPr>
              <a:t>радіоголосними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або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радіоактивними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smtClean="0">
                <a:solidFill>
                  <a:schemeClr val="bg1"/>
                </a:solidFill>
                <a:latin typeface="Century Gothic" pitchFamily="34" charset="0"/>
              </a:rPr>
              <a:t>Другі 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— </a:t>
            </a:r>
            <a:r>
              <a:rPr lang="ru-RU" sz="2600" b="1" dirty="0" err="1" smtClean="0">
                <a:solidFill>
                  <a:schemeClr val="bg1"/>
                </a:solidFill>
                <a:latin typeface="Century Gothic" pitchFamily="34" charset="0"/>
              </a:rPr>
              <a:t>радіотихими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або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радіоспокійними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).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Радіоголосні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становлять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декілька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відсотків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від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загальної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кількості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квазарів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r>
              <a:rPr lang="ru-RU" sz="2600" smtClean="0">
                <a:solidFill>
                  <a:schemeClr val="bg1"/>
                </a:solidFill>
                <a:latin typeface="Century Gothic" pitchFamily="34" charset="0"/>
              </a:rPr>
              <a:t>Квазари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мають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найвищі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світності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серед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усіх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об'єктів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Century Gothic" pitchFamily="34" charset="0"/>
              </a:rPr>
              <a:t>Всесвіту</a:t>
            </a:r>
            <a:r>
              <a:rPr lang="ru-RU" sz="26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428868"/>
            <a:ext cx="8572560" cy="1643074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Century Gothic" pitchFamily="34" charset="0"/>
              </a:rPr>
              <a:t>Класифікація галактик</a:t>
            </a:r>
            <a:endParaRPr lang="ru-RU" sz="5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8229600" cy="435771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Квазари</a:t>
            </a:r>
            <a:r>
              <a:rPr lang="ru-RU" dirty="0" smtClean="0">
                <a:solidFill>
                  <a:schemeClr val="bg1"/>
                </a:solidFill>
              </a:rPr>
              <a:t> належать до галактик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активними</a:t>
            </a:r>
            <a:r>
              <a:rPr lang="ru-RU" dirty="0" smtClean="0">
                <a:solidFill>
                  <a:schemeClr val="bg1"/>
                </a:solidFill>
              </a:rPr>
              <a:t> ядрами. </a:t>
            </a:r>
            <a:r>
              <a:rPr lang="ru-RU" dirty="0" err="1" smtClean="0">
                <a:solidFill>
                  <a:schemeClr val="bg1"/>
                </a:solidFill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них </a:t>
            </a:r>
            <a:r>
              <a:rPr lang="ru-RU" dirty="0" err="1" smtClean="0">
                <a:solidFill>
                  <a:schemeClr val="bg1"/>
                </a:solidFill>
              </a:rPr>
              <a:t>пов'язані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спіральними</a:t>
            </a:r>
            <a:r>
              <a:rPr lang="ru-RU" dirty="0" smtClean="0">
                <a:solidFill>
                  <a:schemeClr val="bg1"/>
                </a:solidFill>
              </a:rPr>
              <a:t> галактиками. За природою </a:t>
            </a:r>
            <a:r>
              <a:rPr lang="ru-RU" dirty="0" err="1" smtClean="0">
                <a:solidFill>
                  <a:schemeClr val="bg1"/>
                </a:solidFill>
              </a:rPr>
              <a:t>квазари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напевне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близькі</a:t>
            </a:r>
            <a:r>
              <a:rPr lang="ru-RU" dirty="0" smtClean="0">
                <a:solidFill>
                  <a:schemeClr val="bg1"/>
                </a:solidFill>
              </a:rPr>
              <a:t> до галактик </a:t>
            </a:r>
            <a:r>
              <a:rPr lang="ru-RU" dirty="0" err="1" smtClean="0">
                <a:solidFill>
                  <a:schemeClr val="bg1"/>
                </a:solidFill>
              </a:rPr>
              <a:t>сепфертівських</a:t>
            </a:r>
            <a:r>
              <a:rPr lang="ru-RU" dirty="0" smtClean="0">
                <a:solidFill>
                  <a:schemeClr val="bg1"/>
                </a:solidFill>
              </a:rPr>
              <a:t>, до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вони </a:t>
            </a:r>
            <a:r>
              <a:rPr lang="ru-RU" dirty="0" err="1" smtClean="0">
                <a:solidFill>
                  <a:schemeClr val="bg1"/>
                </a:solidFill>
              </a:rPr>
              <a:t>примикають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боку </a:t>
            </a:r>
            <a:r>
              <a:rPr lang="ru-RU" dirty="0" err="1" smtClean="0">
                <a:solidFill>
                  <a:schemeClr val="bg1"/>
                </a:solidFill>
              </a:rPr>
              <a:t>високих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світностей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 початку ХХІ ст. </a:t>
            </a:r>
            <a:r>
              <a:rPr lang="ru-RU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квазари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галактики,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центрі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надмасивні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Администратор\Рабочий стол\3-g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498609"/>
            <a:ext cx="2571736" cy="235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" y="0"/>
            <a:ext cx="9143599" cy="6858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Спектри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квазарів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мають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значні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червоні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зміщення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є результатом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розширення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Всесвіту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закону Хаббла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виходить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розташовані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нас на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великих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відстаннях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, тому ми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їх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бачимо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у далекому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минулому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Найяскравіші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випромінюють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енергію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більшу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ніж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один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трильйон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сонць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Таке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випромінювання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розподілено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спектрі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майже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рівномірно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Деякі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є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потужними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джерелами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γ-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променів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радіовипромінювання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5" descr="Картинка 138 из 465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3"/>
            <a:ext cx="2324100" cy="25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Картинка 57 из 465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3"/>
            <a:ext cx="3352800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800px-2003-03-b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54" y="1126973"/>
            <a:ext cx="7578693" cy="4604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14366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Оскільки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властивості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квазарів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близькими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властивостей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всіх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активних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галактик, то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їхнє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випромінювання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порівняти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малими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активними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галактиками, в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супермасивні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чорні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діри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Щоб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створити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типову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для квазара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яскравість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супермасивній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чорній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дірі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потрібно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поглинати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матерію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швидкістю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10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зірок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рік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Найяскравіші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відомі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поглинають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матерію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об'ємом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1000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сонячних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мас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щороку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Найбільше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споживання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речовини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оцінками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сягає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до 600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мас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за годину. 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вмикаються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» і «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вимикаються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» в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залежності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оточення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чорні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діри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поглинають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навколишній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газ і пил за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відносно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короткий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проміжок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часу,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значно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менший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вік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Всесвіту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завершення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Century Gothic" pitchFamily="34" charset="0"/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квазар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стає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звичайною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галактикою.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5" descr="Картинка 43 из 46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071942"/>
            <a:ext cx="2596278" cy="2596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2.alphacoders.com/192/192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6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gpicture.ru/wp-content/uploads/2011/12/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581"/>
            <a:ext cx="9168083" cy="69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9241" y="188640"/>
            <a:ext cx="8229600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дають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інформацію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ранній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період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Всесвіту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кінець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реіонізації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Спектри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найвіддаленіших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квазарів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містять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абсорбційні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лінії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, які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свідчать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про те, що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середовище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ці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часи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було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заповнене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entury Gothic" pitchFamily="34" charset="0"/>
              </a:rPr>
              <a:t>нейтральним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газом.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170" name="Picture 2" descr="C:\Documents and Settings\Администратор\Рабочий стол\9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14752"/>
            <a:ext cx="3143272" cy="2717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Documents and Settings\Администратор\Рабочий стол\divn-fakti-pro-kosmos-foto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90"/>
            <a:ext cx="3426355" cy="264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14546" y="285728"/>
            <a:ext cx="4572032" cy="1285884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entury Gothic" pitchFamily="34" charset="0"/>
              </a:rPr>
              <a:t>Висновок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715436" cy="5082809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Галактики поділяють на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еліптичні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Е,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спіральні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S та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неправильні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І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Згідно із законом </a:t>
            </a:r>
            <a:r>
              <a:rPr lang="uk-UA" sz="2400" dirty="0" err="1" smtClean="0">
                <a:solidFill>
                  <a:schemeClr val="bg1"/>
                </a:solidFill>
                <a:latin typeface="Century Gothic" pitchFamily="34" charset="0"/>
              </a:rPr>
              <a:t>Габбла</a:t>
            </a: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, швидкість, з якою </a:t>
            </a:r>
            <a:r>
              <a:rPr lang="uk-UA" sz="2400" dirty="0" err="1" smtClean="0">
                <a:solidFill>
                  <a:schemeClr val="bg1"/>
                </a:solidFill>
                <a:latin typeface="Century Gothic" pitchFamily="34" charset="0"/>
              </a:rPr>
              <a:t>“тікають”</a:t>
            </a: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 від нас інші галактики, збільшується прямо пропорційно відстані до цих галактик.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Ми живемо у Всесвіті, який розширюється у безмежному просторі.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Найбільші скупчення галактик спостерігаються у сузір'ях Діви та Волосся Вероніки.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Галактики теж утворюють окремі скупчення, які розміщені у великому масштабі не хаотично, а утворюють структури.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Квазари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знаходяться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великій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відстані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від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Землі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мають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швидкість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віддалення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близьку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світлової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найвищі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світності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серед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усіх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об'єктів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Всесвіту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uk-UA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Едвін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Павелл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Габбл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- </a:t>
            </a:r>
            <a:r>
              <a:rPr lang="ru-RU" sz="2400" b="0" dirty="0" err="1" smtClean="0">
                <a:solidFill>
                  <a:schemeClr val="bg1"/>
                </a:solidFill>
                <a:latin typeface="Century Gothic" pitchFamily="34" charset="0"/>
              </a:rPr>
              <a:t>американський</a:t>
            </a:r>
            <a:r>
              <a:rPr lang="ru-RU" sz="2400" b="0" dirty="0" smtClean="0">
                <a:solidFill>
                  <a:schemeClr val="bg1"/>
                </a:solidFill>
                <a:latin typeface="Century Gothic" pitchFamily="34" charset="0"/>
              </a:rPr>
              <a:t> астроном; </a:t>
            </a:r>
            <a:r>
              <a:rPr lang="ru-RU" sz="2400" b="0" dirty="0" err="1" smtClean="0">
                <a:solidFill>
                  <a:schemeClr val="bg1"/>
                </a:solidFill>
                <a:latin typeface="Century Gothic" pitchFamily="34" charset="0"/>
              </a:rPr>
              <a:t>дослідник</a:t>
            </a:r>
            <a:r>
              <a:rPr lang="ru-RU" sz="2400" b="0" dirty="0" smtClean="0">
                <a:solidFill>
                  <a:schemeClr val="bg1"/>
                </a:solidFill>
                <a:latin typeface="Century Gothic" pitchFamily="34" charset="0"/>
              </a:rPr>
              <a:t> галактик, </a:t>
            </a:r>
            <a:r>
              <a:rPr lang="ru-RU" sz="2400" b="0" dirty="0" err="1" smtClean="0">
                <a:solidFill>
                  <a:schemeClr val="bg1"/>
                </a:solidFill>
                <a:latin typeface="Century Gothic" pitchFamily="34" charset="0"/>
              </a:rPr>
              <a:t>позагалактичних</a:t>
            </a:r>
            <a:r>
              <a:rPr lang="ru-RU" sz="2400" b="0" dirty="0" smtClean="0">
                <a:solidFill>
                  <a:schemeClr val="bg1"/>
                </a:solidFill>
                <a:latin typeface="Century Gothic" pitchFamily="34" charset="0"/>
              </a:rPr>
              <a:t> туманностей, </a:t>
            </a:r>
            <a:r>
              <a:rPr lang="ru-RU" sz="2400" b="0" dirty="0" err="1" smtClean="0">
                <a:solidFill>
                  <a:schemeClr val="bg1"/>
                </a:solidFill>
                <a:latin typeface="Century Gothic" pitchFamily="34" charset="0"/>
              </a:rPr>
              <a:t>сформулював</a:t>
            </a:r>
            <a:r>
              <a:rPr lang="ru-RU" sz="2400" b="0" dirty="0" smtClean="0">
                <a:solidFill>
                  <a:schemeClr val="bg1"/>
                </a:solidFill>
                <a:latin typeface="Century Gothic" pitchFamily="34" charset="0"/>
              </a:rPr>
              <a:t> закон </a:t>
            </a:r>
            <a:r>
              <a:rPr lang="ru-RU" sz="2400" b="0" dirty="0" err="1" smtClean="0">
                <a:solidFill>
                  <a:schemeClr val="bg1"/>
                </a:solidFill>
                <a:latin typeface="Century Gothic" pitchFamily="34" charset="0"/>
              </a:rPr>
              <a:t>Габбла</a:t>
            </a:r>
            <a:r>
              <a:rPr lang="ru-RU" sz="2400" b="0" dirty="0" smtClean="0">
                <a:solidFill>
                  <a:schemeClr val="bg1"/>
                </a:solidFill>
                <a:latin typeface="Century Gothic" pitchFamily="34" charset="0"/>
              </a:rPr>
              <a:t>, створив </a:t>
            </a:r>
            <a:r>
              <a:rPr lang="ru-RU" sz="2400" b="0" dirty="0" err="1" smtClean="0">
                <a:solidFill>
                  <a:schemeClr val="bg1"/>
                </a:solidFill>
                <a:latin typeface="Century Gothic" pitchFamily="34" charset="0"/>
              </a:rPr>
              <a:t>класифікацію</a:t>
            </a:r>
            <a:r>
              <a:rPr lang="ru-RU" sz="2400" b="0" dirty="0" smtClean="0">
                <a:solidFill>
                  <a:schemeClr val="bg1"/>
                </a:solidFill>
                <a:latin typeface="Century Gothic" pitchFamily="34" charset="0"/>
              </a:rPr>
              <a:t> галактик.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9698" name="Picture 2" descr="http://www.nkj.ru/upload/iblock/231/231be1ac49f5b923f821a5729f957a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496"/>
            <a:ext cx="292872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encyclopaedia.biga.ru/uploads/enc/images/13/1235983327f6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8"/>
            <a:ext cx="293970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http://icdn.lenta.ru/images/0000/0050/000000506869/detail_1358366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500570"/>
            <a:ext cx="2757113" cy="200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5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Century Gothic" pitchFamily="34" charset="0"/>
              </a:rPr>
              <a:t>Еліптичні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галактики  (Е)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— це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кулеподібні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скупчення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мільйонів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зірок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, які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нагадують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велетенські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сферичні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скупчення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6866" name="Picture 2" descr="http://www.astrogalaxy.ru/foto001/foto0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715040" cy="4282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6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Century Gothic" pitchFamily="34" charset="0"/>
              </a:rPr>
              <a:t>Спіральні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галактики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(S)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— це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величезні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скупчення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мільйонів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зірок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більшість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з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яких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зосереджено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у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плоскій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формі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диска, з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яскравою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сферичною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опуклістю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у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центрі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5842" name="Picture 2" descr="http://hq-wallpapers.ru/wallpapers/3/hq-wallpapers_ru_space_13488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7000924" cy="3938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strogalaxy.ru/foto001/gal9_1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285728"/>
            <a:ext cx="8072494" cy="1000132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981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entury Gothic" pitchFamily="34" charset="0"/>
              </a:rPr>
              <a:t>Галактична Перемичка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5156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Вважається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довжина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галактичної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перемички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становить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27 000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світлових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 Вона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складається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переважно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із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червоних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зірок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вважають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дуже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старими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Перемичку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оточено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кільцем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має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назву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Кільце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у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п'ять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кілопарсеків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»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8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earth-chronicles.ru/Publications_6/95/potw1411a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01056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143644"/>
            <a:ext cx="7500990" cy="542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Century Gothic" pitchFamily="34" charset="0"/>
              </a:rPr>
              <a:t>Лінзоподібна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 галактика</a:t>
            </a:r>
            <a:r>
              <a:rPr lang="ru-RU" sz="2400" smtClean="0">
                <a:solidFill>
                  <a:schemeClr val="bg1"/>
                </a:solidFill>
              </a:rPr>
              <a:t> 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Неправильна галактика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Ir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r>
              <a:rPr lang="uk-UA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є галактикою з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неправильними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зовнішніми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обрисами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або з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нерівномірним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розподілом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800" b="0" dirty="0" err="1" smtClean="0">
                <a:solidFill>
                  <a:schemeClr val="bg1"/>
                </a:solidFill>
                <a:latin typeface="Century Gothic" pitchFamily="34" charset="0"/>
              </a:rPr>
              <a:t>яскравості</a:t>
            </a:r>
            <a:r>
              <a:rPr lang="ru-RU" sz="2800" b="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images.astronet.ru/pubd/2008/10/10/0001231307/NGC55_gend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2162"/>
            <a:ext cx="9144000" cy="523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357290" y="2571744"/>
            <a:ext cx="6357982" cy="1643074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latin typeface="Century Gothic" pitchFamily="34" charset="0"/>
              </a:rPr>
              <a:t>Закон </a:t>
            </a:r>
            <a:r>
              <a:rPr lang="uk-UA" sz="6000" b="1" dirty="0" err="1" smtClean="0">
                <a:solidFill>
                  <a:schemeClr val="bg1"/>
                </a:solidFill>
                <a:latin typeface="Century Gothic" pitchFamily="34" charset="0"/>
              </a:rPr>
              <a:t>Габбла</a:t>
            </a:r>
            <a:r>
              <a:rPr lang="uk-UA" sz="6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853</Words>
  <Application>Microsoft Office PowerPoint</Application>
  <PresentationFormat>Экран (4:3)</PresentationFormat>
  <Paragraphs>57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Будова Всесвіту. Розподіл галактик. Квазари</vt:lpstr>
      <vt:lpstr>Класифікація галактик</vt:lpstr>
      <vt:lpstr>Едвін Павелл Габбл - американський астроном; дослідник галактик, позагалактичних туманностей, сформулював закон Габбла, створив класифікацію галактик.</vt:lpstr>
      <vt:lpstr>Еліптичні галактики  (Е)— це кулеподібні скупчення мільйонів зірок, які нагадують велетенські сферичні скупчення. </vt:lpstr>
      <vt:lpstr>Спіральні галактики (S) — це величезні скупчення мільйонів зірок, більшість з яких зосереджено у плоскій формі диска, з яскравою сферичною опуклістю у центрі. </vt:lpstr>
      <vt:lpstr>Галактична Перемичка</vt:lpstr>
      <vt:lpstr>Слайд 7</vt:lpstr>
      <vt:lpstr>Неправильна галактика (Ir) є галактикою з неправильними зовнішніми обрисами або з нерівномірним розподілом яскравості. </vt:lpstr>
      <vt:lpstr>Закон Габбла </vt:lpstr>
      <vt:lpstr>Слайд 10</vt:lpstr>
      <vt:lpstr>Слайд 11</vt:lpstr>
      <vt:lpstr>Розподіл галактик у Всесвіті</vt:lpstr>
      <vt:lpstr>Слайд 13</vt:lpstr>
      <vt:lpstr>Слайд 14</vt:lpstr>
      <vt:lpstr>Слайд 15</vt:lpstr>
      <vt:lpstr>Слайд 16</vt:lpstr>
      <vt:lpstr>Квазари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72</cp:revision>
  <dcterms:created xsi:type="dcterms:W3CDTF">2014-03-12T20:08:40Z</dcterms:created>
  <dcterms:modified xsi:type="dcterms:W3CDTF">2015-04-18T09:43:00Z</dcterms:modified>
</cp:coreProperties>
</file>