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15.10.2014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96%D0%B2%D0%BD%D1%96%D1%87%D0%BD%D0%B5_%D1%81%D1%8F%D0%B9%D0%B2%D0%BE" TargetMode="External"/><Relationship Id="rId7" Type="http://schemas.openxmlformats.org/officeDocument/2006/relationships/hyperlink" Target="http://uk.wikipedia.org/wiki/%D0%92%D1%96%D0%BB%D1%8C%D0%BD%D0%B0_%D1%87%D0%B0%D1%81%D1%82%D0%B8%D0%BD%D0%BA%D0%B0" TargetMode="External"/><Relationship Id="rId2" Type="http://schemas.openxmlformats.org/officeDocument/2006/relationships/hyperlink" Target="http://uk.wikipedia.org/wiki/%D0%86%D0%BE%D0%BD%D0%BE%D1%81%D1%84%D0%B5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0%BB%D1%83%D0%BC'%D1%8F" TargetMode="External"/><Relationship Id="rId5" Type="http://schemas.openxmlformats.org/officeDocument/2006/relationships/hyperlink" Target="http://uk.wikipedia.org/wiki/%D0%92%D0%BE%D0%B3%D0%BD%D1%96_%D1%81%D0%B2%D1%8F%D1%82%D0%BE%D0%B3%D0%BE_%D0%95%D0%BB%D1%8C%D0%BC%D0%B0" TargetMode="External"/><Relationship Id="rId4" Type="http://schemas.openxmlformats.org/officeDocument/2006/relationships/hyperlink" Target="http://uk.wikipedia.org/wiki/%D0%91%D0%BB%D0%B8%D1%81%D0%BA%D0%B0%D0%B2%D0%BA%D0%B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9F%D0%BB%D0%B0%D0%B7%D0%BC%D0%BE%D0%B2%D0%B0_%D0%BB%D0%B0%D0%BC%D0%BF%D0%B0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5%D1%85%D0%B0%D0%BD%D1%96%D1%87%D0%BD%D0%B0_%D0%B5%D0%BD%D0%B5%D1%80%D0%B3%D1%96%D1%8F" TargetMode="External"/><Relationship Id="rId2" Type="http://schemas.openxmlformats.org/officeDocument/2006/relationships/hyperlink" Target="http://uk.wikipedia.org/wiki/%D0%95%D0%BB%D0%B5%D0%BA%D1%82%D1%80%D0%B8%D1%87%D0%BD%D0%B0_%D0%B5%D0%BD%D0%B5%D1%80%D0%B3%D1%96%D1%8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0%BD%D1%8F%D1%87%D0%BD%D0%B8%D0%B9_%D0%B2%D1%96%D1%82%D0%B5%D1%80" TargetMode="External"/><Relationship Id="rId3" Type="http://schemas.openxmlformats.org/officeDocument/2006/relationships/hyperlink" Target="http://uk.wikipedia.org/wiki/%D0%92%D1%81%D0%B5%D1%81%D0%B2%D1%96%D1%82" TargetMode="External"/><Relationship Id="rId7" Type="http://schemas.openxmlformats.org/officeDocument/2006/relationships/hyperlink" Target="http://uk.wikipedia.org/wiki/%D0%97%D0%BE%D1%80%D1%8F%D0%BD%D0%B8%D0%B9_%D0%B2%D1%96%D1%82%D0%B5%D1%80" TargetMode="External"/><Relationship Id="rId2" Type="http://schemas.openxmlformats.org/officeDocument/2006/relationships/hyperlink" Target="http://uk.wikipedia.org/wiki/%D0%A0%D0%B5%D1%87%D0%BE%D0%B2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0%B5%D1%80%D0%BC%D0%BE%D1%8F%D0%B4%D0%B5%D1%80%D0%BD%D0%B0_%D1%80%D0%B5%D0%B0%D0%BA%D1%86%D1%96%D1%8F" TargetMode="External"/><Relationship Id="rId5" Type="http://schemas.openxmlformats.org/officeDocument/2006/relationships/hyperlink" Target="http://uk.wikipedia.org/wiki/%D0%97%D1%96%D1%80%D0%BA%D0%B0" TargetMode="External"/><Relationship Id="rId4" Type="http://schemas.openxmlformats.org/officeDocument/2006/relationships/hyperlink" Target="http://uk.wikipedia.org/wiki/%D0%A1%D0%BE%D0%BD%D1%86%D0%B5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B%D0%B8%D1%81%D0%BA%D0%B0%D0%B2%D0%BA%D0%B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uk.wikipedia.org/wiki/%D0%9F%D0%BB%D0%B0%D0%B7%D0%BC%D0%B0_(%D0%B0%D0%B3%D1%80%D0%B5%D0%B3%D0%B0%D1%82%D0%BD%D0%B8%D0%B9_%D1%81%D1%82%D0%B0%D0%BD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386029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Плазма та її властивості. Практичне застосування плазми.</a:t>
            </a:r>
            <a:r>
              <a:rPr lang="uk-UA" sz="3600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714884"/>
            <a:ext cx="5343540" cy="175260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Виконувала: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учениця 11-б класу 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НВК” школа – ліцей ” </a:t>
            </a:r>
            <a:r>
              <a:rPr lang="uk-UA" dirty="0" err="1" smtClean="0">
                <a:solidFill>
                  <a:schemeClr val="tx1"/>
                </a:solidFill>
              </a:rPr>
              <a:t>оріяна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”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k-UA" dirty="0" smtClean="0"/>
              <a:t>Українець Марія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/>
          <a:lstStyle/>
          <a:p>
            <a:r>
              <a:rPr lang="ru-RU" dirty="0" smtClean="0">
                <a:solidFill>
                  <a:srgbClr val="FFFF66"/>
                </a:solidFill>
              </a:rPr>
              <a:t>В </a:t>
            </a:r>
            <a:r>
              <a:rPr lang="ru-RU" dirty="0" err="1" smtClean="0">
                <a:solidFill>
                  <a:srgbClr val="FFFF66"/>
                </a:solidFill>
              </a:rPr>
              <a:t>земних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умовах</a:t>
            </a:r>
            <a:r>
              <a:rPr lang="ru-RU" dirty="0" smtClean="0">
                <a:solidFill>
                  <a:srgbClr val="FFFF66"/>
                </a:solidFill>
              </a:rPr>
              <a:t> у </a:t>
            </a:r>
            <a:r>
              <a:rPr lang="ru-RU" dirty="0" err="1" smtClean="0">
                <a:solidFill>
                  <a:srgbClr val="FFFF66"/>
                </a:solidFill>
              </a:rPr>
              <a:t>стані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плазми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перебуває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речовина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2" tooltip="Іоносфера"/>
              </a:rPr>
              <a:t>іоносфери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завдяки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плазмі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спостерігається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3" tooltip="Північне сяйво"/>
              </a:rPr>
              <a:t>північне</a:t>
            </a:r>
            <a:r>
              <a:rPr lang="ru-RU" dirty="0" smtClean="0">
                <a:solidFill>
                  <a:srgbClr val="FFFF66"/>
                </a:solidFill>
                <a:hlinkClick r:id="rId3" tooltip="Північне сяйво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3" tooltip="Північне сяйво"/>
              </a:rPr>
              <a:t>сяйво</a:t>
            </a:r>
            <a:r>
              <a:rPr lang="ru-RU" dirty="0" smtClean="0">
                <a:solidFill>
                  <a:srgbClr val="FFFF66"/>
                </a:solidFill>
              </a:rPr>
              <a:t>, плазма </a:t>
            </a:r>
            <a:r>
              <a:rPr lang="ru-RU" dirty="0" err="1" smtClean="0">
                <a:solidFill>
                  <a:srgbClr val="FFFF66"/>
                </a:solidFill>
              </a:rPr>
              <a:t>існує</a:t>
            </a:r>
            <a:r>
              <a:rPr lang="ru-RU" dirty="0" smtClean="0">
                <a:solidFill>
                  <a:srgbClr val="FFFF66"/>
                </a:solidFill>
              </a:rPr>
              <a:t> в </a:t>
            </a:r>
            <a:r>
              <a:rPr lang="ru-RU" dirty="0" err="1" smtClean="0">
                <a:solidFill>
                  <a:srgbClr val="FFFF66"/>
                </a:solidFill>
                <a:hlinkClick r:id="rId4" tooltip="Блискавка"/>
              </a:rPr>
              <a:t>блискавках</a:t>
            </a:r>
            <a:r>
              <a:rPr lang="ru-RU" dirty="0" smtClean="0">
                <a:solidFill>
                  <a:srgbClr val="FFFF66"/>
                </a:solidFill>
              </a:rPr>
              <a:t>, у </a:t>
            </a:r>
            <a:r>
              <a:rPr lang="ru-RU" dirty="0" err="1" smtClean="0">
                <a:solidFill>
                  <a:srgbClr val="FFFF66"/>
                </a:solidFill>
                <a:hlinkClick r:id="rId5" tooltip="Вогні святого Ельма"/>
              </a:rPr>
              <a:t>вогнях</a:t>
            </a:r>
            <a:r>
              <a:rPr lang="ru-RU" dirty="0" smtClean="0">
                <a:solidFill>
                  <a:srgbClr val="FFFF66"/>
                </a:solidFill>
                <a:hlinkClick r:id="rId5" tooltip="Вогні святого Ельма"/>
              </a:rPr>
              <a:t> святого </a:t>
            </a:r>
            <a:r>
              <a:rPr lang="ru-RU" dirty="0" err="1" smtClean="0">
                <a:solidFill>
                  <a:srgbClr val="FFFF66"/>
                </a:solidFill>
                <a:hlinkClick r:id="rId5" tooltip="Вогні святого Ельма"/>
              </a:rPr>
              <a:t>Ельма</a:t>
            </a:r>
            <a:r>
              <a:rPr lang="ru-RU" dirty="0" smtClean="0">
                <a:solidFill>
                  <a:srgbClr val="FFFF66"/>
                </a:solidFill>
              </a:rPr>
              <a:t>. </a:t>
            </a:r>
            <a:r>
              <a:rPr lang="ru-RU" dirty="0" err="1" smtClean="0">
                <a:solidFill>
                  <a:srgbClr val="FFFF66"/>
                </a:solidFill>
                <a:hlinkClick r:id="rId6" tooltip="Полум'я"/>
              </a:rPr>
              <a:t>Полум'я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</a:rPr>
              <a:t>теж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здебільшого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іонізує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речовину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утворюючи</a:t>
            </a:r>
            <a:r>
              <a:rPr lang="ru-RU" dirty="0" smtClean="0">
                <a:solidFill>
                  <a:srgbClr val="FFFF66"/>
                </a:solidFill>
              </a:rPr>
              <a:t> плазму.</a:t>
            </a:r>
          </a:p>
          <a:p>
            <a:r>
              <a:rPr lang="ru-RU" dirty="0" err="1" smtClean="0">
                <a:solidFill>
                  <a:srgbClr val="FFFF66"/>
                </a:solidFill>
                <a:hlinkClick r:id="rId7" tooltip="Вільна частинка"/>
              </a:rPr>
              <a:t>Вільні</a:t>
            </a:r>
            <a:r>
              <a:rPr lang="ru-RU" dirty="0" smtClean="0">
                <a:solidFill>
                  <a:srgbClr val="FFFF66"/>
                </a:solidFill>
                <a:hlinkClick r:id="rId7" tooltip="Вільна частинка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7" tooltip="Вільна частинка"/>
              </a:rPr>
              <a:t>електрони</a:t>
            </a:r>
            <a:r>
              <a:rPr lang="ru-RU" dirty="0" smtClean="0">
                <a:solidFill>
                  <a:srgbClr val="FFFF66"/>
                </a:solidFill>
              </a:rPr>
              <a:t> в </a:t>
            </a:r>
            <a:r>
              <a:rPr lang="ru-RU" dirty="0" err="1" smtClean="0">
                <a:solidFill>
                  <a:srgbClr val="FFFF66"/>
                </a:solidFill>
              </a:rPr>
              <a:t>металах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які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рухаються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між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додатньо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зарядженими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іонними</a:t>
            </a:r>
            <a:r>
              <a:rPr lang="ru-RU" dirty="0" smtClean="0">
                <a:solidFill>
                  <a:srgbClr val="FFFF66"/>
                </a:solidFill>
              </a:rPr>
              <a:t> остовами, </a:t>
            </a:r>
            <a:r>
              <a:rPr lang="ru-RU" dirty="0" err="1" smtClean="0">
                <a:solidFill>
                  <a:srgbClr val="FFFF66"/>
                </a:solidFill>
              </a:rPr>
              <a:t>теж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можна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вважати</a:t>
            </a:r>
            <a:r>
              <a:rPr lang="ru-RU" dirty="0" smtClean="0">
                <a:solidFill>
                  <a:srgbClr val="FFFF66"/>
                </a:solidFill>
              </a:rPr>
              <a:t> плазмою — </a:t>
            </a:r>
            <a:r>
              <a:rPr lang="ru-RU" dirty="0" err="1" smtClean="0">
                <a:solidFill>
                  <a:srgbClr val="FFFF66"/>
                </a:solidFill>
              </a:rPr>
              <a:t>їхня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поведінка</a:t>
            </a:r>
            <a:r>
              <a:rPr lang="ru-RU" dirty="0" smtClean="0">
                <a:solidFill>
                  <a:srgbClr val="FFFF66"/>
                </a:solidFill>
              </a:rPr>
              <a:t> в </a:t>
            </a:r>
            <a:r>
              <a:rPr lang="ru-RU" dirty="0" err="1" smtClean="0">
                <a:solidFill>
                  <a:srgbClr val="FFFF66"/>
                </a:solidFill>
              </a:rPr>
              <a:t>зовнішніх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електричних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електромагнітних</a:t>
            </a:r>
            <a:r>
              <a:rPr lang="ru-RU" dirty="0" smtClean="0">
                <a:solidFill>
                  <a:srgbClr val="FFFF66"/>
                </a:solidFill>
              </a:rPr>
              <a:t> полях </a:t>
            </a:r>
            <a:r>
              <a:rPr lang="ru-RU" dirty="0" err="1" smtClean="0">
                <a:solidFill>
                  <a:srgbClr val="FFFF66"/>
                </a:solidFill>
              </a:rPr>
              <a:t>аналогічна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поведінці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плазми</a:t>
            </a:r>
            <a:r>
              <a:rPr lang="ru-RU" dirty="0" smtClean="0">
                <a:solidFill>
                  <a:srgbClr val="FFFF66"/>
                </a:solidFill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Плазма у термоядерному реакторі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uk-UA" dirty="0"/>
          </a:p>
        </p:txBody>
      </p:sp>
      <p:pic>
        <p:nvPicPr>
          <p:cNvPr id="4" name="Picture 5" descr="st_p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572296" cy="4286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357430"/>
            <a:ext cx="3008313" cy="1500198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>
                <a:solidFill>
                  <a:srgbClr val="FFFF66"/>
                </a:solidFill>
                <a:hlinkClick r:id="rId2" tooltip="Плазмова лампа"/>
              </a:rPr>
              <a:t>Плазмова</a:t>
            </a:r>
            <a:r>
              <a:rPr lang="ru-RU" sz="4000" dirty="0" smtClean="0">
                <a:solidFill>
                  <a:srgbClr val="FFFF66"/>
                </a:solidFill>
                <a:hlinkClick r:id="rId2" tooltip="Плазмова лампа"/>
              </a:rPr>
              <a:t> лампа</a:t>
            </a:r>
            <a:r>
              <a:rPr lang="ru-RU" sz="2400" dirty="0" smtClean="0">
                <a:solidFill>
                  <a:srgbClr val="FFFF66"/>
                </a:solidFill>
              </a:rPr>
              <a:t>.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5" name="Picture 5" descr="Файл:Plasma-lamp 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5050" y="613510"/>
            <a:ext cx="5111750" cy="51721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/>
          <a:lstStyle/>
          <a:p>
            <a:r>
              <a:rPr lang="ru-RU" dirty="0" smtClean="0">
                <a:solidFill>
                  <a:srgbClr val="FFFF66"/>
                </a:solidFill>
              </a:rPr>
              <a:t>В </a:t>
            </a:r>
            <a:r>
              <a:rPr lang="ru-RU" dirty="0" err="1" smtClean="0">
                <a:solidFill>
                  <a:srgbClr val="FFFF66"/>
                </a:solidFill>
              </a:rPr>
              <a:t>зв'язку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перспективним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використанням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плазми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</a:t>
            </a:r>
            <a:r>
              <a:rPr lang="ru-RU" dirty="0" smtClean="0">
                <a:solidFill>
                  <a:srgbClr val="FFFF66"/>
                </a:solidFill>
              </a:rPr>
              <a:t> ядерному </a:t>
            </a:r>
            <a:r>
              <a:rPr lang="ru-RU" dirty="0" err="1" smtClean="0">
                <a:solidFill>
                  <a:srgbClr val="FFFF66"/>
                </a:solidFill>
              </a:rPr>
              <a:t>синтезі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важливе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значення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має</a:t>
            </a:r>
            <a:r>
              <a:rPr lang="ru-RU" dirty="0" smtClean="0">
                <a:solidFill>
                  <a:srgbClr val="FFFF66"/>
                </a:solidFill>
              </a:rPr>
              <a:t> проблема </a:t>
            </a:r>
            <a:r>
              <a:rPr lang="ru-RU" dirty="0" err="1" smtClean="0">
                <a:solidFill>
                  <a:srgbClr val="FFFF66"/>
                </a:solidFill>
              </a:rPr>
              <a:t>її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утримання</a:t>
            </a:r>
            <a:r>
              <a:rPr lang="ru-RU" dirty="0" smtClean="0">
                <a:solidFill>
                  <a:srgbClr val="FFFF66"/>
                </a:solidFill>
              </a:rPr>
              <a:t> в </a:t>
            </a:r>
            <a:r>
              <a:rPr lang="ru-RU" dirty="0" err="1" smtClean="0">
                <a:solidFill>
                  <a:srgbClr val="FFFF66"/>
                </a:solidFill>
              </a:rPr>
              <a:t>обмеженому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об'ємі</a:t>
            </a:r>
            <a:r>
              <a:rPr lang="ru-RU" dirty="0" smtClean="0">
                <a:solidFill>
                  <a:srgbClr val="FFFF66"/>
                </a:solidFill>
              </a:rPr>
              <a:t> за </a:t>
            </a:r>
            <a:r>
              <a:rPr lang="ru-RU" dirty="0" err="1" smtClean="0">
                <a:solidFill>
                  <a:srgbClr val="FFFF66"/>
                </a:solidFill>
              </a:rPr>
              <a:t>допомогою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зовнішнього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магнітного</a:t>
            </a:r>
            <a:r>
              <a:rPr lang="ru-RU" dirty="0" smtClean="0">
                <a:solidFill>
                  <a:srgbClr val="FFFF66"/>
                </a:solidFill>
              </a:rPr>
              <a:t> поля.</a:t>
            </a:r>
          </a:p>
          <a:p>
            <a:r>
              <a:rPr lang="ru-RU" dirty="0" smtClean="0">
                <a:solidFill>
                  <a:srgbClr val="FFFF66"/>
                </a:solidFill>
              </a:rPr>
              <a:t>Плазму </a:t>
            </a:r>
            <a:r>
              <a:rPr lang="ru-RU" dirty="0" err="1" smtClean="0">
                <a:solidFill>
                  <a:srgbClr val="FFFF66"/>
                </a:solidFill>
              </a:rPr>
              <a:t>застосовують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також</a:t>
            </a:r>
            <a:r>
              <a:rPr lang="ru-RU" dirty="0" smtClean="0">
                <a:solidFill>
                  <a:srgbClr val="FFFF66"/>
                </a:solidFill>
              </a:rPr>
              <a:t> у </a:t>
            </a:r>
            <a:r>
              <a:rPr lang="ru-RU" dirty="0" err="1" smtClean="0">
                <a:solidFill>
                  <a:srgbClr val="FFFF66"/>
                </a:solidFill>
              </a:rPr>
              <a:t>термоелектронних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магнетоплазмодинамічних</a:t>
            </a:r>
            <a:r>
              <a:rPr lang="ru-RU" dirty="0" smtClean="0">
                <a:solidFill>
                  <a:srgbClr val="FFFF66"/>
                </a:solidFill>
              </a:rPr>
              <a:t> (МПД) генераторах — </a:t>
            </a:r>
            <a:r>
              <a:rPr lang="ru-RU" dirty="0" err="1" smtClean="0">
                <a:solidFill>
                  <a:srgbClr val="FFFF66"/>
                </a:solidFill>
              </a:rPr>
              <a:t>перетворювачах</a:t>
            </a:r>
            <a:r>
              <a:rPr lang="ru-RU" dirty="0" smtClean="0">
                <a:solidFill>
                  <a:srgbClr val="FFFF66"/>
                </a:solidFill>
              </a:rPr>
              <a:t> тепла </a:t>
            </a:r>
            <a:r>
              <a:rPr lang="ru-RU" dirty="0" err="1" smtClean="0">
                <a:solidFill>
                  <a:srgbClr val="FFFF66"/>
                </a:solidFill>
              </a:rPr>
              <a:t>безпосередньо</a:t>
            </a:r>
            <a:r>
              <a:rPr lang="ru-RU" dirty="0" smtClean="0">
                <a:solidFill>
                  <a:srgbClr val="FFFF66"/>
                </a:solidFill>
              </a:rPr>
              <a:t> на </a:t>
            </a:r>
            <a:r>
              <a:rPr lang="ru-RU" dirty="0" err="1" smtClean="0">
                <a:solidFill>
                  <a:srgbClr val="FFFF66"/>
                </a:solidFill>
                <a:hlinkClick r:id="rId2" tooltip="Електрична енергія"/>
              </a:rPr>
              <a:t>електричну</a:t>
            </a:r>
            <a:r>
              <a:rPr lang="ru-RU" dirty="0" smtClean="0">
                <a:solidFill>
                  <a:srgbClr val="FFFF66"/>
                </a:solidFill>
                <a:hlinkClick r:id="rId2" tooltip="Електрична енергія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2" tooltip="Електрична енергія"/>
              </a:rPr>
              <a:t>енергію</a:t>
            </a:r>
            <a:r>
              <a:rPr lang="ru-RU" dirty="0" smtClean="0">
                <a:solidFill>
                  <a:srgbClr val="FFFF66"/>
                </a:solidFill>
              </a:rPr>
              <a:t> (</a:t>
            </a:r>
            <a:r>
              <a:rPr lang="ru-RU" dirty="0" err="1" smtClean="0">
                <a:solidFill>
                  <a:srgbClr val="FFFF66"/>
                </a:solidFill>
              </a:rPr>
              <a:t>минаючи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перетворення</a:t>
            </a:r>
            <a:r>
              <a:rPr lang="ru-RU" dirty="0" smtClean="0">
                <a:solidFill>
                  <a:srgbClr val="FFFF66"/>
                </a:solidFill>
              </a:rPr>
              <a:t> в </a:t>
            </a:r>
            <a:r>
              <a:rPr lang="ru-RU" dirty="0" err="1" smtClean="0">
                <a:solidFill>
                  <a:srgbClr val="FFFF66"/>
                </a:solidFill>
                <a:hlinkClick r:id="rId3" tooltip="Механічна енергія"/>
              </a:rPr>
              <a:t>механічну</a:t>
            </a:r>
            <a:r>
              <a:rPr lang="ru-RU" dirty="0" smtClean="0">
                <a:solidFill>
                  <a:srgbClr val="FFFF66"/>
                </a:solidFill>
              </a:rPr>
              <a:t>).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%D0%BF%D0%BB%D0%B0%D0%B7%D0%BC%D0%B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857232"/>
            <a:ext cx="5715040" cy="54514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357430"/>
            <a:ext cx="8229600" cy="1828800"/>
          </a:xfrm>
        </p:spPr>
        <p:txBody>
          <a:bodyPr/>
          <a:lstStyle/>
          <a:p>
            <a:r>
              <a:rPr lang="uk-UA" dirty="0" smtClean="0"/>
              <a:t>Дякую за Увагу!!!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lazma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001056" cy="57150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357982"/>
          </a:xfrm>
        </p:spPr>
        <p:txBody>
          <a:bodyPr/>
          <a:lstStyle/>
          <a:p>
            <a:r>
              <a:rPr lang="uk-UA" b="1" dirty="0" smtClean="0">
                <a:solidFill>
                  <a:srgbClr val="FFFF66"/>
                </a:solidFill>
              </a:rPr>
              <a:t>Плазма </a:t>
            </a:r>
            <a:r>
              <a:rPr lang="uk-UA" dirty="0" smtClean="0">
                <a:solidFill>
                  <a:srgbClr val="FFFF66"/>
                </a:solidFill>
              </a:rPr>
              <a:t>- це частково чи повністю іонізований газ, в якому густини позитивних і негативних зарядів майже збігаються. Плазма вважається четвертим станом речовини. </a:t>
            </a:r>
            <a:endParaRPr lang="ru-RU" dirty="0" smtClean="0">
              <a:solidFill>
                <a:srgbClr val="FFFF66"/>
              </a:solidFill>
            </a:endParaRPr>
          </a:p>
          <a:p>
            <a:r>
              <a:rPr lang="uk-UA" dirty="0" smtClean="0">
                <a:solidFill>
                  <a:srgbClr val="FFFF66"/>
                </a:solidFill>
              </a:rPr>
              <a:t>У повністю іонізованій плазмі </a:t>
            </a:r>
            <a:r>
              <a:rPr lang="uk-UA" dirty="0" err="1" smtClean="0">
                <a:solidFill>
                  <a:srgbClr val="FFFF66"/>
                </a:solidFill>
              </a:rPr>
              <a:t>електрично</a:t>
            </a:r>
            <a:r>
              <a:rPr lang="uk-UA" dirty="0" smtClean="0">
                <a:solidFill>
                  <a:srgbClr val="FFFF66"/>
                </a:solidFill>
              </a:rPr>
              <a:t> нейтральних атомів немає, тому плазма дуже добре проводить струм. У цілому плазма являє собою </a:t>
            </a:r>
            <a:r>
              <a:rPr lang="uk-UA" dirty="0" err="1" smtClean="0">
                <a:solidFill>
                  <a:srgbClr val="FFFF66"/>
                </a:solidFill>
              </a:rPr>
              <a:t>електрично</a:t>
            </a:r>
            <a:r>
              <a:rPr lang="uk-UA" dirty="0" smtClean="0">
                <a:solidFill>
                  <a:srgbClr val="FFFF66"/>
                </a:solidFill>
              </a:rPr>
              <a:t> нейтральну систему.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</a:p>
          <a:p>
            <a:r>
              <a:rPr lang="uk-UA" dirty="0" smtClean="0">
                <a:solidFill>
                  <a:srgbClr val="FFFF66"/>
                </a:solidFill>
              </a:rPr>
              <a:t>Поряд з нагріванням іонізація газу і утворення плазми можуть бути викликані різними способами, наприклад, бомбардуванням атомів газу швидкими зарядженими частинками. При цьому утворюється низькотемпературна плазма.</a:t>
            </a:r>
            <a:endParaRPr lang="ru-RU" dirty="0" smtClean="0">
              <a:solidFill>
                <a:srgbClr val="FFFF66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uk-UA" dirty="0" smtClean="0">
                <a:solidFill>
                  <a:srgbClr val="FFFF66"/>
                </a:solidFill>
              </a:rPr>
              <a:t>Через велику рухливість заряджених частинок у плазмі, вони легко переміщуються під дією електричного і магнітного полів, тому будь-які локальні порушення </a:t>
            </a:r>
            <a:r>
              <a:rPr lang="uk-UA" dirty="0" err="1" smtClean="0">
                <a:solidFill>
                  <a:srgbClr val="FFFF66"/>
                </a:solidFill>
              </a:rPr>
              <a:t>електронейтральності</a:t>
            </a:r>
            <a:r>
              <a:rPr lang="uk-UA" dirty="0" smtClean="0">
                <a:solidFill>
                  <a:srgbClr val="FFFF66"/>
                </a:solidFill>
              </a:rPr>
              <a:t> плазми швидко ліквідуються.</a:t>
            </a:r>
          </a:p>
          <a:p>
            <a:pPr>
              <a:spcBef>
                <a:spcPct val="50000"/>
              </a:spcBef>
            </a:pPr>
            <a:r>
              <a:rPr lang="uk-UA" dirty="0" smtClean="0">
                <a:solidFill>
                  <a:srgbClr val="FFFF66"/>
                </a:solidFill>
              </a:rPr>
              <a:t>На відміну від нейтрального газу, між молекулами якого є короткодіючі сили, між зарядженими частинками плазми діють кулонівські сили, які порівняно повільно зменшуються з відстанню. Кожна частинка взаємодіє одночасно з багатьма навколишніми частинками. </a:t>
            </a:r>
            <a:endParaRPr lang="ru-RU" dirty="0" smtClean="0">
              <a:solidFill>
                <a:srgbClr val="FFFF66"/>
              </a:solidFill>
            </a:endParaRPr>
          </a:p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714908"/>
          </a:xfrm>
        </p:spPr>
        <p:txBody>
          <a:bodyPr/>
          <a:lstStyle/>
          <a:p>
            <a:r>
              <a:rPr lang="uk-UA" dirty="0" smtClean="0">
                <a:solidFill>
                  <a:srgbClr val="FFFF66"/>
                </a:solidFill>
              </a:rPr>
              <a:t>Завдяки цьому частинки можуть брати участь не тільки в хаотичному тепловому русі, а і в упорядкованих (колективних) рухах. У плазмі легко збуджуються різні коливання й хвилі.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</a:p>
          <a:p>
            <a:r>
              <a:rPr lang="uk-UA" dirty="0" smtClean="0">
                <a:solidFill>
                  <a:srgbClr val="FFFF66"/>
                </a:solidFill>
              </a:rPr>
              <a:t>Провідність плазми підвищується зі зростанням ступеня іонізації. За високої температури повністю іонізована плазма за своєю провідністю наближається до надпровідників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r>
              <a:rPr lang="ru-RU" dirty="0" err="1" smtClean="0">
                <a:solidFill>
                  <a:srgbClr val="FFFF66"/>
                </a:solidFill>
              </a:rPr>
              <a:t>Більшість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2" tooltip="Речовина"/>
              </a:rPr>
              <a:t>речовини</a:t>
            </a:r>
            <a:r>
              <a:rPr lang="ru-RU" dirty="0" smtClean="0">
                <a:solidFill>
                  <a:srgbClr val="FFFF66"/>
                </a:solidFill>
              </a:rPr>
              <a:t> у </a:t>
            </a:r>
            <a:r>
              <a:rPr lang="ru-RU" dirty="0" err="1" smtClean="0">
                <a:solidFill>
                  <a:srgbClr val="FFFF66"/>
                </a:solidFill>
                <a:hlinkClick r:id="rId3" tooltip="Всесвіт"/>
              </a:rPr>
              <a:t>Всесвіті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</a:rPr>
              <a:t>перебу-ває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у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стані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плазми</a:t>
            </a:r>
            <a:r>
              <a:rPr lang="ru-RU" dirty="0" smtClean="0">
                <a:solidFill>
                  <a:srgbClr val="FFFF66"/>
                </a:solidFill>
              </a:rPr>
              <a:t>. Перш за все у </a:t>
            </a:r>
            <a:r>
              <a:rPr lang="ru-RU" dirty="0" err="1" smtClean="0">
                <a:solidFill>
                  <a:srgbClr val="FFFF66"/>
                </a:solidFill>
              </a:rPr>
              <a:t>плазмовому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стані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перебуває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речовина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4" tooltip="Сонце"/>
              </a:rPr>
              <a:t>Сонця</a:t>
            </a:r>
            <a:r>
              <a:rPr lang="ru-RU" dirty="0" smtClean="0">
                <a:solidFill>
                  <a:srgbClr val="FFFF66"/>
                </a:solidFill>
              </a:rPr>
              <a:t> та </a:t>
            </a:r>
            <a:r>
              <a:rPr lang="ru-RU" dirty="0" err="1" smtClean="0">
                <a:solidFill>
                  <a:srgbClr val="FFFF66"/>
                </a:solidFill>
              </a:rPr>
              <a:t>інших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5" tooltip="Зірка"/>
              </a:rPr>
              <a:t>зірок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Це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високотемпературна</a:t>
            </a:r>
            <a:r>
              <a:rPr lang="ru-RU" dirty="0" smtClean="0">
                <a:solidFill>
                  <a:srgbClr val="FFFF66"/>
                </a:solidFill>
              </a:rPr>
              <a:t> плазма, </a:t>
            </a:r>
            <a:r>
              <a:rPr lang="ru-RU" dirty="0" err="1" smtClean="0">
                <a:solidFill>
                  <a:srgbClr val="FFFF66"/>
                </a:solidFill>
              </a:rPr>
              <a:t>що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нагрівається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6" tooltip="Термоядерна реакція"/>
              </a:rPr>
              <a:t>термоядерними</a:t>
            </a:r>
            <a:r>
              <a:rPr lang="ru-RU" dirty="0" smtClean="0">
                <a:solidFill>
                  <a:srgbClr val="FFFF66"/>
                </a:solidFill>
                <a:hlinkClick r:id="rId6" tooltip="Термоядерна реакція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6" tooltip="Термоядерна реакція"/>
              </a:rPr>
              <a:t>реакціями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</a:rPr>
              <a:t>всередині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світил</a:t>
            </a:r>
            <a:r>
              <a:rPr lang="ru-RU" dirty="0" smtClean="0">
                <a:solidFill>
                  <a:srgbClr val="FFFF66"/>
                </a:solidFill>
              </a:rPr>
              <a:t>. Плазмою </a:t>
            </a:r>
            <a:r>
              <a:rPr lang="ru-RU" dirty="0" err="1" smtClean="0">
                <a:solidFill>
                  <a:srgbClr val="FFFF66"/>
                </a:solidFill>
              </a:rPr>
              <a:t>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також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7" tooltip="Зоряний вітер"/>
              </a:rPr>
              <a:t>зоряний</a:t>
            </a:r>
            <a:r>
              <a:rPr lang="ru-RU" dirty="0" smtClean="0">
                <a:solidFill>
                  <a:srgbClr val="FFFF66"/>
                </a:solidFill>
                <a:hlinkClick r:id="rId7" tooltip="Зоряний вітер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7" tooltip="Зоряний вітер"/>
              </a:rPr>
              <a:t>вітер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зокрема</a:t>
            </a:r>
            <a:r>
              <a:rPr lang="ru-RU" dirty="0" smtClean="0">
                <a:solidFill>
                  <a:srgbClr val="FFFF66"/>
                </a:solidFill>
              </a:rPr>
              <a:t> </a:t>
            </a:r>
            <a:r>
              <a:rPr lang="ru-RU" dirty="0" err="1" smtClean="0">
                <a:solidFill>
                  <a:srgbClr val="FFFF66"/>
                </a:solidFill>
                <a:hlinkClick r:id="rId8" tooltip="Сонячний вітер"/>
              </a:rPr>
              <a:t>сонячний</a:t>
            </a:r>
            <a:r>
              <a:rPr lang="ru-RU" dirty="0" smtClean="0">
                <a:solidFill>
                  <a:srgbClr val="FFFF66"/>
                </a:solidFill>
                <a:hlinkClick r:id="rId8" tooltip="Сонячний вітер"/>
              </a:rPr>
              <a:t> </a:t>
            </a:r>
            <a:r>
              <a:rPr lang="ru-RU" dirty="0" err="1" smtClean="0">
                <a:solidFill>
                  <a:srgbClr val="FFFF66"/>
                </a:solidFill>
                <a:hlinkClick r:id="rId8" tooltip="Сонячний вітер"/>
              </a:rPr>
              <a:t>вітер</a:t>
            </a:r>
            <a:r>
              <a:rPr lang="ru-RU" dirty="0" smtClean="0">
                <a:solidFill>
                  <a:srgbClr val="FFFF66"/>
                </a:solidFill>
              </a:rPr>
              <a:t> — </a:t>
            </a:r>
            <a:r>
              <a:rPr lang="ru-RU" dirty="0" err="1" smtClean="0">
                <a:solidFill>
                  <a:srgbClr val="FFFF66"/>
                </a:solidFill>
              </a:rPr>
              <a:t>потік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іонізованої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речовини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зірок</a:t>
            </a:r>
            <a:r>
              <a:rPr lang="ru-RU" dirty="0" smtClean="0">
                <a:solidFill>
                  <a:srgbClr val="FFFF66"/>
                </a:solidFill>
              </a:rPr>
              <a:t>. 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olar%20plasm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71546"/>
            <a:ext cx="6357982" cy="47085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virgo_rosa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142984"/>
            <a:ext cx="5715040" cy="485778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фізи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357166"/>
            <a:ext cx="3857652" cy="435771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857752" y="1643050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rgbClr val="FFFF66"/>
                </a:solidFill>
                <a:hlinkClick r:id="rId3" tooltip="Блискавка"/>
              </a:rPr>
              <a:t>Блискавка</a:t>
            </a:r>
            <a:r>
              <a:rPr lang="uk-UA" dirty="0" smtClean="0">
                <a:solidFill>
                  <a:srgbClr val="FFFF66"/>
                </a:solidFill>
              </a:rPr>
              <a:t> є прикладом природної плазми. Зазвичай, струм у блискавці досягає 30,000 ампер, а потенціал - до 100 мільйонів вольт. Блискавки випромінюють світло, радіохвилі, рентгенівські та гама-промені.</a:t>
            </a:r>
            <a:r>
              <a:rPr lang="uk-UA" baseline="30000" dirty="0" smtClean="0">
                <a:solidFill>
                  <a:srgbClr val="FFFF66"/>
                </a:solidFill>
                <a:hlinkClick r:id="rId4"/>
              </a:rPr>
              <a:t>[1]</a:t>
            </a:r>
            <a:r>
              <a:rPr lang="uk-UA" dirty="0" smtClean="0">
                <a:solidFill>
                  <a:srgbClr val="FFFF66"/>
                </a:solidFill>
              </a:rPr>
              <a:t> Температура плазми у блискавці може досягати ~28,000 Кельвінів і густина електронів може перевищувати 10</a:t>
            </a:r>
            <a:r>
              <a:rPr lang="uk-UA" baseline="30000" dirty="0" smtClean="0">
                <a:solidFill>
                  <a:srgbClr val="FFFF66"/>
                </a:solidFill>
              </a:rPr>
              <a:t>24</a:t>
            </a:r>
            <a:r>
              <a:rPr lang="uk-UA" dirty="0" smtClean="0">
                <a:solidFill>
                  <a:srgbClr val="FFFF66"/>
                </a:solidFill>
              </a:rPr>
              <a:t> м</a:t>
            </a:r>
            <a:r>
              <a:rPr lang="uk-UA" baseline="30000" dirty="0" smtClean="0">
                <a:solidFill>
                  <a:srgbClr val="FFFF66"/>
                </a:solidFill>
              </a:rPr>
              <a:t>−3</a:t>
            </a:r>
            <a:r>
              <a:rPr lang="uk-UA" dirty="0" smtClean="0">
                <a:solidFill>
                  <a:srgbClr val="FFFF66"/>
                </a:solidFill>
              </a:rPr>
              <a:t>.</a:t>
            </a:r>
            <a:endParaRPr lang="uk-UA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266</Words>
  <PresentationFormat>Екран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Апекс</vt:lpstr>
      <vt:lpstr>Плазма та її властивості. Практичне застосування плазми.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Плазма у термоядерному реакторі </vt:lpstr>
      <vt:lpstr>Плазмова лампа.  </vt:lpstr>
      <vt:lpstr>Слайд 13</vt:lpstr>
      <vt:lpstr>Слайд 14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Плазма та її властивості. Практичне застосування плазми.  </dc:title>
  <cp:lastModifiedBy>DWL</cp:lastModifiedBy>
  <cp:revision>4</cp:revision>
  <dcterms:modified xsi:type="dcterms:W3CDTF">2014-10-15T20:00:55Z</dcterms:modified>
</cp:coreProperties>
</file>