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652" autoAdjust="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8ACD30-33AF-4386-80CA-0DC943668353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005858-0B6D-4521-9BEA-9621E7944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005858-0B6D-4521-9BEA-9621E7944D06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26A7-5C8B-4719-B35A-2891C5F96057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417-C90C-4190-8F7F-1CC2A4A13D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26A7-5C8B-4719-B35A-2891C5F96057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417-C90C-4190-8F7F-1CC2A4A13D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26A7-5C8B-4719-B35A-2891C5F96057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417-C90C-4190-8F7F-1CC2A4A13D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26A7-5C8B-4719-B35A-2891C5F96057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417-C90C-4190-8F7F-1CC2A4A13D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26A7-5C8B-4719-B35A-2891C5F96057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417-C90C-4190-8F7F-1CC2A4A13D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26A7-5C8B-4719-B35A-2891C5F96057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417-C90C-4190-8F7F-1CC2A4A13D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26A7-5C8B-4719-B35A-2891C5F96057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417-C90C-4190-8F7F-1CC2A4A13D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26A7-5C8B-4719-B35A-2891C5F96057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417-C90C-4190-8F7F-1CC2A4A13D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26A7-5C8B-4719-B35A-2891C5F96057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417-C90C-4190-8F7F-1CC2A4A13D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26A7-5C8B-4719-B35A-2891C5F96057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417-C90C-4190-8F7F-1CC2A4A13D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26A7-5C8B-4719-B35A-2891C5F96057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417-C90C-4190-8F7F-1CC2A4A13D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226A7-5C8B-4719-B35A-2891C5F96057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E8417-C90C-4190-8F7F-1CC2A4A13D4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67744" y="1556792"/>
            <a:ext cx="5328592" cy="3096344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r>
              <a:rPr lang="uk-U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Електричний струм у металах</a:t>
            </a: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691680" y="476672"/>
            <a:ext cx="5976664" cy="59046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267744" y="1124744"/>
            <a:ext cx="487828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algn="just">
              <a:buClr>
                <a:schemeClr val="accent3"/>
              </a:buClr>
              <a:defRPr/>
            </a:pP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Для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металів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характерний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металічний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тип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зв’язку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суть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якого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полягає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 тому,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що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атоми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металів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легко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віддають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зовнішні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електрони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які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переміщуються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вільно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по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всій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масі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шматка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металу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Атоми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металів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що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віддали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електрони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стають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позитивно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зарядженими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іонами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Останні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притягують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до себе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електрони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що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вільно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рухаються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Одночасно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інші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атоми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металу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також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віддають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електрони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Отже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всередині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шматка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металу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постійно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циркулює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“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електронний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газ”,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який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міцно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зв’язує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між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собою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всі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атоми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металу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Такий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особливий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тип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хімічного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зв’язку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обумовлює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фізичні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та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хімічні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властивості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металів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Іони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розміщуються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шарами у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певному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порядку один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відносно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одного,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утворюючи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певний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тип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кристалічної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ґратки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 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331640" y="188640"/>
            <a:ext cx="6858048" cy="92867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475656" y="1124744"/>
            <a:ext cx="6264696" cy="2172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lvl="0" indent="-273050" algn="ctr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</a:pPr>
            <a:r>
              <a:rPr lang="ru-RU" sz="2600" b="1" dirty="0" err="1">
                <a:solidFill>
                  <a:srgbClr val="002060"/>
                </a:solidFill>
                <a:latin typeface="Constantia"/>
              </a:rPr>
              <a:t>Властивості</a:t>
            </a:r>
            <a:r>
              <a:rPr lang="ru-RU" sz="2600" b="1" dirty="0">
                <a:solidFill>
                  <a:srgbClr val="002060"/>
                </a:solidFill>
                <a:latin typeface="Constantia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Constantia"/>
              </a:rPr>
              <a:t>металів</a:t>
            </a:r>
            <a:r>
              <a:rPr lang="ru-RU" sz="2600" b="1" dirty="0">
                <a:solidFill>
                  <a:srgbClr val="002060"/>
                </a:solidFill>
                <a:latin typeface="Constantia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Constantia"/>
              </a:rPr>
              <a:t>зумовлені</a:t>
            </a:r>
            <a:r>
              <a:rPr lang="ru-RU" sz="2600" b="1" dirty="0">
                <a:solidFill>
                  <a:srgbClr val="002060"/>
                </a:solidFill>
                <a:latin typeface="Constantia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Constantia"/>
              </a:rPr>
              <a:t>насамперед</a:t>
            </a:r>
            <a:r>
              <a:rPr lang="ru-RU" sz="2600" b="1" dirty="0">
                <a:solidFill>
                  <a:srgbClr val="002060"/>
                </a:solidFill>
                <a:latin typeface="Constantia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Constantia"/>
              </a:rPr>
              <a:t>особливостями</a:t>
            </a:r>
            <a:r>
              <a:rPr lang="ru-RU" sz="2600" b="1" dirty="0">
                <a:solidFill>
                  <a:srgbClr val="002060"/>
                </a:solidFill>
                <a:latin typeface="Constantia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Constantia"/>
              </a:rPr>
              <a:t>будови</a:t>
            </a:r>
            <a:r>
              <a:rPr lang="ru-RU" sz="2600" b="1" dirty="0">
                <a:solidFill>
                  <a:srgbClr val="002060"/>
                </a:solidFill>
                <a:latin typeface="Constantia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Constantia"/>
              </a:rPr>
              <a:t>кристалічних</a:t>
            </a:r>
            <a:r>
              <a:rPr lang="ru-RU" sz="2600" b="1" dirty="0">
                <a:solidFill>
                  <a:srgbClr val="002060"/>
                </a:solidFill>
                <a:latin typeface="Constantia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Constantia"/>
              </a:rPr>
              <a:t>ґраток</a:t>
            </a:r>
            <a:r>
              <a:rPr lang="ru-RU" sz="2600" b="1" dirty="0">
                <a:solidFill>
                  <a:srgbClr val="002060"/>
                </a:solidFill>
                <a:latin typeface="Constantia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Constantia"/>
              </a:rPr>
              <a:t>металів</a:t>
            </a:r>
            <a:r>
              <a:rPr lang="ru-RU" sz="2600" b="1" dirty="0">
                <a:solidFill>
                  <a:srgbClr val="002060"/>
                </a:solidFill>
                <a:latin typeface="Constantia"/>
              </a:rPr>
              <a:t>, </a:t>
            </a:r>
            <a:r>
              <a:rPr lang="ru-RU" sz="2600" b="1" dirty="0" err="1">
                <a:solidFill>
                  <a:srgbClr val="002060"/>
                </a:solidFill>
                <a:latin typeface="Constantia"/>
              </a:rPr>
              <a:t>міцністю</a:t>
            </a:r>
            <a:r>
              <a:rPr lang="ru-RU" sz="2600" b="1" dirty="0">
                <a:solidFill>
                  <a:srgbClr val="002060"/>
                </a:solidFill>
                <a:latin typeface="Constantia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Constantia"/>
              </a:rPr>
              <a:t>зв’язку</a:t>
            </a:r>
            <a:r>
              <a:rPr lang="ru-RU" sz="2600" b="1" dirty="0">
                <a:solidFill>
                  <a:srgbClr val="002060"/>
                </a:solidFill>
                <a:latin typeface="Constantia"/>
              </a:rPr>
              <a:t>, </a:t>
            </a:r>
            <a:r>
              <a:rPr lang="ru-RU" sz="2600" b="1" dirty="0" err="1">
                <a:solidFill>
                  <a:srgbClr val="002060"/>
                </a:solidFill>
                <a:latin typeface="Constantia"/>
              </a:rPr>
              <a:t>будовою</a:t>
            </a:r>
            <a:r>
              <a:rPr lang="ru-RU" sz="2600" b="1" dirty="0">
                <a:solidFill>
                  <a:srgbClr val="002060"/>
                </a:solidFill>
                <a:latin typeface="Constantia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Constantia"/>
              </a:rPr>
              <a:t>атомів</a:t>
            </a:r>
            <a:r>
              <a:rPr lang="ru-RU" sz="2600" b="1" dirty="0">
                <a:solidFill>
                  <a:srgbClr val="002060"/>
                </a:solidFill>
                <a:latin typeface="Constantia"/>
              </a:rPr>
              <a:t>. </a:t>
            </a:r>
          </a:p>
          <a:p>
            <a:pPr marL="273050" lvl="0" indent="-27305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</a:pPr>
            <a:endParaRPr lang="ru-RU" sz="2600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67544" y="188640"/>
            <a:ext cx="8229600" cy="857250"/>
          </a:xfrm>
          <a:prstGeom prst="rect">
            <a:avLst/>
          </a:prstGeom>
        </p:spPr>
        <p:txBody>
          <a:bodyPr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7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Ф</a:t>
            </a:r>
            <a:r>
              <a:rPr kumimoji="0" lang="ru-RU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ізичні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 </a:t>
            </a:r>
            <a:r>
              <a:rPr kumimoji="0" lang="ru-RU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властивості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 </a:t>
            </a:r>
            <a:r>
              <a:rPr kumimoji="0" lang="ru-RU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металів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onotype Corsiva" pitchFamily="66" charset="0"/>
              <a:ea typeface="+mj-ea"/>
              <a:cs typeface="+mj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2924944"/>
            <a:ext cx="8429684" cy="85725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prstClr val="black"/>
                </a:solidFill>
                <a:latin typeface="Constantia" pitchFamily="18" charset="0"/>
              </a:rPr>
              <a:t> </a:t>
            </a:r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nstantia" pitchFamily="18" charset="0"/>
              </a:rPr>
              <a:t>До таких </a:t>
            </a:r>
            <a:r>
              <a:rPr lang="ru-RU" sz="32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nstantia" pitchFamily="18" charset="0"/>
              </a:rPr>
              <a:t>властивостей</a:t>
            </a:r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32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nstantia" pitchFamily="18" charset="0"/>
              </a:rPr>
              <a:t>металів</a:t>
            </a:r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nstantia" pitchFamily="18" charset="0"/>
              </a:rPr>
              <a:t> належать: </a:t>
            </a:r>
            <a:endParaRPr lang="ru-RU" sz="3200" b="1" dirty="0">
              <a:solidFill>
                <a:prstClr val="black"/>
              </a:solidFill>
              <a:latin typeface="Constantia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4149080"/>
            <a:ext cx="214314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dirty="0"/>
              <a:t>Блиск</a:t>
            </a:r>
            <a:endParaRPr lang="ru-RU" sz="36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491880" y="4149080"/>
            <a:ext cx="2071687" cy="78581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dirty="0">
                <a:solidFill>
                  <a:srgbClr val="002060"/>
                </a:solidFill>
              </a:rPr>
              <a:t>Твердість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228184" y="4077072"/>
            <a:ext cx="2000264" cy="85725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 err="1" smtClean="0">
                <a:solidFill>
                  <a:schemeClr val="tx1"/>
                </a:solidFill>
              </a:rPr>
              <a:t>Пласти-чність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907704" y="4941168"/>
            <a:ext cx="2000264" cy="78581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dirty="0">
                <a:solidFill>
                  <a:schemeClr val="tx1"/>
                </a:solidFill>
              </a:rPr>
              <a:t>Ковкість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932040" y="4941168"/>
            <a:ext cx="3000396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 err="1">
                <a:solidFill>
                  <a:schemeClr val="tx1"/>
                </a:solidFill>
              </a:rPr>
              <a:t>Тепло-</a:t>
            </a:r>
            <a:r>
              <a:rPr lang="uk-UA" sz="2400" dirty="0">
                <a:solidFill>
                  <a:schemeClr val="tx1"/>
                </a:solidFill>
              </a:rPr>
              <a:t>    та електропровідність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357438" y="5786438"/>
            <a:ext cx="2000250" cy="78581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/>
              <a:t>Температура плавлення</a:t>
            </a:r>
            <a:endParaRPr lang="ru-RU" sz="24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643438" y="5786438"/>
            <a:ext cx="2071687" cy="78581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dirty="0">
                <a:solidFill>
                  <a:schemeClr val="tx1"/>
                </a:solidFill>
              </a:rPr>
              <a:t>Густина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 animBg="1"/>
      <p:bldP spid="14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14313" y="357188"/>
            <a:ext cx="8786812" cy="5929312"/>
          </a:xfrm>
          <a:prstGeom prst="rect">
            <a:avLst/>
          </a:prstGeom>
        </p:spPr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Найважливішою фізичною характеристикою металічного стану є електрична провідність. Вона зумовлена наявністю рухливих електронів у кристалічній ґратці металів. Тому метали відносять до провідників І роду. За звичайних умов найкращу електропровідність має срібло, на другому місці – мідь, далі – алюміній. Метали з високою електропровідністю мають і високу теплопровідність, яка також пояснюється можливістю переміщення електронів</a:t>
            </a:r>
            <a: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683568" y="188640"/>
            <a:ext cx="8208912" cy="1512168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 txBox="1">
            <a:spLocks/>
          </p:cNvSpPr>
          <p:nvPr/>
        </p:nvSpPr>
        <p:spPr>
          <a:xfrm>
            <a:off x="683568" y="404664"/>
            <a:ext cx="7927908" cy="122413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Дос</a:t>
            </a:r>
            <a:r>
              <a:rPr kumimoji="0" lang="uk-UA" sz="4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лідне</a:t>
            </a:r>
            <a:r>
              <a:rPr kumimoji="0" lang="uk-UA" sz="4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підтвердження електропровідності металів</a:t>
            </a:r>
            <a:endParaRPr kumimoji="0" lang="ru-RU" sz="4400" i="0" u="none" strike="noStrike" kern="120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500063" y="1571625"/>
            <a:ext cx="8229600" cy="4429125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 2"/>
              <a:buChar char=""/>
              <a:tabLst/>
              <a:defRPr/>
            </a:pPr>
            <a:endParaRPr kumimoji="0" lang="ru-RU" sz="3200" i="0" u="none" strike="noStrike" kern="120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 2"/>
              <a:buNone/>
              <a:tabLst/>
              <a:defRPr/>
            </a:pPr>
            <a:r>
              <a:rPr kumimoji="0" lang="ru-RU" sz="32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 1899 р. </a:t>
            </a:r>
            <a:r>
              <a:rPr kumimoji="0" lang="ru-RU" sz="3100" i="1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К. </a:t>
            </a:r>
            <a:r>
              <a:rPr kumimoji="0" lang="ru-RU" sz="3100" i="1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Рікке</a:t>
            </a:r>
            <a:r>
              <a:rPr kumimoji="0" lang="ru-RU" sz="3100" i="1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на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трамвайній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підстанції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у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Штутгарті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вмикав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головний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провід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яким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подавалося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живлення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трамвайним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лініям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послідовно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три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металевих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циліндри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тісно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притиснутих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один до одного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торцями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два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крайніх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—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мідних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а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середній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—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алюмінієвий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Через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ці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циліндри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понад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рік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проходив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електричний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струм. У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результаті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точного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зважування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виявилося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що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дифузія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вметалах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не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відбулася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в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мідних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циліндрах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не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було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атомів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алюмінію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і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навпаки.Таким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чином, К.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Рікке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довів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що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під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час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проходження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провідником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електричного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струму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йони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не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переміщуються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а в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різних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металах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переміщуються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лише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електрони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Отже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електричний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струм у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металевих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провідниках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створюється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впорядкованим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рухом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1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електронів</a:t>
            </a:r>
            <a:r>
              <a:rPr kumimoji="0" lang="ru-RU" sz="31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 2"/>
              <a:buChar char=""/>
              <a:tabLst/>
              <a:defRPr/>
            </a:pPr>
            <a:endParaRPr kumimoji="0" lang="ru-RU" sz="32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 2"/>
              <a:buNone/>
              <a:tabLst/>
              <a:defRPr/>
            </a:pPr>
            <a:endParaRPr kumimoji="0" lang="ru-RU" sz="32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 2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85875" y="5715000"/>
            <a:ext cx="6143625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i="0" u="sng" strike="noStrike" kern="0" normalizeH="0" baseline="0" noProof="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onstantia"/>
              </a:rPr>
              <a:t>Отже</a:t>
            </a:r>
            <a:r>
              <a:rPr kumimoji="0" lang="ru-RU" sz="2400" i="0" u="sng" strike="noStrike" kern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onstantia"/>
              </a:rPr>
              <a:t>, заряд в </a:t>
            </a:r>
            <a:r>
              <a:rPr kumimoji="0" lang="ru-RU" sz="2400" i="0" u="sng" strike="noStrike" kern="0" normalizeH="0" baseline="0" noProof="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onstantia"/>
              </a:rPr>
              <a:t>металах</a:t>
            </a:r>
            <a:r>
              <a:rPr kumimoji="0" lang="ru-RU" sz="2400" i="0" u="sng" strike="noStrike" kern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onstantia"/>
              </a:rPr>
              <a:t> переноситься не </a:t>
            </a:r>
            <a:r>
              <a:rPr kumimoji="0" lang="ru-RU" sz="2400" i="0" u="sng" strike="noStrike" kern="0" normalizeH="0" baseline="0" noProof="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onstantia"/>
              </a:rPr>
              <a:t>іонами</a:t>
            </a:r>
            <a:r>
              <a:rPr kumimoji="0" lang="ru-RU" sz="2400" i="0" u="sng" strike="noStrike" kern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onstantia"/>
              </a:rPr>
              <a:t>.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1968" y="1556792"/>
            <a:ext cx="8380819" cy="203132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Дякую</a:t>
            </a:r>
            <a:r>
              <a:rPr lang="ru-RU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за </a:t>
            </a:r>
            <a:r>
              <a:rPr lang="ru-RU" sz="7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увагу</a:t>
            </a:r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/>
            </a:r>
            <a:b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</a:br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  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Виконала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Скакалова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Олександра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11-А</a:t>
            </a:r>
            <a:endParaRPr lang="ru-RU" sz="2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Script" pitchFamily="34" charset="0"/>
            </a:endParaRPr>
          </a:p>
        </p:txBody>
      </p:sp>
    </p:spTree>
  </p:cSld>
  <p:clrMapOvr>
    <a:masterClrMapping/>
  </p:clrMapOvr>
  <p:transition>
    <p:wipe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467544" y="980728"/>
            <a:ext cx="8208912" cy="4536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rgbClr val="CC0000"/>
                </a:solidFill>
                <a:latin typeface="Constantia" pitchFamily="18" charset="0"/>
              </a:rPr>
              <a:t>Електричний струм</a:t>
            </a:r>
            <a:r>
              <a:rPr lang="uk-UA" sz="4000" b="1" dirty="0" smtClean="0">
                <a:latin typeface="Constantia" pitchFamily="18" charset="0"/>
              </a:rPr>
              <a:t> - </a:t>
            </a:r>
            <a:r>
              <a:rPr lang="uk-UA" sz="4000" dirty="0" smtClean="0">
                <a:latin typeface="Constantia" pitchFamily="18" charset="0"/>
              </a:rPr>
              <a:t>це упорядкований рух заряджених частинок.</a:t>
            </a:r>
          </a:p>
          <a:p>
            <a:pPr algn="ctr"/>
            <a:r>
              <a:rPr lang="uk-UA" sz="4000" dirty="0" smtClean="0">
                <a:latin typeface="Constantia" pitchFamily="18" charset="0"/>
              </a:rPr>
              <a:t> </a:t>
            </a:r>
          </a:p>
          <a:p>
            <a:pPr algn="ctr"/>
            <a:r>
              <a:rPr lang="uk-UA" sz="4000" b="1" dirty="0" smtClean="0">
                <a:latin typeface="Constantia" pitchFamily="18" charset="0"/>
              </a:rPr>
              <a:t>Напрямок електричного струму</a:t>
            </a:r>
            <a:r>
              <a:rPr lang="uk-UA" sz="4000" dirty="0" smtClean="0">
                <a:latin typeface="Constantia" pitchFamily="18" charset="0"/>
              </a:rPr>
              <a:t> співпадає з напрямком руху позитивних зарядів</a:t>
            </a:r>
            <a:endParaRPr lang="ru-RU" sz="40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411760" y="620688"/>
            <a:ext cx="43204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627784" y="692696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Зарядженні частинки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Тройная стрелка влево/вправо/вверх 5"/>
          <p:cNvSpPr/>
          <p:nvPr/>
        </p:nvSpPr>
        <p:spPr>
          <a:xfrm rot="10800000">
            <a:off x="2699792" y="1700808"/>
            <a:ext cx="3672408" cy="2664296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83138" y="1988840"/>
            <a:ext cx="20165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dirty="0">
                <a:solidFill>
                  <a:schemeClr val="bg1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Електрони</a:t>
            </a:r>
            <a:endParaRPr lang="ru-RU" sz="3200" dirty="0">
              <a:solidFill>
                <a:schemeClr val="bg1"/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04248" y="2132856"/>
            <a:ext cx="17135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Протони</a:t>
            </a:r>
            <a:endParaRPr lang="ru-RU" sz="32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67744" y="4437112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Іони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(катіони, аніони)</a:t>
            </a:r>
            <a:endParaRPr lang="ru-RU" sz="3200" b="1" dirty="0"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с двумя вырезанными противолежащими углами 2"/>
          <p:cNvSpPr/>
          <p:nvPr/>
        </p:nvSpPr>
        <p:spPr>
          <a:xfrm>
            <a:off x="1259632" y="260648"/>
            <a:ext cx="6408712" cy="1872208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5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ea typeface="+mj-ea"/>
                <a:cs typeface="+mj-cs"/>
              </a:rPr>
              <a:t>УМОВИ ІСНУВАННЯ ЕЛЕКТРИЧНОГО СТРУМУ:</a:t>
            </a:r>
            <a:endParaRPr lang="ru-RU" dirty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500063" y="2500313"/>
            <a:ext cx="8229600" cy="3786187"/>
          </a:xfrm>
          <a:prstGeom prst="rect">
            <a:avLst/>
          </a:prstGeom>
          <a:noFill/>
        </p:spPr>
        <p:txBody>
          <a:bodyPr>
            <a:normAutofit fontScale="92500"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uk-UA" sz="39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Наявність вільних носіїв заряду;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uk-UA" sz="39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Наявність різниці потенціалів (електричного поля);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uk-UA" sz="39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Наявність сторонніх сил, які підтримують різницю потенціалів і переміщують заряд по замкненому контуру.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 2"/>
              <a:buChar char="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лево 3"/>
          <p:cNvSpPr/>
          <p:nvPr/>
        </p:nvSpPr>
        <p:spPr>
          <a:xfrm rot="6943191" flipH="1" flipV="1">
            <a:off x="581103" y="2175157"/>
            <a:ext cx="3343372" cy="4430738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979712" y="188640"/>
            <a:ext cx="5616624" cy="20162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195736" y="404664"/>
            <a:ext cx="51663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Р</a:t>
            </a:r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ечовини за здатністю проводити електричний струм поділяються  на: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Стрелка влево 4"/>
          <p:cNvSpPr/>
          <p:nvPr/>
        </p:nvSpPr>
        <p:spPr>
          <a:xfrm rot="2703142" flipH="1">
            <a:off x="5795297" y="2191356"/>
            <a:ext cx="3201939" cy="4377882"/>
          </a:xfrm>
          <a:prstGeom prst="lef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4800" b="1" dirty="0" err="1">
                <a:solidFill>
                  <a:prstClr val="black"/>
                </a:solidFill>
                <a:latin typeface="Constantia" pitchFamily="18" charset="0"/>
              </a:rPr>
              <a:t>Діелек-трики</a:t>
            </a:r>
            <a:endParaRPr lang="ru-RU" sz="4800" b="1" dirty="0">
              <a:solidFill>
                <a:prstClr val="black"/>
              </a:solidFill>
              <a:latin typeface="Constantia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 rot="18152250">
            <a:off x="867722" y="3375833"/>
            <a:ext cx="2714625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5400" b="1" dirty="0" err="1">
                <a:latin typeface="Constantia" pitchFamily="18" charset="0"/>
              </a:rPr>
              <a:t>Провід-ники</a:t>
            </a:r>
            <a:endParaRPr lang="ru-RU" sz="5400" b="1" dirty="0">
              <a:latin typeface="Constantia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539552" y="3284984"/>
            <a:ext cx="6372200" cy="32129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 smtClean="0">
                <a:solidFill>
                  <a:srgbClr val="7030A0"/>
                </a:solidFill>
                <a:latin typeface="Arial Black" pitchFamily="34" charset="0"/>
              </a:rPr>
              <a:t>Приклади:</a:t>
            </a:r>
            <a:r>
              <a:rPr lang="uk-UA" dirty="0" smtClean="0"/>
              <a:t> </a:t>
            </a:r>
            <a:r>
              <a:rPr lang="uk-UA" b="1" i="1" dirty="0" smtClean="0"/>
              <a:t>метали, </a:t>
            </a:r>
            <a:r>
              <a:rPr lang="uk-UA" b="1" i="1" dirty="0" err="1" smtClean="0"/>
              <a:t>грунт</a:t>
            </a:r>
            <a:r>
              <a:rPr lang="uk-UA" b="1" i="1" dirty="0" smtClean="0"/>
              <a:t>, розчини лугів і кислот у воді, графіт, тіло людини, тварини</a:t>
            </a:r>
            <a:endParaRPr lang="ru-RU" b="1" i="1" dirty="0" smtClean="0"/>
          </a:p>
        </p:txBody>
      </p:sp>
      <p:sp>
        <p:nvSpPr>
          <p:cNvPr id="3" name="Прямоугольник с одним вырезанным скругленным углом 2"/>
          <p:cNvSpPr/>
          <p:nvPr/>
        </p:nvSpPr>
        <p:spPr>
          <a:xfrm>
            <a:off x="323528" y="1052736"/>
            <a:ext cx="6120680" cy="1584176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124744"/>
            <a:ext cx="60486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Провідники</a:t>
            </a:r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– це речовини, що мають вільні заряди, тобто проводять електричний струм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перфолента 2"/>
          <p:cNvSpPr/>
          <p:nvPr/>
        </p:nvSpPr>
        <p:spPr>
          <a:xfrm>
            <a:off x="1043608" y="476672"/>
            <a:ext cx="6768752" cy="280831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403648" y="908720"/>
            <a:ext cx="610242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Діелектрики</a:t>
            </a:r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– це речовини, що не мають вільних заряджених частинок, тобто не проводять електричний струм 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547664" y="4293096"/>
            <a:ext cx="6120680" cy="19442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2400" b="1" dirty="0" smtClean="0">
                <a:solidFill>
                  <a:srgbClr val="FFFF00"/>
                </a:solidFill>
              </a:rPr>
              <a:t>Приклади: </a:t>
            </a:r>
            <a:r>
              <a:rPr lang="uk-UA" b="1" dirty="0" smtClean="0"/>
              <a:t>ебоніт, янтар, смола, порцеляна, гума, пластмаса, шовк, капрон та інші</a:t>
            </a:r>
            <a:endParaRPr lang="ru-RU" b="1" dirty="0" smtClean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99792" y="404664"/>
            <a:ext cx="355898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73050" lvl="0" indent="-273050" algn="ctr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</a:pPr>
            <a:r>
              <a:rPr lang="uk-UA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Сила струму</a:t>
            </a:r>
          </a:p>
        </p:txBody>
      </p:sp>
      <p:grpSp>
        <p:nvGrpSpPr>
          <p:cNvPr id="6" name="Группа 11"/>
          <p:cNvGrpSpPr>
            <a:grpSpLocks/>
          </p:cNvGrpSpPr>
          <p:nvPr/>
        </p:nvGrpSpPr>
        <p:grpSpPr bwMode="auto">
          <a:xfrm>
            <a:off x="827584" y="2132856"/>
            <a:ext cx="2357438" cy="1357313"/>
            <a:chOff x="6286512" y="2428868"/>
            <a:chExt cx="2357454" cy="1357322"/>
          </a:xfrm>
        </p:grpSpPr>
        <p:sp>
          <p:nvSpPr>
            <p:cNvPr id="7" name="Прямоугольник с двумя скругленными соседними углами 6"/>
            <p:cNvSpPr/>
            <p:nvPr/>
          </p:nvSpPr>
          <p:spPr>
            <a:xfrm>
              <a:off x="6286512" y="2428868"/>
              <a:ext cx="2357454" cy="1357322"/>
            </a:xfrm>
            <a:prstGeom prst="round2SameRect">
              <a:avLst/>
            </a:prstGeom>
            <a:gradFill rotWithShape="1">
              <a:gsLst>
                <a:gs pos="0">
                  <a:srgbClr val="009DD9">
                    <a:tint val="70000"/>
                    <a:satMod val="130000"/>
                  </a:srgbClr>
                </a:gs>
                <a:gs pos="43000">
                  <a:srgbClr val="009DD9">
                    <a:tint val="44000"/>
                    <a:satMod val="165000"/>
                  </a:srgbClr>
                </a:gs>
                <a:gs pos="93000">
                  <a:srgbClr val="009DD9">
                    <a:tint val="15000"/>
                    <a:satMod val="165000"/>
                  </a:srgbClr>
                </a:gs>
                <a:gs pos="100000">
                  <a:srgbClr val="009D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09D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09DD9">
                  <a:shade val="9000"/>
                  <a:satMod val="105000"/>
                  <a:alpha val="48000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pic>
          <p:nvPicPr>
            <p:cNvPr id="8" name="Picture 1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786578" y="2643182"/>
              <a:ext cx="1357322" cy="9670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040" y="2132856"/>
            <a:ext cx="3190508" cy="129614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672" y="548680"/>
            <a:ext cx="58143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ідний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провідник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поперечним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перерізом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по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якому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проходить струм 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3" name="Picture 10" descr="1-8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88" y="3071813"/>
            <a:ext cx="6357937" cy="297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496</Words>
  <Application>Microsoft Office PowerPoint</Application>
  <PresentationFormat>Экран (4:3)</PresentationFormat>
  <Paragraphs>41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Sasha</dc:creator>
  <cp:lastModifiedBy>User</cp:lastModifiedBy>
  <cp:revision>14</cp:revision>
  <dcterms:created xsi:type="dcterms:W3CDTF">2013-10-17T15:15:27Z</dcterms:created>
  <dcterms:modified xsi:type="dcterms:W3CDTF">2014-06-05T20:55:47Z</dcterms:modified>
</cp:coreProperties>
</file>