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8077-645A-4D5A-BAEB-B308372ACB4C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DFC3-E508-4228-905D-C00AC87ED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8077-645A-4D5A-BAEB-B308372ACB4C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DFC3-E508-4228-905D-C00AC87ED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8077-645A-4D5A-BAEB-B308372ACB4C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DFC3-E508-4228-905D-C00AC87ED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8077-645A-4D5A-BAEB-B308372ACB4C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DFC3-E508-4228-905D-C00AC87ED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8077-645A-4D5A-BAEB-B308372ACB4C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DFC3-E508-4228-905D-C00AC87ED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8077-645A-4D5A-BAEB-B308372ACB4C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DFC3-E508-4228-905D-C00AC87ED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8077-645A-4D5A-BAEB-B308372ACB4C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DFC3-E508-4228-905D-C00AC87ED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8077-645A-4D5A-BAEB-B308372ACB4C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DFC3-E508-4228-905D-C00AC87ED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8077-645A-4D5A-BAEB-B308372ACB4C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DFC3-E508-4228-905D-C00AC87ED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8077-645A-4D5A-BAEB-B308372ACB4C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DFC3-E508-4228-905D-C00AC87ED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8077-645A-4D5A-BAEB-B308372ACB4C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DFC3-E508-4228-905D-C00AC87ED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D8077-645A-4D5A-BAEB-B308372ACB4C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EDFC3-E508-4228-905D-C00AC87ED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xvatit.com/index.php?title=%D0%A0%D0%B0%D0%B4%D1%96%D0%BE%D0%B0%D0%BA%D1%82%D0%B8%D0%B2%D0%BD%D1%96%D1%81%D1%82%D1%8C._%D0%90%D0%BB%D1%8C%D1%84%D0%B0-_,_%D0%B1%D0%B5%D1%82%D0%B0-_,_%D0%B3%D0%B0%D0%BC%D0%BC%D0%B0-%D0%B2%D0%B8%D0%BF%D1%80%D0%BE%D0%BC%D1%96%D0%BD%D1%8E%D0%B2%D0%B0%D0%BD%D0%BD%D1%8F._%D0%97%D0%B0%D0%BA%D0%BE%D0%BD_%D1%80%D0%B0%D0%B4%D1%96%D0%BE%D0%B0%D0%BA%D1%82%D0%B8%D0%B2%D0%BD%D0%BE%D0%B3%D0%BE_%D1%80%D0%BE%D0%B7%D0%BF%D0%B0%D0%B4%D1%83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86979" y="0"/>
            <a:ext cx="9320067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Активність  радіонуклідів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4221088"/>
            <a:ext cx="6400800" cy="1752600"/>
          </a:xfrm>
        </p:spPr>
        <p:txBody>
          <a:bodyPr/>
          <a:lstStyle/>
          <a:p>
            <a:pPr algn="l"/>
            <a:r>
              <a:rPr lang="uk-UA" dirty="0" smtClean="0"/>
              <a:t>Підготувала</a:t>
            </a:r>
          </a:p>
          <a:p>
            <a:pPr algn="l"/>
            <a:r>
              <a:rPr lang="uk-UA" dirty="0" smtClean="0"/>
              <a:t>Учениця 11 А класу</a:t>
            </a:r>
          </a:p>
          <a:p>
            <a:pPr algn="l"/>
            <a:r>
              <a:rPr lang="uk-UA" dirty="0" smtClean="0"/>
              <a:t>Коваленко </a:t>
            </a:r>
            <a:r>
              <a:rPr lang="uk-UA" dirty="0" err="1" smtClean="0"/>
              <a:t>Альона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faa8da4735d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852936"/>
            <a:ext cx="8229600" cy="4525963"/>
          </a:xfrm>
        </p:spPr>
        <p:txBody>
          <a:bodyPr/>
          <a:lstStyle/>
          <a:p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Якщо на даний момент часу у зразку міститься деяка кількість </a:t>
            </a:r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N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 атомів радіонукліда, то активність А даного радіонуклідного зразка можна обчислити за формулою: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55776" y="5517232"/>
            <a:ext cx="2952328" cy="100811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А=</a:t>
            </a:r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λ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*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6" name="Рисунок 5" descr="загруженное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188640"/>
            <a:ext cx="5544616" cy="2635965"/>
          </a:xfrm>
          <a:prstGeom prst="rect">
            <a:avLst/>
          </a:prstGeom>
          <a:ln w="127000" cap="sq">
            <a:solidFill>
              <a:schemeClr val="accent6">
                <a:lumMod val="60000"/>
                <a:lumOff val="40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aa8da4735d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132856"/>
            <a:ext cx="8229600" cy="1143000"/>
          </a:xfrm>
        </p:spPr>
        <p:txBody>
          <a:bodyPr>
            <a:prstTxWarp prst="textStop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Дякую за Увагу!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on_pp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7372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395536" y="332656"/>
            <a:ext cx="820891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hlinkClick r:id="rId3" tooltip="Радіоактивність. Альфа- , бета- , гамма-випромінювання. Закон радіоактивного розпаду"/>
              </a:rPr>
              <a:t>Радіоактивність</a:t>
            </a:r>
            <a:r>
              <a:rPr lang="ru-RU" sz="2800" dirty="0">
                <a:hlinkClick r:id="rId3" tooltip="Радіоактивність. Альфа- , бета- , гамма-випромінювання. Закон радіоактивного розпаду"/>
              </a:rPr>
              <a:t> </a:t>
            </a:r>
            <a:r>
              <a:rPr lang="ru-RU" sz="2400" dirty="0"/>
              <a:t>—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здатність</a:t>
            </a:r>
            <a:r>
              <a:rPr lang="ru-RU" sz="2400" dirty="0"/>
              <a:t> ядер </a:t>
            </a:r>
            <a:r>
              <a:rPr lang="ru-RU" sz="2400" dirty="0" err="1"/>
              <a:t>деяких</a:t>
            </a:r>
            <a:r>
              <a:rPr lang="ru-RU" sz="2400" dirty="0"/>
              <a:t> </a:t>
            </a:r>
            <a:r>
              <a:rPr lang="ru-RU" sz="2400" dirty="0" err="1"/>
              <a:t>хімічних</a:t>
            </a:r>
            <a:r>
              <a:rPr lang="ru-RU" sz="2400" dirty="0"/>
              <a:t> </a:t>
            </a:r>
            <a:r>
              <a:rPr lang="ru-RU" sz="2400" dirty="0" err="1"/>
              <a:t>елементів</a:t>
            </a:r>
            <a:r>
              <a:rPr lang="ru-RU" sz="2400" dirty="0"/>
              <a:t> </a:t>
            </a:r>
            <a:r>
              <a:rPr lang="ru-RU" sz="2400" dirty="0" err="1"/>
              <a:t>довільно</a:t>
            </a:r>
            <a:r>
              <a:rPr lang="ru-RU" sz="2400" dirty="0"/>
              <a:t> </a:t>
            </a:r>
            <a:r>
              <a:rPr lang="ru-RU" sz="2400" dirty="0" err="1"/>
              <a:t>перетворюватися</a:t>
            </a:r>
            <a:r>
              <a:rPr lang="ru-RU" sz="2400" dirty="0"/>
              <a:t> на ядра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елементів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випромінюванням</a:t>
            </a:r>
            <a:r>
              <a:rPr lang="ru-RU" sz="2400" dirty="0"/>
              <a:t> </a:t>
            </a:r>
            <a:r>
              <a:rPr lang="ru-RU" sz="2400" dirty="0" err="1"/>
              <a:t>мікрочастинок</a:t>
            </a:r>
            <a:r>
              <a:rPr lang="ru-RU" sz="2400" dirty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err="1"/>
              <a:t>Залежно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того,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частинки</a:t>
            </a:r>
            <a:r>
              <a:rPr lang="ru-RU" sz="2400" dirty="0"/>
              <a:t> </a:t>
            </a:r>
            <a:r>
              <a:rPr lang="ru-RU" sz="2400" dirty="0" err="1"/>
              <a:t>випромінюються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радіоактивного</a:t>
            </a:r>
            <a:r>
              <a:rPr lang="ru-RU" sz="2400" dirty="0"/>
              <a:t> </a:t>
            </a:r>
            <a:r>
              <a:rPr lang="ru-RU" sz="2400" dirty="0" err="1"/>
              <a:t>розпаду</a:t>
            </a:r>
            <a:r>
              <a:rPr lang="ru-RU" sz="2400" dirty="0"/>
              <a:t>, </a:t>
            </a:r>
            <a:r>
              <a:rPr lang="ru-RU" sz="2400" dirty="0" err="1"/>
              <a:t>розрізняють</a:t>
            </a:r>
            <a:r>
              <a:rPr lang="ru-RU" sz="2400" dirty="0"/>
              <a:t> </a:t>
            </a:r>
            <a:r>
              <a:rPr lang="ru-RU" sz="2400" dirty="0" err="1"/>
              <a:t>а-розпад</a:t>
            </a:r>
            <a:r>
              <a:rPr lang="ru-RU" sz="2400" dirty="0"/>
              <a:t>, </a:t>
            </a:r>
            <a:r>
              <a:rPr lang="ru-RU" sz="2400" dirty="0" err="1"/>
              <a:t>р-розпад</a:t>
            </a:r>
            <a:r>
              <a:rPr lang="ru-RU" sz="2400" dirty="0"/>
              <a:t> та </a:t>
            </a:r>
            <a:r>
              <a:rPr lang="ru-RU" sz="2400" dirty="0" err="1"/>
              <a:t>інші</a:t>
            </a:r>
            <a:r>
              <a:rPr lang="ru-RU" sz="2400" dirty="0"/>
              <a:t> </a:t>
            </a:r>
            <a:r>
              <a:rPr lang="ru-RU" sz="2400" dirty="0" err="1"/>
              <a:t>види</a:t>
            </a:r>
            <a:r>
              <a:rPr lang="ru-RU" sz="2400" dirty="0"/>
              <a:t> </a:t>
            </a:r>
            <a:r>
              <a:rPr lang="ru-RU" sz="2400" dirty="0" err="1"/>
              <a:t>розпадів</a:t>
            </a:r>
            <a:r>
              <a:rPr lang="ru-RU" sz="2400" dirty="0"/>
              <a:t>. </a:t>
            </a:r>
            <a:r>
              <a:rPr lang="ru-RU" sz="2400" dirty="0" err="1"/>
              <a:t>Встановлено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радіоактивні</a:t>
            </a:r>
            <a:r>
              <a:rPr lang="ru-RU" sz="2400" dirty="0"/>
              <a:t> </a:t>
            </a:r>
            <a:r>
              <a:rPr lang="ru-RU" sz="2400" dirty="0" err="1"/>
              <a:t>перетворення</a:t>
            </a:r>
            <a:r>
              <a:rPr lang="ru-RU" sz="2400" dirty="0"/>
              <a:t> ядер </a:t>
            </a:r>
            <a:r>
              <a:rPr lang="ru-RU" sz="2400" dirty="0" err="1"/>
              <a:t>підкорюються</a:t>
            </a:r>
            <a:r>
              <a:rPr lang="ru-RU" sz="2400" dirty="0"/>
              <a:t> так </a:t>
            </a:r>
            <a:r>
              <a:rPr lang="ru-RU" sz="2400" dirty="0" err="1"/>
              <a:t>званим</a:t>
            </a:r>
            <a:r>
              <a:rPr lang="ru-RU" sz="2400" dirty="0"/>
              <a:t> правилам </a:t>
            </a:r>
            <a:r>
              <a:rPr lang="ru-RU" sz="2400" dirty="0" err="1"/>
              <a:t>зміщення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вперше</a:t>
            </a:r>
            <a:r>
              <a:rPr lang="ru-RU" sz="2400" dirty="0"/>
              <a:t> </a:t>
            </a:r>
            <a:r>
              <a:rPr lang="ru-RU" sz="2400" dirty="0" err="1"/>
              <a:t>сформулював</a:t>
            </a:r>
            <a:r>
              <a:rPr lang="ru-RU" sz="2400" dirty="0"/>
              <a:t> </a:t>
            </a:r>
            <a:r>
              <a:rPr lang="ru-RU" sz="2400" dirty="0" err="1"/>
              <a:t>англійський</a:t>
            </a:r>
            <a:r>
              <a:rPr lang="ru-RU" sz="2400" dirty="0"/>
              <a:t> учений </a:t>
            </a:r>
            <a:r>
              <a:rPr lang="ru-RU" sz="2400" dirty="0" err="1"/>
              <a:t>Фредерік</a:t>
            </a:r>
            <a:r>
              <a:rPr lang="ru-RU" sz="2400" dirty="0"/>
              <a:t> </a:t>
            </a:r>
            <a:r>
              <a:rPr lang="ru-RU" sz="2400" dirty="0" err="1"/>
              <a:t>Содді</a:t>
            </a:r>
            <a:r>
              <a:rPr lang="ru-RU" sz="2400" dirty="0"/>
              <a:t> (1877-1956).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861048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Активність</a:t>
            </a:r>
            <a:r>
              <a:rPr lang="ru-RU" sz="2400" dirty="0" smtClean="0"/>
              <a:t> </a:t>
            </a:r>
            <a:r>
              <a:rPr lang="ru-RU" sz="2400" dirty="0" err="1"/>
              <a:t>вимірюється</a:t>
            </a:r>
            <a:r>
              <a:rPr lang="ru-RU" sz="2400" dirty="0"/>
              <a:t> в </a:t>
            </a:r>
            <a:r>
              <a:rPr lang="ru-RU" sz="2400" dirty="0" err="1"/>
              <a:t>Бекерелях</a:t>
            </a:r>
            <a:r>
              <a:rPr lang="ru-RU" sz="2400" dirty="0"/>
              <a:t> (Бк).</a:t>
            </a:r>
          </a:p>
          <a:p>
            <a:r>
              <a:rPr lang="ru-RU" sz="2400" dirty="0"/>
              <a:t>1Бк – </a:t>
            </a:r>
            <a:r>
              <a:rPr lang="ru-RU" sz="2400" dirty="0" err="1"/>
              <a:t>це</a:t>
            </a:r>
            <a:r>
              <a:rPr lang="ru-RU" sz="2400" dirty="0"/>
              <a:t> одно </a:t>
            </a:r>
            <a:r>
              <a:rPr lang="ru-RU" sz="2400" dirty="0" err="1"/>
              <a:t>ядерне</a:t>
            </a:r>
            <a:r>
              <a:rPr lang="ru-RU" sz="2400" dirty="0"/>
              <a:t> </a:t>
            </a:r>
            <a:r>
              <a:rPr lang="ru-RU" sz="2400" dirty="0" err="1"/>
              <a:t>перетворення</a:t>
            </a:r>
            <a:r>
              <a:rPr lang="ru-RU" sz="2400" dirty="0"/>
              <a:t> в секунду.</a:t>
            </a:r>
          </a:p>
          <a:p>
            <a:r>
              <a:rPr lang="ru-RU" sz="2400" dirty="0"/>
              <a:t>Несистемною </a:t>
            </a:r>
            <a:r>
              <a:rPr lang="ru-RU" sz="2400" dirty="0" err="1"/>
              <a:t>одиницею</a:t>
            </a:r>
            <a:r>
              <a:rPr lang="ru-RU" sz="2400" dirty="0"/>
              <a:t> </a:t>
            </a:r>
            <a:r>
              <a:rPr lang="ru-RU" sz="2400" dirty="0" err="1"/>
              <a:t>є</a:t>
            </a:r>
            <a:r>
              <a:rPr lang="ru-RU" sz="2400" dirty="0"/>
              <a:t> </a:t>
            </a:r>
            <a:r>
              <a:rPr lang="ru-RU" sz="2400" dirty="0" err="1"/>
              <a:t>Кюрі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Кюрі</a:t>
            </a:r>
            <a:r>
              <a:rPr lang="ru-RU" sz="2400" dirty="0"/>
              <a:t> – </a:t>
            </a:r>
            <a:r>
              <a:rPr lang="ru-RU" sz="2400" dirty="0" err="1"/>
              <a:t>одиниця</a:t>
            </a:r>
            <a:r>
              <a:rPr lang="ru-RU" sz="2400" dirty="0"/>
              <a:t> </a:t>
            </a:r>
            <a:r>
              <a:rPr lang="ru-RU" sz="2400" dirty="0" err="1"/>
              <a:t>активності</a:t>
            </a:r>
            <a:r>
              <a:rPr lang="ru-RU" sz="2400" dirty="0"/>
              <a:t> </a:t>
            </a:r>
            <a:r>
              <a:rPr lang="ru-RU" sz="2400" dirty="0" err="1"/>
              <a:t>радіонуклідів</a:t>
            </a:r>
            <a:r>
              <a:rPr lang="ru-RU" sz="2400" dirty="0"/>
              <a:t>, в </a:t>
            </a:r>
            <a:r>
              <a:rPr lang="ru-RU" sz="2400" dirty="0" err="1"/>
              <a:t>яких</a:t>
            </a:r>
            <a:r>
              <a:rPr lang="ru-RU" sz="2400" dirty="0"/>
              <a:t> за 1с </a:t>
            </a:r>
            <a:r>
              <a:rPr lang="ru-RU" sz="2400" dirty="0" err="1"/>
              <a:t>відбувається</a:t>
            </a:r>
            <a:r>
              <a:rPr lang="ru-RU" sz="2400" dirty="0"/>
              <a:t>  </a:t>
            </a:r>
            <a:r>
              <a:rPr lang="ru-RU" sz="2400" dirty="0" err="1"/>
              <a:t>актів</a:t>
            </a:r>
            <a:r>
              <a:rPr lang="ru-RU" sz="2400" dirty="0"/>
              <a:t> </a:t>
            </a:r>
            <a:r>
              <a:rPr lang="ru-RU" sz="2400" dirty="0" err="1"/>
              <a:t>розпаду</a:t>
            </a:r>
            <a:r>
              <a:rPr lang="ru-RU" sz="2400" dirty="0"/>
              <a:t> (</a:t>
            </a:r>
            <a:r>
              <a:rPr lang="ru-RU" sz="2400" dirty="0" err="1"/>
              <a:t>активність</a:t>
            </a:r>
            <a:r>
              <a:rPr lang="ru-RU" sz="2400" dirty="0"/>
              <a:t> 1г радію-226 </a:t>
            </a:r>
            <a:r>
              <a:rPr lang="ru-RU" sz="2400" dirty="0" err="1"/>
              <a:t>дорівнює</a:t>
            </a:r>
            <a:r>
              <a:rPr lang="ru-RU" sz="2400" dirty="0"/>
              <a:t> 1 </a:t>
            </a:r>
            <a:r>
              <a:rPr lang="ru-RU" sz="2400" dirty="0" err="1"/>
              <a:t>Кі</a:t>
            </a:r>
            <a:r>
              <a:rPr lang="ru-RU" sz="2400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загруженно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8343" cy="6858000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3347864" y="908720"/>
            <a:ext cx="2592288" cy="93610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Comic Sans MS" pitchFamily="66" charset="0"/>
              </a:rPr>
              <a:t>Розпад ядер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355976" y="1988840"/>
            <a:ext cx="720080" cy="108012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635896" y="3212976"/>
            <a:ext cx="2448272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latin typeface="Comic Sans MS" pitchFamily="66" charset="0"/>
              </a:rPr>
              <a:t>випромінювання</a:t>
            </a:r>
            <a:endParaRPr lang="ru-RU" dirty="0">
              <a:latin typeface="Comic Sans MS" pitchFamily="66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6228184" y="3933056"/>
            <a:ext cx="86409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2627784" y="3861048"/>
            <a:ext cx="86409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трелка вниз 14"/>
          <p:cNvSpPr/>
          <p:nvPr/>
        </p:nvSpPr>
        <p:spPr>
          <a:xfrm>
            <a:off x="4427984" y="4077072"/>
            <a:ext cx="720080" cy="108012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88224" y="4653136"/>
            <a:ext cx="1944216" cy="5760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Comic Sans MS" pitchFamily="66" charset="0"/>
              </a:rPr>
              <a:t>β</a:t>
            </a:r>
            <a:r>
              <a:rPr lang="uk-UA" sz="2400" b="1" dirty="0" smtClean="0">
                <a:latin typeface="Comic Sans MS" pitchFamily="66" charset="0"/>
              </a:rPr>
              <a:t> - розпад</a:t>
            </a:r>
            <a:endParaRPr lang="ru-RU" sz="2400" b="1" dirty="0">
              <a:latin typeface="Comic Sans MS" pitchFamily="66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187624" y="4725144"/>
            <a:ext cx="1872208" cy="5760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Comic Sans MS" pitchFamily="66" charset="0"/>
              </a:rPr>
              <a:t>α</a:t>
            </a:r>
            <a:r>
              <a:rPr lang="uk-UA" sz="2400" b="1" dirty="0" smtClean="0">
                <a:latin typeface="Comic Sans MS" pitchFamily="66" charset="0"/>
              </a:rPr>
              <a:t>- розпад</a:t>
            </a:r>
            <a:endParaRPr lang="ru-RU" sz="2400" b="1" dirty="0">
              <a:latin typeface="Comic Sans MS" pitchFamily="66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75856" y="5373216"/>
            <a:ext cx="3240360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latin typeface="Comic Sans MS" pitchFamily="66" charset="0"/>
              </a:rPr>
              <a:t>Перетворення на ядро іншого елемента</a:t>
            </a:r>
            <a:endParaRPr lang="ru-RU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aa8da4735d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Comic Sans MS" pitchFamily="66" charset="0"/>
              </a:rPr>
              <a:t>Правила зміщення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484784"/>
            <a:ext cx="813690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sz="2400" dirty="0" err="1">
                <a:latin typeface="Comic Sans MS" pitchFamily="66" charset="0"/>
              </a:rPr>
              <a:t>Під</a:t>
            </a:r>
            <a:r>
              <a:rPr lang="ru-RU" sz="2400" dirty="0">
                <a:latin typeface="Comic Sans MS" pitchFamily="66" charset="0"/>
              </a:rPr>
              <a:t> час </a:t>
            </a:r>
            <a:r>
              <a:rPr lang="ru-RU" sz="2400" dirty="0" err="1">
                <a:latin typeface="Comic Sans MS" pitchFamily="66" charset="0"/>
              </a:rPr>
              <a:t>а-розпаду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нуклонне</a:t>
            </a:r>
            <a:r>
              <a:rPr lang="ru-RU" sz="2400" dirty="0">
                <a:latin typeface="Comic Sans MS" pitchFamily="66" charset="0"/>
              </a:rPr>
              <a:t> число ядра атома </a:t>
            </a:r>
            <a:r>
              <a:rPr lang="ru-RU" sz="2400" dirty="0" err="1">
                <a:latin typeface="Comic Sans MS" pitchFamily="66" charset="0"/>
              </a:rPr>
              <a:t>зменшується</a:t>
            </a:r>
            <a:r>
              <a:rPr lang="ru-RU" sz="2400" dirty="0">
                <a:latin typeface="Comic Sans MS" pitchFamily="66" charset="0"/>
              </a:rPr>
              <a:t> на 4, а </a:t>
            </a:r>
            <a:r>
              <a:rPr lang="ru-RU" sz="2400" dirty="0" err="1">
                <a:latin typeface="Comic Sans MS" pitchFamily="66" charset="0"/>
              </a:rPr>
              <a:t>протонне</a:t>
            </a:r>
            <a:r>
              <a:rPr lang="ru-RU" sz="2400" dirty="0">
                <a:latin typeface="Comic Sans MS" pitchFamily="66" charset="0"/>
              </a:rPr>
              <a:t> — на 2, тому </a:t>
            </a:r>
            <a:r>
              <a:rPr lang="ru-RU" sz="2400" dirty="0" err="1">
                <a:latin typeface="Comic Sans MS" pitchFamily="66" charset="0"/>
              </a:rPr>
              <a:t>утворюється</a:t>
            </a:r>
            <a:r>
              <a:rPr lang="ru-RU" sz="2400" dirty="0">
                <a:latin typeface="Comic Sans MS" pitchFamily="66" charset="0"/>
              </a:rPr>
              <a:t> ядро </a:t>
            </a:r>
            <a:r>
              <a:rPr lang="ru-RU" sz="2400" dirty="0" err="1">
                <a:latin typeface="Comic Sans MS" pitchFamily="66" charset="0"/>
              </a:rPr>
              <a:t>елемента</a:t>
            </a:r>
            <a:r>
              <a:rPr lang="ru-RU" sz="2400" dirty="0">
                <a:latin typeface="Comic Sans MS" pitchFamily="66" charset="0"/>
              </a:rPr>
              <a:t>, </a:t>
            </a:r>
            <a:r>
              <a:rPr lang="ru-RU" sz="2400" dirty="0" err="1">
                <a:latin typeface="Comic Sans MS" pitchFamily="66" charset="0"/>
              </a:rPr>
              <a:t>порядковий</a:t>
            </a:r>
            <a:r>
              <a:rPr lang="ru-RU" sz="2400" dirty="0">
                <a:latin typeface="Comic Sans MS" pitchFamily="66" charset="0"/>
              </a:rPr>
              <a:t> номер </a:t>
            </a:r>
            <a:r>
              <a:rPr lang="ru-RU" sz="2400" dirty="0" err="1">
                <a:latin typeface="Comic Sans MS" pitchFamily="66" charset="0"/>
              </a:rPr>
              <a:t>якого</a:t>
            </a:r>
            <a:r>
              <a:rPr lang="ru-RU" sz="2400" dirty="0">
                <a:latin typeface="Comic Sans MS" pitchFamily="66" charset="0"/>
              </a:rPr>
              <a:t> в </a:t>
            </a:r>
            <a:r>
              <a:rPr lang="ru-RU" sz="2400" dirty="0" err="1">
                <a:latin typeface="Comic Sans MS" pitchFamily="66" charset="0"/>
              </a:rPr>
              <a:t>періодичній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таблиці</a:t>
            </a:r>
            <a:r>
              <a:rPr lang="ru-RU" sz="2400" dirty="0">
                <a:latin typeface="Comic Sans MS" pitchFamily="66" charset="0"/>
              </a:rPr>
              <a:t> на 2 </a:t>
            </a:r>
            <a:r>
              <a:rPr lang="ru-RU" sz="2400" dirty="0" err="1">
                <a:latin typeface="Comic Sans MS" pitchFamily="66" charset="0"/>
              </a:rPr>
              <a:t>одиниці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менший</a:t>
            </a:r>
            <a:r>
              <a:rPr lang="ru-RU" sz="2400" dirty="0">
                <a:latin typeface="Comic Sans MS" pitchFamily="66" charset="0"/>
              </a:rPr>
              <a:t>, </a:t>
            </a:r>
            <a:r>
              <a:rPr lang="ru-RU" sz="2400" dirty="0" err="1">
                <a:latin typeface="Comic Sans MS" pitchFamily="66" charset="0"/>
              </a:rPr>
              <a:t>ніж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порядковий</a:t>
            </a:r>
            <a:r>
              <a:rPr lang="ru-RU" sz="2400" dirty="0">
                <a:latin typeface="Comic Sans MS" pitchFamily="66" charset="0"/>
              </a:rPr>
              <a:t> номер </a:t>
            </a:r>
            <a:r>
              <a:rPr lang="ru-RU" sz="2400" dirty="0" err="1">
                <a:latin typeface="Comic Sans MS" pitchFamily="66" charset="0"/>
              </a:rPr>
              <a:t>вихідного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елемента</a:t>
            </a:r>
            <a:r>
              <a:rPr lang="ru-RU" sz="2400" dirty="0">
                <a:latin typeface="Comic Sans MS" pitchFamily="66" charset="0"/>
              </a:rPr>
              <a:t>.</a:t>
            </a:r>
            <a:r>
              <a:rPr lang="ru-RU" sz="2400" dirty="0" smtClean="0">
                <a:latin typeface="Comic Sans MS" pitchFamily="66" charset="0"/>
              </a:rPr>
              <a:t/>
            </a:r>
            <a:br>
              <a:rPr lang="ru-RU" sz="2400" dirty="0" smtClean="0">
                <a:latin typeface="Comic Sans MS" pitchFamily="66" charset="0"/>
              </a:rPr>
            </a:br>
            <a:r>
              <a:rPr lang="ru-RU" sz="2400" dirty="0" err="1">
                <a:latin typeface="Comic Sans MS" pitchFamily="66" charset="0"/>
              </a:rPr>
              <a:t>Наприклад</a:t>
            </a:r>
            <a:r>
              <a:rPr lang="ru-RU" sz="2400" dirty="0">
                <a:latin typeface="Comic Sans MS" pitchFamily="66" charset="0"/>
              </a:rPr>
              <a:t>, </a:t>
            </a:r>
            <a:r>
              <a:rPr lang="ru-RU" sz="2400" dirty="0" err="1">
                <a:latin typeface="Comic Sans MS" pitchFamily="66" charset="0"/>
              </a:rPr>
              <a:t>відомо</a:t>
            </a:r>
            <a:r>
              <a:rPr lang="ru-RU" sz="2400" dirty="0">
                <a:latin typeface="Comic Sans MS" pitchFamily="66" charset="0"/>
              </a:rPr>
              <a:t>, </a:t>
            </a:r>
            <a:r>
              <a:rPr lang="ru-RU" sz="2400" dirty="0" err="1">
                <a:latin typeface="Comic Sans MS" pitchFamily="66" charset="0"/>
              </a:rPr>
              <a:t>що</a:t>
            </a:r>
            <a:r>
              <a:rPr lang="ru-RU" sz="2400" dirty="0">
                <a:latin typeface="Comic Sans MS" pitchFamily="66" charset="0"/>
              </a:rPr>
              <a:t> Радон (2^Кп) </a:t>
            </a:r>
            <a:r>
              <a:rPr lang="ru-RU" sz="2400" dirty="0" err="1">
                <a:latin typeface="Comic Sans MS" pitchFamily="66" charset="0"/>
              </a:rPr>
              <a:t>є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smtClean="0">
                <a:latin typeface="Comic Sans MS" pitchFamily="66" charset="0"/>
              </a:rPr>
              <a:t>                       </a:t>
            </a:r>
            <a:r>
              <a:rPr lang="ru-RU" sz="2400" dirty="0" err="1" smtClean="0">
                <a:latin typeface="Comic Sans MS" pitchFamily="66" charset="0"/>
              </a:rPr>
              <a:t>а-радіоактивним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>
                <a:latin typeface="Comic Sans MS" pitchFamily="66" charset="0"/>
              </a:rPr>
              <a:t>(</a:t>
            </a:r>
            <a:r>
              <a:rPr lang="ru-RU" sz="2400" dirty="0" err="1">
                <a:latin typeface="Comic Sans MS" pitchFamily="66" charset="0"/>
              </a:rPr>
              <a:t>випускає</a:t>
            </a:r>
            <a:r>
              <a:rPr lang="ru-RU" sz="2400" dirty="0">
                <a:latin typeface="Comic Sans MS" pitchFamily="66" charset="0"/>
              </a:rPr>
              <a:t> ядра атома </a:t>
            </a:r>
            <a:r>
              <a:rPr lang="ru-RU" sz="2400" dirty="0" err="1">
                <a:latin typeface="Comic Sans MS" pitchFamily="66" charset="0"/>
              </a:rPr>
              <a:t>Гелію</a:t>
            </a:r>
            <a:r>
              <a:rPr lang="ru-RU" sz="2400" dirty="0">
                <a:latin typeface="Comic Sans MS" pitchFamily="66" charset="0"/>
              </a:rPr>
              <a:t>). Тому в </a:t>
            </a:r>
            <a:r>
              <a:rPr lang="ru-RU" sz="2400" dirty="0" err="1">
                <a:latin typeface="Comic Sans MS" pitchFamily="66" charset="0"/>
              </a:rPr>
              <a:t>результаті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а-розпаду</a:t>
            </a:r>
            <a:r>
              <a:rPr lang="ru-RU" sz="2400" dirty="0">
                <a:latin typeface="Comic Sans MS" pitchFamily="66" charset="0"/>
              </a:rPr>
              <a:t> Радону </a:t>
            </a:r>
            <a:r>
              <a:rPr lang="ru-RU" sz="2400" dirty="0" err="1">
                <a:latin typeface="Comic Sans MS" pitchFamily="66" charset="0"/>
              </a:rPr>
              <a:t>утворюється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елемент</a:t>
            </a:r>
            <a:r>
              <a:rPr lang="ru-RU" sz="2400" dirty="0">
                <a:latin typeface="Comic Sans MS" pitchFamily="66" charset="0"/>
              </a:rPr>
              <a:t>, </a:t>
            </a:r>
            <a:r>
              <a:rPr lang="ru-RU" sz="2400" dirty="0" err="1">
                <a:latin typeface="Comic Sans MS" pitchFamily="66" charset="0"/>
              </a:rPr>
              <a:t>який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має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порядковий</a:t>
            </a:r>
            <a:r>
              <a:rPr lang="ru-RU" sz="2400" dirty="0">
                <a:latin typeface="Comic Sans MS" pitchFamily="66" charset="0"/>
              </a:rPr>
              <a:t> номер 84 (</a:t>
            </a:r>
            <a:r>
              <a:rPr lang="ru-RU" sz="2400" dirty="0" err="1">
                <a:latin typeface="Comic Sans MS" pitchFamily="66" charset="0"/>
              </a:rPr>
              <a:t>розташований</a:t>
            </a:r>
            <a:r>
              <a:rPr lang="ru-RU" sz="2400" dirty="0">
                <a:latin typeface="Comic Sans MS" pitchFamily="66" charset="0"/>
              </a:rPr>
              <a:t> на 2 </a:t>
            </a:r>
            <a:r>
              <a:rPr lang="ru-RU" sz="2400" dirty="0" err="1">
                <a:latin typeface="Comic Sans MS" pitchFamily="66" charset="0"/>
              </a:rPr>
              <a:t>клітинки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ліворуч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від</a:t>
            </a:r>
            <a:r>
              <a:rPr lang="ru-RU" sz="2400" dirty="0">
                <a:latin typeface="Comic Sans MS" pitchFamily="66" charset="0"/>
              </a:rPr>
              <a:t> Радону),— </a:t>
            </a:r>
            <a:r>
              <a:rPr lang="ru-RU" sz="2400" dirty="0" err="1">
                <a:latin typeface="Comic Sans MS" pitchFamily="66" charset="0"/>
              </a:rPr>
              <a:t>це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Полоній</a:t>
            </a:r>
            <a:r>
              <a:rPr lang="ru-RU" sz="2400" dirty="0">
                <a:latin typeface="Comic Sans MS" pitchFamily="66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aa8da4735d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85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    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час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р-розпаду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нуклонне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число ядра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атоми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залишається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не-змінннм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протонне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збільшується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 І, тому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утворюється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ядро. 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Наприклад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Торій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(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ЖІТІі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) &lt; |(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радіоактинпим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елементом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(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нипроміння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електрони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). Тому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чаї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|1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розпаду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Торію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утворюється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Протактиній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елемент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із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порядковим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номером 91 (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розташований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 1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клітинку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праворуч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Торію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):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Оскільки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результаті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радіоактивних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перетворень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народжуються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нові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елементи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учені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назвали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процес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(за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аналогією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хімією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ядерними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реакціями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aa8da4735d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Період розпаду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340768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Активність радіоактивної речовини характеризують періодом розпаду.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2420888"/>
            <a:ext cx="74888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Період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піврозпаду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—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це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фізична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величина,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що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дорівнює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часу,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протягом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якого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розпадається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половина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наявної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кількості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ядер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даного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радіонукліда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.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/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</a:b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Період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піврозпаду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зазвичай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позначають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символом Т.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Одиниця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періоду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піврозпаду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в СІ — секунда (с).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on_pp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7372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Стала радіоактивного</a:t>
            </a:r>
            <a:br>
              <a:rPr lang="uk-UA" dirty="0" smtClean="0"/>
            </a:br>
            <a:r>
              <a:rPr lang="uk-UA" dirty="0" smtClean="0"/>
              <a:t>розпаду  радіонукліда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628800"/>
            <a:ext cx="820891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latin typeface="Comic Sans MS" pitchFamily="66" charset="0"/>
              </a:rPr>
              <a:t>Стала радіоактивного розпаду  радіонукліда використовується для характеристики радіоактивного розпаду</a:t>
            </a:r>
          </a:p>
          <a:p>
            <a:endParaRPr lang="uk-UA" sz="2000" dirty="0">
              <a:latin typeface="Comic Sans MS" pitchFamily="66" charset="0"/>
            </a:endParaRPr>
          </a:p>
          <a:p>
            <a:r>
              <a:rPr lang="uk-UA" sz="2000" dirty="0" smtClean="0">
                <a:latin typeface="Comic Sans MS" pitchFamily="66" charset="0"/>
              </a:rPr>
              <a:t>Позначається символом  </a:t>
            </a:r>
            <a:r>
              <a:rPr lang="el-GR" sz="2800" b="1" dirty="0" smtClean="0">
                <a:latin typeface="Comic Sans MS" pitchFamily="66" charset="0"/>
              </a:rPr>
              <a:t>λ</a:t>
            </a:r>
            <a:r>
              <a:rPr lang="uk-UA" sz="2800" b="1" dirty="0" smtClean="0">
                <a:latin typeface="Comic Sans MS" pitchFamily="66" charset="0"/>
              </a:rPr>
              <a:t>.</a:t>
            </a:r>
            <a:endParaRPr lang="uk-UA" sz="2000" b="1" dirty="0" smtClean="0">
              <a:latin typeface="Comic Sans MS" pitchFamily="66" charset="0"/>
            </a:endParaRPr>
          </a:p>
          <a:p>
            <a:endParaRPr lang="uk-UA" sz="2000" dirty="0" smtClean="0">
              <a:latin typeface="Comic Sans MS" pitchFamily="66" charset="0"/>
            </a:endParaRPr>
          </a:p>
          <a:p>
            <a:r>
              <a:rPr lang="uk-UA" sz="2000" dirty="0" smtClean="0">
                <a:latin typeface="Comic Sans MS" pitchFamily="66" charset="0"/>
              </a:rPr>
              <a:t>Стала радіоактивного розпаду пов’язана з періодом напіврозпаду співвідношенням:</a:t>
            </a:r>
            <a:endParaRPr lang="ru-RU" sz="2000" dirty="0">
              <a:latin typeface="Comic Sans MS" pitchFamily="66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47864" y="3861048"/>
            <a:ext cx="2664296" cy="129614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Comic Sans MS" pitchFamily="66" charset="0"/>
              </a:rPr>
              <a:t>λ</a:t>
            </a:r>
            <a:r>
              <a:rPr lang="uk-UA" sz="2800" b="1" dirty="0" smtClean="0">
                <a:latin typeface="Comic Sans MS" pitchFamily="66" charset="0"/>
              </a:rPr>
              <a:t> = 0,69</a:t>
            </a:r>
          </a:p>
          <a:p>
            <a:pPr algn="ctr"/>
            <a:r>
              <a:rPr lang="uk-UA" sz="2800" b="1" dirty="0" smtClean="0">
                <a:latin typeface="Comic Sans MS" pitchFamily="66" charset="0"/>
              </a:rPr>
              <a:t>   Т</a:t>
            </a:r>
            <a:endParaRPr lang="ru-RU" sz="28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72000" y="4509120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39552" y="5229200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Comic Sans MS" pitchFamily="66" charset="0"/>
              </a:rPr>
              <a:t>Одиниця вимірювання сталої радіоактивного розпаду - 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04248" y="4941168"/>
            <a:ext cx="792088" cy="7920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1</a:t>
            </a:r>
          </a:p>
          <a:p>
            <a:pPr algn="ctr"/>
            <a:r>
              <a:rPr lang="uk-UA" sz="2400" b="1" dirty="0"/>
              <a:t>с</a:t>
            </a:r>
            <a:endParaRPr lang="uk-UA" sz="2400" b="1" dirty="0" smtClean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7092280" y="537321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загруженно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8343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Стала радіоактивного розпаду деяких </a:t>
            </a:r>
            <a:r>
              <a:rPr lang="uk-UA" dirty="0" err="1" smtClean="0"/>
              <a:t>радіонукладів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27584" y="1484784"/>
          <a:ext cx="7776864" cy="460851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664296"/>
                <a:gridCol w="5112568"/>
              </a:tblGrid>
              <a:tr h="569992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Радіонуклід</a:t>
                      </a:r>
                      <a:endParaRPr lang="ru-RU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Стала радіоактивного розпаду</a:t>
                      </a:r>
                      <a:endParaRPr lang="ru-RU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69992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Іод</a:t>
                      </a:r>
                      <a:r>
                        <a:rPr lang="uk-UA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/>
                        <a:t>9,98*10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400" b="1" dirty="0" smtClean="0"/>
                        <a:t>ˉ</a:t>
                      </a:r>
                      <a:r>
                        <a:rPr lang="ru-RU" sz="2400" b="1" baseline="30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⁷</a:t>
                      </a:r>
                      <a:endParaRPr lang="ru-RU" sz="2000" b="1" dirty="0"/>
                    </a:p>
                  </a:txBody>
                  <a:tcPr/>
                </a:tc>
              </a:tr>
              <a:tr h="569992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Кольбат</a:t>
                      </a:r>
                      <a:r>
                        <a:rPr lang="uk-UA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- 60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r>
                        <a:rPr lang="uk-UA" sz="2000" b="1" dirty="0" smtClean="0"/>
                        <a:t>,</a:t>
                      </a:r>
                      <a:r>
                        <a:rPr lang="en-US" sz="2000" b="1" dirty="0" smtClean="0"/>
                        <a:t>15*</a:t>
                      </a:r>
                      <a:r>
                        <a:rPr lang="uk-UA" sz="2000" b="1" dirty="0" smtClean="0"/>
                        <a:t>10ˉ⁹</a:t>
                      </a:r>
                      <a:endParaRPr lang="ru-RU" sz="2000" b="1" dirty="0"/>
                    </a:p>
                  </a:txBody>
                  <a:tcPr/>
                </a:tc>
              </a:tr>
              <a:tr h="618568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Плутоній - 239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/>
                        <a:t>9,01*10¹³</a:t>
                      </a:r>
                      <a:endParaRPr lang="ru-RU" sz="2000" b="1" dirty="0"/>
                    </a:p>
                  </a:txBody>
                  <a:tcPr/>
                </a:tc>
              </a:tr>
              <a:tr h="569992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Радій - 226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/>
                        <a:t>1,37*10ˉ¹¹</a:t>
                      </a:r>
                      <a:endParaRPr lang="ru-RU" sz="2000" b="1" dirty="0"/>
                    </a:p>
                  </a:txBody>
                  <a:tcPr/>
                </a:tc>
              </a:tr>
              <a:tr h="569992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Радон 220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/>
                        <a:t>1,2*10ˉ⁸</a:t>
                      </a:r>
                      <a:endParaRPr lang="ru-RU" sz="2000" b="1" dirty="0"/>
                    </a:p>
                  </a:txBody>
                  <a:tcPr/>
                </a:tc>
              </a:tr>
              <a:tr h="569992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Цезій</a:t>
                      </a:r>
                      <a:r>
                        <a:rPr lang="uk-UA" sz="2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- 137</a:t>
                      </a:r>
                      <a:endParaRPr lang="uk-UA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/>
                        <a:t>7,28*10ˉ¹⁰</a:t>
                      </a:r>
                      <a:endParaRPr lang="ru-RU" sz="2000" b="1" dirty="0"/>
                    </a:p>
                  </a:txBody>
                  <a:tcPr/>
                </a:tc>
              </a:tr>
              <a:tr h="569992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on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3372" y="0"/>
            <a:ext cx="917737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Активність радіонуклідного зразка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uk-UA" dirty="0" smtClean="0"/>
              <a:t>  </a:t>
            </a:r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Фізична величина, яка чисельно дорівнює кількості </a:t>
            </a:r>
            <a:r>
              <a:rPr lang="uk-UA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розпадів</a:t>
            </a:r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, що відбуваються в певному радіонуклідному зразку за одиницю часу, називають активністю радіонуклідного зразку.</a:t>
            </a:r>
          </a:p>
          <a:p>
            <a:pPr algn="ctr">
              <a:buNone/>
            </a:pPr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одиницею активності в СІ є </a:t>
            </a:r>
            <a:r>
              <a:rPr lang="uk-UA" sz="35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бекерель(</a:t>
            </a:r>
            <a:r>
              <a:rPr lang="uk-UA" sz="35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Бк</a:t>
            </a:r>
            <a:r>
              <a:rPr lang="uk-UA" sz="35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).</a:t>
            </a:r>
            <a:endParaRPr lang="uk-UA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</a:endParaRPr>
          </a:p>
          <a:p>
            <a:pPr algn="ctr">
              <a:buNone/>
            </a:pPr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1 </a:t>
            </a:r>
            <a:r>
              <a:rPr lang="uk-UA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Бк</a:t>
            </a:r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– це активність такого зразка, в якому за 1 секунду відбувається 1 акт розпаду</a:t>
            </a:r>
          </a:p>
          <a:p>
            <a:pPr algn="ctr">
              <a:buNone/>
            </a:pPr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Кюрі( </a:t>
            </a:r>
            <a:r>
              <a:rPr lang="uk-UA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Кі</a:t>
            </a:r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): 1 </a:t>
            </a:r>
            <a:r>
              <a:rPr lang="uk-UA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Кі=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7×10</a:t>
            </a:r>
            <a:r>
              <a:rPr lang="ru-RU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uk-UA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265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Активність  радіонуклідів</vt:lpstr>
      <vt:lpstr>Слайд 2</vt:lpstr>
      <vt:lpstr>Слайд 3</vt:lpstr>
      <vt:lpstr>Правила зміщення</vt:lpstr>
      <vt:lpstr>Слайд 5</vt:lpstr>
      <vt:lpstr>Період розпаду</vt:lpstr>
      <vt:lpstr>Стала радіоактивного розпаду  радіонукліда</vt:lpstr>
      <vt:lpstr>Стала радіоактивного розпаду деяких радіонукладів</vt:lpstr>
      <vt:lpstr>Активність радіонуклідного зразка</vt:lpstr>
      <vt:lpstr>Слайд 10</vt:lpstr>
      <vt:lpstr>Дякую за Увагу!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ДЕТКИ</dc:creator>
  <cp:lastModifiedBy>ДЕТКИ</cp:lastModifiedBy>
  <cp:revision>27</cp:revision>
  <dcterms:created xsi:type="dcterms:W3CDTF">2014-03-18T18:43:33Z</dcterms:created>
  <dcterms:modified xsi:type="dcterms:W3CDTF">2014-03-19T19:58:06Z</dcterms:modified>
</cp:coreProperties>
</file>