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4" r:id="rId6"/>
    <p:sldId id="259" r:id="rId7"/>
    <p:sldId id="266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AFEF-98BB-42CD-9B3A-3C2FDA68FD84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2C60-1E89-4ECE-8D3B-4D696B5D3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2C60-1E89-4ECE-8D3B-4D696B5D3F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214422"/>
            <a:ext cx="7772400" cy="221457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Розвиток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теплоенергетики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</a:rPr>
              <a:t>Еколог</a:t>
            </a:r>
            <a:r>
              <a:rPr lang="uk-UA" sz="3600" dirty="0" err="1" smtClean="0">
                <a:solidFill>
                  <a:srgbClr val="002060"/>
                </a:solidFill>
              </a:rPr>
              <a:t>ічні</a:t>
            </a:r>
            <a:r>
              <a:rPr lang="uk-UA" sz="3600" dirty="0" smtClean="0">
                <a:solidFill>
                  <a:srgbClr val="002060"/>
                </a:solidFill>
              </a:rPr>
              <a:t> проблеми пов'язані з використанням теплових машин і двигунів.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0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aviastory.com.ua/images/stories/Istoria_avia/pershij_reaktyvniy_litak_ayglii/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8684364" cy="3789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85392"/>
            <a:ext cx="6984776" cy="54726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двигуни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винайдені</a:t>
            </a:r>
            <a:r>
              <a:rPr lang="ru-RU" dirty="0" smtClean="0"/>
              <a:t> в 1930 роках у </a:t>
            </a:r>
            <a:r>
              <a:rPr lang="ru-RU" dirty="0" err="1" smtClean="0"/>
              <a:t>Німеччині</a:t>
            </a:r>
            <a:r>
              <a:rPr lang="ru-RU" dirty="0" smtClean="0"/>
              <a:t>,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та </a:t>
            </a:r>
            <a:r>
              <a:rPr lang="ru-RU" dirty="0" err="1" smtClean="0"/>
              <a:t>Росії</a:t>
            </a:r>
            <a:r>
              <a:rPr lang="ru-RU" dirty="0" smtClean="0"/>
              <a:t>. Вони </a:t>
            </a:r>
            <a:r>
              <a:rPr lang="ru-RU" dirty="0" smtClean="0">
                <a:solidFill>
                  <a:srgbClr val="FFFF00"/>
                </a:solidFill>
              </a:rPr>
              <a:t>дозволили </a:t>
            </a:r>
            <a:r>
              <a:rPr lang="ru-RU" dirty="0" err="1" smtClean="0">
                <a:solidFill>
                  <a:srgbClr val="FFFF00"/>
                </a:solidFill>
              </a:rPr>
              <a:t>розвивати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швидкість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більше</a:t>
            </a:r>
            <a:r>
              <a:rPr lang="ru-RU" dirty="0" smtClean="0">
                <a:solidFill>
                  <a:srgbClr val="FFFF00"/>
                </a:solidFill>
              </a:rPr>
              <a:t> 1000 км / ч. </a:t>
            </a:r>
            <a:r>
              <a:rPr lang="ru-RU" dirty="0" err="1" smtClean="0">
                <a:solidFill>
                  <a:srgbClr val="FFFF00"/>
                </a:solidFill>
              </a:rPr>
              <a:t>Спочатку</a:t>
            </a:r>
            <a:r>
              <a:rPr lang="ru-RU" dirty="0" smtClean="0">
                <a:solidFill>
                  <a:srgbClr val="FFFF00"/>
                </a:solidFill>
              </a:rPr>
              <a:t> вони </a:t>
            </a:r>
            <a:r>
              <a:rPr lang="ru-RU" dirty="0" err="1" smtClean="0">
                <a:solidFill>
                  <a:srgbClr val="FFFF00"/>
                </a:solidFill>
              </a:rPr>
              <a:t>встановлювалися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військових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rgbClr val="FFFF00"/>
                </a:solidFill>
              </a:rPr>
              <a:t> а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1949 року на </a:t>
            </a:r>
            <a:r>
              <a:rPr lang="ru-RU" dirty="0" err="1" smtClean="0">
                <a:solidFill>
                  <a:srgbClr val="FFFF00"/>
                </a:solidFill>
              </a:rPr>
              <a:t>пасажирських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літаках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теплових</a:t>
            </a:r>
            <a:r>
              <a:rPr lang="ru-RU" dirty="0" smtClean="0"/>
              <a:t> машин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1.Використання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атмосферного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2.Виділення в атмосферу при </a:t>
            </a:r>
            <a:r>
              <a:rPr lang="ru-RU" dirty="0" err="1" smtClean="0"/>
              <a:t>спалюванні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газу. </a:t>
            </a:r>
            <a:endParaRPr lang="en-US" dirty="0" smtClean="0"/>
          </a:p>
          <a:p>
            <a:r>
              <a:rPr lang="ru-RU" dirty="0" smtClean="0"/>
              <a:t>3.При </a:t>
            </a:r>
            <a:r>
              <a:rPr lang="ru-RU" dirty="0" err="1" smtClean="0"/>
              <a:t>спалюванні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атмосфера </a:t>
            </a:r>
            <a:r>
              <a:rPr lang="ru-RU" dirty="0" err="1" smtClean="0"/>
              <a:t>забруднюється</a:t>
            </a:r>
            <a:r>
              <a:rPr lang="ru-RU" dirty="0" smtClean="0"/>
              <a:t> </a:t>
            </a:r>
            <a:r>
              <a:rPr lang="ru-RU" dirty="0" err="1" smtClean="0"/>
              <a:t>азотними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сірчаними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uk-UA" dirty="0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забруднень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транспорт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викидаючи</a:t>
            </a:r>
            <a:r>
              <a:rPr lang="ru-RU" dirty="0" smtClean="0"/>
              <a:t> в атмосферу 2-3 млн. тонн </a:t>
            </a:r>
            <a:r>
              <a:rPr lang="ru-RU" dirty="0" err="1" smtClean="0"/>
              <a:t>свинцю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560" y="836712"/>
            <a:ext cx="7776864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>
                <a:solidFill>
                  <a:srgbClr val="FF0000"/>
                </a:solidFill>
              </a:rPr>
              <a:t>             Підведемо підсумки: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FF0000"/>
                </a:solidFill>
              </a:rPr>
              <a:t>У світі багато внутрішньої енергії. Щоб перетворити її у механічну ми застосовуємо теплові двигуни.</a:t>
            </a:r>
          </a:p>
          <a:p>
            <a:pPr>
              <a:lnSpc>
                <a:spcPct val="90000"/>
              </a:lnSpc>
            </a:pPr>
            <a:endParaRPr lang="uk-UA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FF0000"/>
                </a:solidFill>
              </a:rPr>
              <a:t>Теплові двигуни бувають різні, і всі вони характеризуються ККД.</a:t>
            </a:r>
          </a:p>
          <a:p>
            <a:pPr>
              <a:lnSpc>
                <a:spcPct val="90000"/>
              </a:lnSpc>
            </a:pPr>
            <a:endParaRPr lang="uk-UA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dirty="0">
                <a:solidFill>
                  <a:srgbClr val="FF0000"/>
                </a:solidFill>
              </a:rPr>
              <a:t>Теплові двигуни дуже важливі, але ми повинні враховувати вплив двигунів на навколишнє середовище.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0"/>
            <a:ext cx="5148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Анімована</a:t>
            </a:r>
            <a:r>
              <a:rPr lang="ru-RU" sz="2800" dirty="0" smtClean="0"/>
              <a:t> схема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 Т. </a:t>
            </a:r>
            <a:r>
              <a:rPr lang="ru-RU" sz="2800" dirty="0" err="1" smtClean="0"/>
              <a:t>Ньюкомена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— пара показана </a:t>
            </a:r>
            <a:r>
              <a:rPr lang="ru-RU" sz="2800" dirty="0" err="1" smtClean="0"/>
              <a:t>рожевим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кольором</a:t>
            </a:r>
            <a:r>
              <a:rPr lang="ru-RU" sz="2800" dirty="0" smtClean="0"/>
              <a:t> а вода — </a:t>
            </a:r>
            <a:r>
              <a:rPr lang="ru-RU" sz="2800" dirty="0" err="1" smtClean="0"/>
              <a:t>блакитним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— </a:t>
            </a:r>
            <a:r>
              <a:rPr lang="ru-RU" sz="2800" dirty="0" err="1" smtClean="0"/>
              <a:t>клапани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відкритому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позначені</a:t>
            </a:r>
            <a:r>
              <a:rPr lang="ru-RU" sz="2800" dirty="0" smtClean="0"/>
              <a:t> зеленим </a:t>
            </a:r>
            <a:r>
              <a:rPr lang="ru-RU" sz="2800" dirty="0" err="1" smtClean="0"/>
              <a:t>кольором</a:t>
            </a:r>
            <a:r>
              <a:rPr lang="ru-RU" sz="2800" dirty="0" smtClean="0"/>
              <a:t>, у </a:t>
            </a:r>
            <a:r>
              <a:rPr lang="ru-RU" sz="2800" dirty="0" err="1" smtClean="0"/>
              <a:t>закритому</a:t>
            </a:r>
            <a:r>
              <a:rPr lang="ru-RU" sz="2800" dirty="0" smtClean="0"/>
              <a:t> — </a:t>
            </a:r>
            <a:r>
              <a:rPr lang="ru-RU" sz="2800" dirty="0" err="1" smtClean="0"/>
              <a:t>червоним</a:t>
            </a:r>
            <a:endParaRPr lang="ru-RU" sz="2800" dirty="0"/>
          </a:p>
        </p:txBody>
      </p:sp>
      <p:sp>
        <p:nvSpPr>
          <p:cNvPr id="1026" name="AutoShape 2" descr="http://upload.wikimedia.org/wikipedia/commons/1/16/Newcomen_atmospheric_engine_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upload.wikimedia.org/wikipedia/commons/1/16/Newcomen_atmospheric_engine_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upload.wikimedia.org/wikipedia/commons/1/16/Newcomen_atmospheric_engin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923928" cy="566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теплових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Парова</a:t>
            </a:r>
            <a:r>
              <a:rPr lang="ru-RU" dirty="0" smtClean="0"/>
              <a:t> машина </a:t>
            </a:r>
          </a:p>
          <a:p>
            <a:r>
              <a:rPr lang="ru-RU" dirty="0" err="1" smtClean="0"/>
              <a:t>Двигун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Парова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газова</a:t>
            </a:r>
            <a:r>
              <a:rPr lang="ru-RU" dirty="0" smtClean="0"/>
              <a:t> </a:t>
            </a:r>
            <a:r>
              <a:rPr lang="ru-RU" dirty="0" err="1" smtClean="0"/>
              <a:t>турбіна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Реактивний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Двигун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3376602"/>
            <a:ext cx="6422540" cy="34813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двигун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в 1860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французьким</a:t>
            </a:r>
            <a:r>
              <a:rPr lang="ru-RU" dirty="0" smtClean="0"/>
              <a:t> </a:t>
            </a:r>
            <a:r>
              <a:rPr lang="ru-RU" dirty="0" err="1" smtClean="0"/>
              <a:t>інженером</a:t>
            </a:r>
            <a:r>
              <a:rPr lang="ru-RU" dirty="0" smtClean="0"/>
              <a:t> </a:t>
            </a:r>
            <a:r>
              <a:rPr lang="ru-RU" dirty="0" err="1" smtClean="0"/>
              <a:t>Етьєном</a:t>
            </a:r>
            <a:r>
              <a:rPr lang="ru-RU" dirty="0" smtClean="0"/>
              <a:t> </a:t>
            </a:r>
            <a:r>
              <a:rPr lang="ru-RU" dirty="0" err="1" smtClean="0"/>
              <a:t>Ленуаром</a:t>
            </a:r>
            <a:r>
              <a:rPr lang="ru-RU" dirty="0" smtClean="0"/>
              <a:t>. У 1862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винахідник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 де </a:t>
            </a:r>
            <a:r>
              <a:rPr lang="ru-RU" dirty="0" err="1" smtClean="0"/>
              <a:t>Роша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</a:t>
            </a:r>
            <a:r>
              <a:rPr lang="ru-RU" dirty="0" err="1" smtClean="0"/>
              <a:t>двигуні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</a:t>
            </a:r>
            <a:r>
              <a:rPr lang="ru-RU" dirty="0" err="1" smtClean="0"/>
              <a:t>чотиритактний</a:t>
            </a:r>
            <a:r>
              <a:rPr lang="ru-RU" dirty="0" smtClean="0"/>
              <a:t> цикл. У 1878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винахідник</a:t>
            </a:r>
            <a:r>
              <a:rPr lang="ru-RU" dirty="0" smtClean="0"/>
              <a:t> </a:t>
            </a:r>
            <a:r>
              <a:rPr lang="ru-RU" dirty="0" err="1" smtClean="0"/>
              <a:t>побудував</a:t>
            </a:r>
            <a:r>
              <a:rPr lang="ru-RU" dirty="0" smtClean="0"/>
              <a:t> перший </a:t>
            </a:r>
            <a:r>
              <a:rPr lang="ru-RU" dirty="0" err="1" smtClean="0"/>
              <a:t>чотиритактний</a:t>
            </a:r>
            <a:r>
              <a:rPr lang="ru-RU" dirty="0" smtClean="0"/>
              <a:t> </a:t>
            </a:r>
            <a:r>
              <a:rPr lang="ru-RU" dirty="0" err="1" smtClean="0"/>
              <a:t>газовий</a:t>
            </a:r>
            <a:r>
              <a:rPr lang="ru-RU" dirty="0" smtClean="0"/>
              <a:t> </a:t>
            </a:r>
            <a:r>
              <a:rPr lang="ru-RU" dirty="0" err="1" smtClean="0"/>
              <a:t>двігатель.В</a:t>
            </a:r>
            <a:r>
              <a:rPr lang="ru-RU" dirty="0" smtClean="0"/>
              <a:t> 1885 </a:t>
            </a:r>
            <a:r>
              <a:rPr lang="ru-RU" dirty="0" err="1" smtClean="0"/>
              <a:t>Готліб</a:t>
            </a:r>
            <a:r>
              <a:rPr lang="ru-RU" dirty="0" smtClean="0"/>
              <a:t> </a:t>
            </a:r>
            <a:r>
              <a:rPr lang="ru-RU" dirty="0" err="1" smtClean="0"/>
              <a:t>Даймлер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Карл </a:t>
            </a:r>
            <a:r>
              <a:rPr lang="ru-RU" dirty="0" err="1" smtClean="0"/>
              <a:t>Бенц</a:t>
            </a:r>
            <a:r>
              <a:rPr lang="ru-RU" dirty="0" smtClean="0"/>
              <a:t> </a:t>
            </a:r>
            <a:r>
              <a:rPr lang="ru-RU" dirty="0" err="1" smtClean="0"/>
              <a:t>сконструювали</a:t>
            </a:r>
            <a:r>
              <a:rPr lang="ru-RU" dirty="0" smtClean="0"/>
              <a:t> перший </a:t>
            </a:r>
            <a:r>
              <a:rPr lang="ru-RU" dirty="0" err="1" smtClean="0"/>
              <a:t>автомобіль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4-тактним </a:t>
            </a:r>
            <a:r>
              <a:rPr lang="ru-RU" dirty="0" err="1" smtClean="0"/>
              <a:t>двигуном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 </a:t>
            </a:r>
            <a:r>
              <a:rPr lang="ru-RU" dirty="0" err="1" smtClean="0"/>
              <a:t>бензині</a:t>
            </a:r>
            <a:endParaRPr lang="ru-RU" dirty="0"/>
          </a:p>
        </p:txBody>
      </p:sp>
      <p:pic>
        <p:nvPicPr>
          <p:cNvPr id="6" name="Рисунок 5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4667586" cy="213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204864"/>
            <a:ext cx="4139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Схема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чотиритактного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двигуна</a:t>
            </a:r>
            <a:r>
              <a:rPr lang="ru-RU" sz="3200" dirty="0" smtClean="0"/>
              <a:t> </a:t>
            </a:r>
            <a:r>
              <a:rPr lang="ru-RU" sz="3200" dirty="0" err="1" smtClean="0"/>
              <a:t>внутрішнього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згоряння</a:t>
            </a:r>
            <a:r>
              <a:rPr lang="ru-RU" sz="3200" dirty="0" smtClean="0"/>
              <a:t>. </a:t>
            </a:r>
            <a:r>
              <a:rPr lang="ru-RU" sz="3200" dirty="0" err="1" smtClean="0"/>
              <a:t>Такти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1. Впуск.</a:t>
            </a:r>
            <a:br>
              <a:rPr lang="ru-RU" sz="3200" dirty="0" smtClean="0"/>
            </a:br>
            <a:r>
              <a:rPr lang="ru-RU" sz="3200" dirty="0" smtClean="0"/>
              <a:t>2. </a:t>
            </a:r>
            <a:r>
              <a:rPr lang="ru-RU" sz="3200" dirty="0" err="1" smtClean="0"/>
              <a:t>Стиснення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3. </a:t>
            </a:r>
            <a:r>
              <a:rPr lang="ru-RU" sz="3200" dirty="0" err="1" smtClean="0"/>
              <a:t>Робочий</a:t>
            </a:r>
            <a:r>
              <a:rPr lang="ru-RU" sz="3200" dirty="0" smtClean="0"/>
              <a:t> </a:t>
            </a:r>
            <a:r>
              <a:rPr lang="ru-RU" sz="3200" dirty="0" err="1" smtClean="0"/>
              <a:t>хід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4. </a:t>
            </a:r>
            <a:r>
              <a:rPr lang="ru-RU" sz="3200" dirty="0" err="1" smtClean="0"/>
              <a:t>Випуск</a:t>
            </a:r>
            <a:endParaRPr lang="ru-RU" sz="3200" dirty="0"/>
          </a:p>
        </p:txBody>
      </p:sp>
      <p:pic>
        <p:nvPicPr>
          <p:cNvPr id="1026" name="Picture 2" descr="http://upload.wikimedia.org/wikipedia/commons/a/a6/4-Stroke-Engi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292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148150"/>
          </a:xfrm>
        </p:spPr>
        <p:txBody>
          <a:bodyPr/>
          <a:lstStyle/>
          <a:p>
            <a:r>
              <a:rPr lang="ru-RU" sz="2000" dirty="0" err="1" smtClean="0"/>
              <a:t>Турбіна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первинний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двигун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обертальним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рухом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робочого</a:t>
            </a:r>
            <a:r>
              <a:rPr lang="ru-RU" sz="2000" dirty="0" smtClean="0"/>
              <a:t> органу - ротора </a:t>
            </a:r>
            <a:r>
              <a:rPr lang="ru-RU" sz="2000" dirty="0" err="1" smtClean="0"/>
              <a:t>з</a:t>
            </a:r>
            <a:r>
              <a:rPr lang="ru-RU" sz="2000" dirty="0" smtClean="0"/>
              <a:t> лопатками,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перетворює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механічну</a:t>
            </a:r>
            <a:r>
              <a:rPr lang="ru-RU" sz="2000" dirty="0" smtClean="0"/>
              <a:t> роботу </a:t>
            </a:r>
            <a:r>
              <a:rPr lang="ru-RU" sz="2000" dirty="0" err="1" smtClean="0"/>
              <a:t>кінетичну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енергію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струменів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- пара, газу, води. </a:t>
            </a:r>
            <a:r>
              <a:rPr lang="ru-RU" sz="2000" dirty="0" err="1" smtClean="0"/>
              <a:t>Турбіни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стаціонарними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транспортними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Рисунок 7" descr="img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45" b="153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err="1" smtClean="0"/>
              <a:t>Турбіна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Реактивний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97223"/>
            <a:ext cx="6929486" cy="4508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284</Words>
  <Application>Microsoft Office PowerPoint</Application>
  <PresentationFormat>Экран (4:3)</PresentationFormat>
  <Paragraphs>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Розвиток теплоенергетики. Екологічні проблеми пов'язані з використанням теплових машин і двигунів.</vt:lpstr>
      <vt:lpstr>Слайд 2</vt:lpstr>
      <vt:lpstr>Слайд 3</vt:lpstr>
      <vt:lpstr>До теплових двигунів відносяться:</vt:lpstr>
      <vt:lpstr>Слайд 5</vt:lpstr>
      <vt:lpstr>Двигун внутрішнього згоряння</vt:lpstr>
      <vt:lpstr>Слайд 7</vt:lpstr>
      <vt:lpstr>Турбіна це первинний двигун з обертальним рухом робочого органу - ротора з лопатками, що перетворює в механічну роботу кінетичну енергію струменів робочого тіла - пара, газу, води. Турбіни бувають стаціонарними і транспортними.</vt:lpstr>
      <vt:lpstr>Реактивний двигун </vt:lpstr>
      <vt:lpstr>Такі двигуни були винайдені в 1930 роках у Німеччині, Великобританії та Росії. Вони дозволили розвивати швидкість більше 1000 км / ч. Спочатку вони встановлювалися на військових, а з 1949 року на пасажирських літаках.</vt:lpstr>
      <vt:lpstr>Негативний вплив теплових машин: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теплоенергетики. Екологічні проблеми пов'язані з використанням теплових машин і двигунів.</dc:title>
  <dc:creator>ХОЗЯИН</dc:creator>
  <cp:lastModifiedBy>Admin</cp:lastModifiedBy>
  <cp:revision>20</cp:revision>
  <dcterms:created xsi:type="dcterms:W3CDTF">2014-04-26T07:39:57Z</dcterms:created>
  <dcterms:modified xsi:type="dcterms:W3CDTF">2014-04-27T11:11:49Z</dcterms:modified>
</cp:coreProperties>
</file>