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2" r:id="rId8"/>
    <p:sldId id="261" r:id="rId9"/>
    <p:sldId id="263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F25A2-E1C4-48C2-B6DE-B5DD0E400DCC}" type="datetimeFigureOut">
              <a:rPr lang="ru-RU" smtClean="0"/>
              <a:t>2013.11.10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1FAFB-A5B6-4FC7-AE6D-1CC13EED46D9}" type="slidenum">
              <a:rPr lang="ru-RU" smtClean="0"/>
              <a:t>‹#›</a:t>
            </a:fld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F25A2-E1C4-48C2-B6DE-B5DD0E400DCC}" type="datetimeFigureOut">
              <a:rPr lang="ru-RU" smtClean="0"/>
              <a:t>2013.11.10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1FAFB-A5B6-4FC7-AE6D-1CC13EED46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F25A2-E1C4-48C2-B6DE-B5DD0E400DCC}" type="datetimeFigureOut">
              <a:rPr lang="ru-RU" smtClean="0"/>
              <a:t>2013.11.10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1FAFB-A5B6-4FC7-AE6D-1CC13EED46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F25A2-E1C4-48C2-B6DE-B5DD0E400DCC}" type="datetimeFigureOut">
              <a:rPr lang="ru-RU" smtClean="0"/>
              <a:t>2013.11.10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1FAFB-A5B6-4FC7-AE6D-1CC13EED46D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F25A2-E1C4-48C2-B6DE-B5DD0E400DCC}" type="datetimeFigureOut">
              <a:rPr lang="ru-RU" smtClean="0"/>
              <a:t>2013.11.10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1FAFB-A5B6-4FC7-AE6D-1CC13EED46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F25A2-E1C4-48C2-B6DE-B5DD0E400DCC}" type="datetimeFigureOut">
              <a:rPr lang="ru-RU" smtClean="0"/>
              <a:t>2013.11.10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1FAFB-A5B6-4FC7-AE6D-1CC13EED46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F25A2-E1C4-48C2-B6DE-B5DD0E400DCC}" type="datetimeFigureOut">
              <a:rPr lang="ru-RU" smtClean="0"/>
              <a:t>2013.11.10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1FAFB-A5B6-4FC7-AE6D-1CC13EED46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F25A2-E1C4-48C2-B6DE-B5DD0E400DCC}" type="datetimeFigureOut">
              <a:rPr lang="ru-RU" smtClean="0"/>
              <a:t>2013.11.10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1FAFB-A5B6-4FC7-AE6D-1CC13EED46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F25A2-E1C4-48C2-B6DE-B5DD0E400DCC}" type="datetimeFigureOut">
              <a:rPr lang="ru-RU" smtClean="0"/>
              <a:t>2013.11.10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1FAFB-A5B6-4FC7-AE6D-1CC13EED46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F25A2-E1C4-48C2-B6DE-B5DD0E400DCC}" type="datetimeFigureOut">
              <a:rPr lang="ru-RU" smtClean="0"/>
              <a:t>2013.11.10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1FAFB-A5B6-4FC7-AE6D-1CC13EED46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F25A2-E1C4-48C2-B6DE-B5DD0E400DCC}" type="datetimeFigureOut">
              <a:rPr lang="ru-RU" smtClean="0"/>
              <a:t>2013.11.10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1FAFB-A5B6-4FC7-AE6D-1CC13EED46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616F25A2-E1C4-48C2-B6DE-B5DD0E400DCC}" type="datetimeFigureOut">
              <a:rPr lang="ru-RU" smtClean="0"/>
              <a:t>2013.11.10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9601FAFB-A5B6-4FC7-AE6D-1CC13EED46D9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4221088"/>
            <a:ext cx="6400800" cy="1944216"/>
          </a:xfrm>
        </p:spPr>
        <p:txBody>
          <a:bodyPr/>
          <a:lstStyle/>
          <a:p>
            <a:r>
              <a:rPr lang="uk-UA" smtClean="0"/>
              <a:t> Використання вакууму для створення ЕС</a:t>
            </a:r>
          </a:p>
          <a:p>
            <a:endParaRPr lang="uk-UA"/>
          </a:p>
          <a:p>
            <a:pPr algn="r"/>
            <a:r>
              <a:rPr lang="en-US" sz="1400" b="1" i="1" smtClean="0">
                <a:solidFill>
                  <a:srgbClr val="C0F6D2"/>
                </a:solidFill>
              </a:rPr>
              <a:t>                                            </a:t>
            </a:r>
            <a:r>
              <a:rPr lang="uk-UA" sz="1400" b="1" i="1" smtClean="0">
                <a:solidFill>
                  <a:schemeClr val="tx2">
                    <a:lumMod val="75000"/>
                  </a:schemeClr>
                </a:solidFill>
              </a:rPr>
              <a:t>Підготували </a:t>
            </a:r>
            <a:r>
              <a:rPr lang="uk-UA" sz="1400" b="1" i="1">
                <a:solidFill>
                  <a:schemeClr val="tx2">
                    <a:lumMod val="75000"/>
                  </a:schemeClr>
                </a:solidFill>
              </a:rPr>
              <a:t>учні 11-А класу ЗОШ №11 Криховецький Владислав</a:t>
            </a:r>
            <a:r>
              <a:rPr lang="ru-RU" sz="1400" b="1" i="1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uk-UA" sz="1400" b="1" i="1">
                <a:solidFill>
                  <a:schemeClr val="tx2">
                    <a:lumMod val="75000"/>
                  </a:schemeClr>
                </a:solidFill>
              </a:rPr>
              <a:t>і </a:t>
            </a:r>
            <a:r>
              <a:rPr lang="uk-UA" sz="1400" b="1" i="1">
                <a:solidFill>
                  <a:schemeClr val="tx2">
                    <a:lumMod val="75000"/>
                  </a:schemeClr>
                </a:solidFill>
              </a:rPr>
              <a:t>Баєв </a:t>
            </a:r>
            <a:r>
              <a:rPr lang="uk-UA" sz="1400" b="1" i="1" smtClean="0">
                <a:solidFill>
                  <a:schemeClr val="tx2">
                    <a:lumMod val="75000"/>
                  </a:schemeClr>
                </a:solidFill>
              </a:rPr>
              <a:t>Станілав</a:t>
            </a:r>
            <a:endParaRPr lang="en-US" sz="1400" b="1" i="1" smtClean="0">
              <a:solidFill>
                <a:schemeClr val="tx2">
                  <a:lumMod val="75000"/>
                </a:schemeClr>
              </a:solidFill>
            </a:endParaRPr>
          </a:p>
          <a:p>
            <a:pPr algn="r"/>
            <a:r>
              <a:rPr lang="ru-RU" sz="1400" b="1" i="1" smtClean="0">
                <a:solidFill>
                  <a:schemeClr val="tx2">
                    <a:lumMod val="75000"/>
                  </a:schemeClr>
                </a:solidFill>
              </a:rPr>
              <a:t>Кер</a:t>
            </a:r>
            <a:r>
              <a:rPr lang="uk-UA" sz="1400" b="1" i="1" smtClean="0">
                <a:solidFill>
                  <a:schemeClr val="tx2">
                    <a:lumMod val="75000"/>
                  </a:schemeClr>
                </a:solidFill>
              </a:rPr>
              <a:t>івник: Балдинська Інна Петрівна</a:t>
            </a:r>
            <a:endParaRPr lang="ru-RU" sz="1400" b="1" i="1">
              <a:solidFill>
                <a:schemeClr val="tx2">
                  <a:lumMod val="75000"/>
                </a:schemeClr>
              </a:solidFill>
            </a:endParaRPr>
          </a:p>
          <a:p>
            <a:endParaRPr lang="uk-UA" smtClean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132856"/>
            <a:ext cx="7772400" cy="1470025"/>
          </a:xfrm>
        </p:spPr>
        <p:txBody>
          <a:bodyPr/>
          <a:lstStyle/>
          <a:p>
            <a:r>
              <a:rPr lang="ru-RU" err="1" smtClean="0"/>
              <a:t>презентац</a:t>
            </a:r>
            <a:r>
              <a:rPr lang="uk-UA" err="1" smtClean="0"/>
              <a:t>ія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12221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772816"/>
            <a:ext cx="7924800" cy="1143000"/>
          </a:xfrm>
        </p:spPr>
        <p:txBody>
          <a:bodyPr/>
          <a:lstStyle/>
          <a:p>
            <a:pPr algn="ctr"/>
            <a:r>
              <a:rPr lang="uk-UA" sz="4800" smtClean="0">
                <a:latin typeface="Tahoma" pitchFamily="34" charset="0"/>
                <a:ea typeface="Tahoma" pitchFamily="34" charset="0"/>
                <a:cs typeface="Tahoma" pitchFamily="34" charset="0"/>
              </a:rPr>
              <a:t>Дякую за увагу</a:t>
            </a:r>
            <a:endParaRPr lang="ru-RU" sz="480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35961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mtClean="0"/>
              <a:t>План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sz="1800">
                <a:latin typeface="Tahoma" pitchFamily="34" charset="0"/>
                <a:ea typeface="Tahoma" pitchFamily="34" charset="0"/>
                <a:cs typeface="Tahoma" pitchFamily="34" charset="0"/>
              </a:rPr>
              <a:t>Що таке вакуум?;</a:t>
            </a:r>
          </a:p>
          <a:p>
            <a:r>
              <a:rPr lang="uk-UA" sz="1800">
                <a:latin typeface="Tahoma" pitchFamily="34" charset="0"/>
                <a:ea typeface="Tahoma" pitchFamily="34" charset="0"/>
                <a:cs typeface="Tahoma" pitchFamily="34" charset="0"/>
              </a:rPr>
              <a:t>Історія дослідження вакууму;</a:t>
            </a:r>
          </a:p>
          <a:p>
            <a:r>
              <a:rPr lang="uk-UA" sz="1800">
                <a:latin typeface="Tahoma" pitchFamily="34" charset="0"/>
                <a:ea typeface="Tahoma" pitchFamily="34" charset="0"/>
                <a:cs typeface="Tahoma" pitchFamily="34" charset="0"/>
              </a:rPr>
              <a:t>Властивості вакууму. Термоелектронна емісія;</a:t>
            </a:r>
          </a:p>
          <a:p>
            <a:r>
              <a:rPr lang="uk-UA" sz="1800">
                <a:latin typeface="Tahoma" pitchFamily="34" charset="0"/>
                <a:ea typeface="Tahoma" pitchFamily="34" charset="0"/>
                <a:cs typeface="Tahoma" pitchFamily="34" charset="0"/>
              </a:rPr>
              <a:t>Електровакуумна лампа;</a:t>
            </a:r>
          </a:p>
          <a:p>
            <a:r>
              <a:rPr lang="uk-UA" sz="1800">
                <a:latin typeface="Tahoma" pitchFamily="34" charset="0"/>
                <a:ea typeface="Tahoma" pitchFamily="34" charset="0"/>
                <a:cs typeface="Tahoma" pitchFamily="34" charset="0"/>
              </a:rPr>
              <a:t>Будова дії електровакуумної лампи;</a:t>
            </a:r>
          </a:p>
          <a:p>
            <a:r>
              <a:rPr lang="uk-UA" sz="1800">
                <a:latin typeface="Tahoma" pitchFamily="34" charset="0"/>
                <a:ea typeface="Tahoma" pitchFamily="34" charset="0"/>
                <a:cs typeface="Tahoma" pitchFamily="34" charset="0"/>
              </a:rPr>
              <a:t>Історія створення електровакуумної лампи;</a:t>
            </a:r>
          </a:p>
          <a:p>
            <a:r>
              <a:rPr lang="uk-UA" sz="1800">
                <a:latin typeface="Tahoma" pitchFamily="34" charset="0"/>
                <a:ea typeface="Tahoma" pitchFamily="34" charset="0"/>
                <a:cs typeface="Tahoma" pitchFamily="34" charset="0"/>
              </a:rPr>
              <a:t>Застосування електровакуумних ламп.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38977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mtClean="0"/>
              <a:t>Що таке вакуум?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vi-VN" b="1"/>
              <a:t>Ва́куум</a:t>
            </a:r>
            <a:r>
              <a:rPr lang="vi-VN"/>
              <a:t> </a:t>
            </a:r>
            <a:r>
              <a:rPr lang="vi-VN" smtClean="0"/>
              <a:t>(від </a:t>
            </a:r>
            <a:r>
              <a:rPr lang="vi-VN"/>
              <a:t>лат. </a:t>
            </a:r>
            <a:r>
              <a:rPr lang="en-US" i="1"/>
              <a:t>vacuus</a:t>
            </a:r>
            <a:r>
              <a:rPr lang="en-US"/>
              <a:t> — </a:t>
            </a:r>
            <a:r>
              <a:rPr lang="vi-VN"/>
              <a:t>порожній) — багатозначний фізичний термін, який у залежності від контексту може означати:</a:t>
            </a:r>
          </a:p>
          <a:p>
            <a:r>
              <a:rPr lang="vi-VN"/>
              <a:t>Розріджений стан газу. Такий вакуум називають </a:t>
            </a:r>
            <a:r>
              <a:rPr lang="vi-VN" i="1"/>
              <a:t>частковим</a:t>
            </a:r>
            <a:r>
              <a:rPr lang="vi-VN"/>
              <a:t>. Розрізняють високий, середній і низький вакуум. </a:t>
            </a:r>
            <a:r>
              <a:rPr lang="vi-VN" i="1"/>
              <a:t>Високим</a:t>
            </a:r>
            <a:r>
              <a:rPr lang="vi-VN"/>
              <a:t> називається вакуум, при якому довжина вільного пробігу молекул газу перевищує лінійні розміри посудини, в якій міститься газ; якщо вільний пробіг молекул газу і лінійні розміри посудини є сумірними величинами, то вакуум називається </a:t>
            </a:r>
            <a:r>
              <a:rPr lang="vi-VN" i="1"/>
              <a:t>середнім</a:t>
            </a:r>
            <a:r>
              <a:rPr lang="vi-VN"/>
              <a:t>, а якщо вільний пробіг молекул газу менший за лінійні розміри посудини — </a:t>
            </a:r>
            <a:r>
              <a:rPr lang="vi-VN" i="1"/>
              <a:t>низьким</a:t>
            </a:r>
            <a:r>
              <a:rPr lang="vi-VN"/>
              <a:t>.</a:t>
            </a:r>
          </a:p>
          <a:p>
            <a:r>
              <a:rPr lang="vi-VN"/>
              <a:t>На практиці якість вакууму вимірюється в залишковому тиску. Високий вакуум відповідає тиску, нижчому за 10</a:t>
            </a:r>
            <a:r>
              <a:rPr lang="vi-VN" baseline="30000"/>
              <a:t>−3</a:t>
            </a:r>
            <a:r>
              <a:rPr lang="vi-VN"/>
              <a:t> </a:t>
            </a:r>
            <a:r>
              <a:rPr lang="uk-UA" smtClean="0"/>
              <a:t>мм.рт.ст</a:t>
            </a:r>
            <a:r>
              <a:rPr lang="vi-VN" smtClean="0"/>
              <a:t>. </a:t>
            </a:r>
            <a:r>
              <a:rPr lang="vi-VN"/>
              <a:t>Максимально високий вакуум, якого можна досягти в сучасних лабораторіях, має тиск 10</a:t>
            </a:r>
            <a:r>
              <a:rPr lang="vi-VN" baseline="30000"/>
              <a:t>−13</a:t>
            </a:r>
            <a:r>
              <a:rPr lang="vi-VN"/>
              <a:t> </a:t>
            </a:r>
            <a:r>
              <a:rPr lang="uk-UA" smtClean="0"/>
              <a:t>мм.рт.ст.</a:t>
            </a:r>
            <a:r>
              <a:rPr lang="vi-VN" smtClean="0"/>
              <a:t>.  </a:t>
            </a:r>
            <a:r>
              <a:rPr lang="vi-VN"/>
              <a:t>простір, у </a:t>
            </a:r>
            <a:r>
              <a:rPr lang="vi-VN" smtClean="0"/>
              <a:t>якому</a:t>
            </a:r>
            <a:r>
              <a:rPr lang="uk-UA" smtClean="0"/>
              <a:t> </a:t>
            </a:r>
            <a:r>
              <a:rPr lang="vi-VN"/>
              <a:t>речовини</a:t>
            </a:r>
            <a:r>
              <a:rPr lang="vi-VN" smtClean="0"/>
              <a:t> </a:t>
            </a:r>
            <a:r>
              <a:rPr lang="vi-VN"/>
              <a:t>немає </a:t>
            </a:r>
            <a:r>
              <a:rPr lang="vi-VN" smtClean="0"/>
              <a:t>зовсім</a:t>
            </a:r>
            <a:r>
              <a:rPr lang="uk-UA" smtClean="0"/>
              <a:t> </a:t>
            </a:r>
            <a:r>
              <a:rPr lang="vi-VN"/>
              <a:t>називають </a:t>
            </a:r>
            <a:r>
              <a:rPr lang="vi-VN" smtClean="0"/>
              <a:t>ідеальним</a:t>
            </a:r>
            <a:r>
              <a:rPr lang="uk-UA" smtClean="0"/>
              <a:t> </a:t>
            </a:r>
            <a:r>
              <a:rPr lang="uk-UA" smtClean="0">
                <a:latin typeface="Tahoma" pitchFamily="34" charset="0"/>
                <a:ea typeface="Tahoma" pitchFamily="34" charset="0"/>
                <a:cs typeface="Tahoma" pitchFamily="34" charset="0"/>
              </a:rPr>
              <a:t>вакуумом</a:t>
            </a:r>
            <a:r>
              <a:rPr lang="vi-VN" smtClean="0"/>
              <a:t>.</a:t>
            </a:r>
            <a:r>
              <a:rPr lang="uk-UA" smtClean="0"/>
              <a:t> </a:t>
            </a:r>
            <a:r>
              <a:rPr lang="uk-UA" smtClean="0">
                <a:latin typeface="Tahoma" pitchFamily="34" charset="0"/>
                <a:ea typeface="Tahoma" pitchFamily="34" charset="0"/>
                <a:cs typeface="Tahoma" pitchFamily="34" charset="0"/>
              </a:rPr>
              <a:t>Створення такого вакууму є принципово неможливим.</a:t>
            </a:r>
            <a:endParaRPr lang="vi-VN"/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62908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4106416" cy="4114800"/>
          </a:xfrm>
        </p:spPr>
        <p:txBody>
          <a:bodyPr>
            <a:normAutofit fontScale="85000" lnSpcReduction="20000"/>
          </a:bodyPr>
          <a:lstStyle/>
          <a:p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Дослідження вакууму розпочалися зі створення «торрічеллієвої порожнечі» італійським фізиком Еванджеліста Торрічеллі в середині 17 століття. Для отримання безповітряного простору Торрічеллі заповнив ртуттю тонку склянну трубку із запаяним кінцем, а потім опустив трубку відкритим кінцем униз в посудину, куди могла витекти ртуть. Як наслідок витікання частини ртуті з трубки, ртуть у трубці опустилася, а над нею утворився порожній простір. Запропонований Торрічеллі принцип використовується у ртутних барометрах оскільки рівень ртуті в трубці залишається таким, щоб зрівноважити атмосферний тиск.</a:t>
            </a:r>
          </a:p>
          <a:p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Згодом </a:t>
            </a:r>
            <a:r>
              <a:rPr lang="uk-UA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у відповідь на заперечення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прихильник</a:t>
            </a:r>
            <a:r>
              <a:rPr lang="uk-UA">
                <a:latin typeface="Tahoma" pitchFamily="34" charset="0"/>
                <a:ea typeface="Tahoma" pitchFamily="34" charset="0"/>
                <a:cs typeface="Tahoma" pitchFamily="34" charset="0"/>
              </a:rPr>
              <a:t>ів помилкових суджень Аристотеля, 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Блез Паскаль продемонстрував, що рівень ртуті змінюється з висотою.</a:t>
            </a:r>
          </a:p>
          <a:p>
            <a:endParaRPr lang="ru-RU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155" y="1600200"/>
            <a:ext cx="2583261" cy="3052936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mtClean="0"/>
              <a:t>Історія дослідження вакууму</a:t>
            </a:r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5724128" y="4869160"/>
            <a:ext cx="25922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smtClean="0">
                <a:latin typeface="Tahoma" pitchFamily="34" charset="0"/>
                <a:ea typeface="Tahoma" pitchFamily="34" charset="0"/>
                <a:cs typeface="Tahoma" pitchFamily="34" charset="0"/>
              </a:rPr>
              <a:t>Схематичне зображення ртутного барометра Торрічеллі з вакуумом над стовпчиком ртуті</a:t>
            </a:r>
            <a:endParaRPr lang="ru-RU" sz="140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65564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mtClean="0"/>
              <a:t>Властивості </a:t>
            </a:r>
            <a:r>
              <a:rPr lang="uk-UA" smtClean="0"/>
              <a:t>вакууму. Термоелектронна емісія</a:t>
            </a:r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mtClean="0">
                <a:latin typeface="Tahoma" pitchFamily="34" charset="0"/>
                <a:ea typeface="Tahoma" pitchFamily="34" charset="0"/>
                <a:cs typeface="Tahoma" pitchFamily="34" charset="0"/>
              </a:rPr>
              <a:t>Вакуум є ізолятором, 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струм в ньому може виникнути </a:t>
            </a:r>
            <a:r>
              <a:rPr lang="ru-RU" smtClean="0">
                <a:latin typeface="Tahoma" pitchFamily="34" charset="0"/>
                <a:ea typeface="Tahoma" pitchFamily="34" charset="0"/>
                <a:cs typeface="Tahoma" pitchFamily="34" charset="0"/>
              </a:rPr>
              <a:t>лише 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за рахунок штучного введення заряджених частинок, для цього використовують емісію (випускання) електронів </a:t>
            </a:r>
            <a:r>
              <a:rPr lang="ru-RU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речовинами</a:t>
            </a:r>
            <a:r>
              <a:rPr lang="ru-RU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Існування</a:t>
            </a:r>
            <a:r>
              <a:rPr lang="ru-RU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вільних</a:t>
            </a:r>
            <a:r>
              <a:rPr lang="ru-RU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електронів в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металі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 - наслідок </a:t>
            </a:r>
            <a:r>
              <a:rPr lang="ru-RU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тісного</a:t>
            </a:r>
            <a:r>
              <a:rPr lang="ru-RU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сусідства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атомів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 в </a:t>
            </a:r>
            <a:r>
              <a:rPr lang="ru-RU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речовині</a:t>
            </a:r>
            <a:r>
              <a:rPr lang="ru-RU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Однак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вільні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ці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електрони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mtClean="0">
                <a:latin typeface="Tahoma" pitchFamily="34" charset="0"/>
                <a:ea typeface="Tahoma" pitchFamily="34" charset="0"/>
                <a:cs typeface="Tahoma" pitchFamily="34" charset="0"/>
              </a:rPr>
              <a:t>лише 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в тому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сенсі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, що вони не належать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конкретним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mtClean="0">
                <a:latin typeface="Tahoma" pitchFamily="34" charset="0"/>
                <a:ea typeface="Tahoma" pitchFamily="34" charset="0"/>
                <a:cs typeface="Tahoma" pitchFamily="34" charset="0"/>
              </a:rPr>
              <a:t>атомам, 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але </a:t>
            </a:r>
            <a:r>
              <a:rPr lang="ru-RU" smtClean="0">
                <a:latin typeface="Tahoma" pitchFamily="34" charset="0"/>
                <a:ea typeface="Tahoma" pitchFamily="34" charset="0"/>
                <a:cs typeface="Tahoma" pitchFamily="34" charset="0"/>
              </a:rPr>
              <a:t>належать </a:t>
            </a:r>
            <a:r>
              <a:rPr lang="ru-RU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речовині</a:t>
            </a:r>
            <a:r>
              <a:rPr lang="ru-RU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в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цілому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Деякі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 з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вільних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 електронів,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опинившись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 в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результаті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 хаотичного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руху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mtClean="0">
                <a:latin typeface="Tahoma" pitchFamily="34" charset="0"/>
                <a:ea typeface="Tahoma" pitchFamily="34" charset="0"/>
                <a:cs typeface="Tahoma" pitchFamily="34" charset="0"/>
              </a:rPr>
              <a:t>на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поверхні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металу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вилітають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 за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його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межі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ru-RU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Мікроділянку</a:t>
            </a:r>
            <a:r>
              <a:rPr lang="ru-RU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поверхні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металу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який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 до цього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був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електрично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нейтральним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здобуває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позитивний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некомпенсований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 заряд,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під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впливом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якого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вилетіли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електрони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повертаються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 в метал.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Процеси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вильоту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 -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повернення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відбуваються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безперервно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, в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результаті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чого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 над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поверхнею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металу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утворюється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змінна</a:t>
            </a:r>
            <a:r>
              <a:rPr lang="ru-RU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електронна</a:t>
            </a:r>
            <a:r>
              <a:rPr lang="ru-RU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хмара</a:t>
            </a:r>
            <a:r>
              <a:rPr lang="ru-RU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Якщо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емісія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 електронів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відбувається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, значить,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деякі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зовнішні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впливи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 (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нагрівання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освітлення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)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здійснили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таку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mtClean="0">
                <a:latin typeface="Tahoma" pitchFamily="34" charset="0"/>
                <a:ea typeface="Tahoma" pitchFamily="34" charset="0"/>
                <a:cs typeface="Tahoma" pitchFamily="34" charset="0"/>
              </a:rPr>
              <a:t>роботу</a:t>
            </a:r>
          </a:p>
          <a:p>
            <a:r>
              <a:rPr lang="uk-UA" sz="2200" smtClean="0">
                <a:latin typeface="Tahoma" pitchFamily="34" charset="0"/>
                <a:ea typeface="Tahoma" pitchFamily="34" charset="0"/>
                <a:cs typeface="Tahoma" pitchFamily="34" charset="0"/>
              </a:rPr>
              <a:t>Тобто, </a:t>
            </a:r>
            <a:r>
              <a:rPr lang="ru-RU" sz="2200" err="1">
                <a:latin typeface="Tahoma" pitchFamily="34" charset="0"/>
                <a:ea typeface="Tahoma" pitchFamily="34" charset="0"/>
                <a:cs typeface="Tahoma" pitchFamily="34" charset="0"/>
              </a:rPr>
              <a:t>Термоелектронна</a:t>
            </a:r>
            <a:r>
              <a:rPr lang="ru-RU" sz="22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20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емісія</a:t>
            </a:r>
            <a:r>
              <a:rPr lang="ru-RU" sz="2200" smtClean="0">
                <a:latin typeface="Tahoma" pitchFamily="34" charset="0"/>
                <a:ea typeface="Tahoma" pitchFamily="34" charset="0"/>
                <a:cs typeface="Tahoma" pitchFamily="34" charset="0"/>
              </a:rPr>
              <a:t> - </a:t>
            </a:r>
            <a:r>
              <a:rPr lang="ru-RU" sz="220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це</a:t>
            </a:r>
            <a:r>
              <a:rPr lang="ru-RU" sz="220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20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властивість</a:t>
            </a:r>
            <a:r>
              <a:rPr lang="ru-RU" sz="220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200" err="1">
                <a:latin typeface="Tahoma" pitchFamily="34" charset="0"/>
                <a:ea typeface="Tahoma" pitchFamily="34" charset="0"/>
                <a:cs typeface="Tahoma" pitchFamily="34" charset="0"/>
              </a:rPr>
              <a:t>тіл</a:t>
            </a:r>
            <a:r>
              <a:rPr lang="ru-RU" sz="220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ru-RU" sz="2200" err="1">
                <a:latin typeface="Tahoma" pitchFamily="34" charset="0"/>
                <a:ea typeface="Tahoma" pitchFamily="34" charset="0"/>
                <a:cs typeface="Tahoma" pitchFamily="34" charset="0"/>
              </a:rPr>
              <a:t>нагрітих</a:t>
            </a:r>
            <a:r>
              <a:rPr lang="ru-RU" sz="2200">
                <a:latin typeface="Tahoma" pitchFamily="34" charset="0"/>
                <a:ea typeface="Tahoma" pitchFamily="34" charset="0"/>
                <a:cs typeface="Tahoma" pitchFamily="34" charset="0"/>
              </a:rPr>
              <a:t> до </a:t>
            </a:r>
            <a:r>
              <a:rPr lang="ru-RU" sz="2200" err="1">
                <a:latin typeface="Tahoma" pitchFamily="34" charset="0"/>
                <a:ea typeface="Tahoma" pitchFamily="34" charset="0"/>
                <a:cs typeface="Tahoma" pitchFamily="34" charset="0"/>
              </a:rPr>
              <a:t>високої</a:t>
            </a:r>
            <a:r>
              <a:rPr lang="ru-RU" sz="22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200" err="1">
                <a:latin typeface="Tahoma" pitchFamily="34" charset="0"/>
                <a:ea typeface="Tahoma" pitchFamily="34" charset="0"/>
                <a:cs typeface="Tahoma" pitchFamily="34" charset="0"/>
              </a:rPr>
              <a:t>температури</a:t>
            </a:r>
            <a:r>
              <a:rPr lang="ru-RU" sz="220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ru-RU" sz="2200" err="1">
                <a:latin typeface="Tahoma" pitchFamily="34" charset="0"/>
                <a:ea typeface="Tahoma" pitchFamily="34" charset="0"/>
                <a:cs typeface="Tahoma" pitchFamily="34" charset="0"/>
              </a:rPr>
              <a:t>випускати</a:t>
            </a:r>
            <a:r>
              <a:rPr lang="ru-RU" sz="22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200" err="1">
                <a:latin typeface="Tahoma" pitchFamily="34" charset="0"/>
                <a:ea typeface="Tahoma" pitchFamily="34" charset="0"/>
                <a:cs typeface="Tahoma" pitchFamily="34" charset="0"/>
              </a:rPr>
              <a:t>електрони</a:t>
            </a:r>
            <a:r>
              <a:rPr lang="ru-RU" sz="220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lvl="1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332410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/>
              <a:t>Електровакуумна лампа</a:t>
            </a:r>
            <a:br>
              <a:rPr lang="uk-UA" b="1"/>
            </a:b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4250432" cy="4114800"/>
          </a:xfrm>
        </p:spPr>
        <p:txBody>
          <a:bodyPr/>
          <a:lstStyle/>
          <a:p>
            <a:r>
              <a:rPr lang="ru-RU" b="1" err="1">
                <a:latin typeface="Tahoma" pitchFamily="34" charset="0"/>
                <a:ea typeface="Tahoma" pitchFamily="34" charset="0"/>
                <a:cs typeface="Tahoma" pitchFamily="34" charset="0"/>
              </a:rPr>
              <a:t>Електрова́куумна</a:t>
            </a:r>
            <a:r>
              <a:rPr lang="ru-RU" b="1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b="1" err="1">
                <a:latin typeface="Tahoma" pitchFamily="34" charset="0"/>
                <a:ea typeface="Tahoma" pitchFamily="34" charset="0"/>
                <a:cs typeface="Tahoma" pitchFamily="34" charset="0"/>
              </a:rPr>
              <a:t>ла́мпа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  —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електровакуумний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прилад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, що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призначений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 для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різноманітних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перетворень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електричних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 величин шляхом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утворення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 потоку електронів та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його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керуванням</a:t>
            </a:r>
            <a:r>
              <a:rPr lang="ru-RU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lvl="1"/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Дія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 ЕЛ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базується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 на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принципі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термоелектронної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емісії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. У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електровакуумній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лампі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емісія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 електронів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відбувається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 у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вакуумі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 із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розжареної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поверхні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mtClean="0">
                <a:latin typeface="Tahoma" pitchFamily="34" charset="0"/>
                <a:ea typeface="Tahoma" pitchFamily="34" charset="0"/>
                <a:cs typeface="Tahoma" pitchFamily="34" charset="0"/>
              </a:rPr>
              <a:t>катода.</a:t>
            </a:r>
            <a:endParaRPr lang="ru-RU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1340768"/>
            <a:ext cx="2590800" cy="4370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88205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mtClean="0"/>
              <a:t>Будова дії Електровакуумної лампи</a:t>
            </a:r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7987" y="1771650"/>
            <a:ext cx="3248025" cy="3771900"/>
          </a:xfrm>
        </p:spPr>
      </p:pic>
    </p:spTree>
    <p:extLst>
      <p:ext uri="{BB962C8B-B14F-4D97-AF65-F5344CB8AC3E}">
        <p14:creationId xmlns:p14="http://schemas.microsoft.com/office/powerpoint/2010/main" val="300012327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404664"/>
            <a:ext cx="7924800" cy="108012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smtClean="0"/>
              <a:t/>
            </a:r>
            <a:br>
              <a:rPr lang="ru-RU" b="1" smtClean="0"/>
            </a:br>
            <a:r>
              <a:rPr lang="ru-RU" b="1" err="1" smtClean="0"/>
              <a:t>Історія</a:t>
            </a:r>
            <a:r>
              <a:rPr lang="ru-RU" b="1" smtClean="0"/>
              <a:t> створення </a:t>
            </a:r>
            <a:r>
              <a:rPr lang="ru-RU" b="1" err="1" smtClean="0"/>
              <a:t>електровакуумної</a:t>
            </a:r>
            <a:r>
              <a:rPr lang="ru-RU" b="1" smtClean="0"/>
              <a:t> </a:t>
            </a:r>
            <a:r>
              <a:rPr lang="ru-RU" b="1" err="1" smtClean="0"/>
              <a:t>лампи</a:t>
            </a:r>
            <a:r>
              <a:rPr lang="ru-RU" b="1"/>
              <a:t/>
            </a:r>
            <a:br>
              <a:rPr lang="ru-RU" b="1"/>
            </a:b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В 1883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році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Т.Едісон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експериментуючи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 з </a:t>
            </a:r>
            <a:r>
              <a:rPr lang="ru-RU" smtClean="0">
                <a:latin typeface="Tahoma" pitchFamily="34" charset="0"/>
                <a:ea typeface="Tahoma" pitchFamily="34" charset="0"/>
                <a:cs typeface="Tahoma" pitchFamily="34" charset="0"/>
              </a:rPr>
              <a:t>лампою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розжарювання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встановив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 в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ній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додатковий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електрод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 — анод. Коли на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розжарену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 нитку (катод)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був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поданий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від'ємний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потенціал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, а на анод </a:t>
            </a:r>
            <a:r>
              <a:rPr lang="ru-RU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позитивний</a:t>
            </a:r>
            <a:r>
              <a:rPr lang="ru-RU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потенціал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, через лампу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пішов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 струм, що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створювали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електрони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які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емітував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гарячий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 катод, за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який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 правила нитка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розжарювання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Це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був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 перший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ламповий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діод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Він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 пропускав струм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тільки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 в одному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напрямі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 і широко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використовувався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 для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перетворення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змінного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 струму в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постійний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. Для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керування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 потоком електронів в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балоні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лампи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між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 катодом і анодом почали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поміщати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металеві</a:t>
            </a:r>
            <a:r>
              <a:rPr lang="ru-RU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сітки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змінюючи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електричний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потенціал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яких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можна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змінювати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 величину струму, що </a:t>
            </a:r>
            <a:r>
              <a:rPr lang="ru-RU" err="1">
                <a:latin typeface="Tahoma" pitchFamily="34" charset="0"/>
                <a:ea typeface="Tahoma" pitchFamily="34" charset="0"/>
                <a:cs typeface="Tahoma" pitchFamily="34" charset="0"/>
              </a:rPr>
              <a:t>протікає</a:t>
            </a:r>
            <a:r>
              <a:rPr lang="ru-RU">
                <a:latin typeface="Tahoma" pitchFamily="34" charset="0"/>
                <a:ea typeface="Tahoma" pitchFamily="34" charset="0"/>
                <a:cs typeface="Tahoma" pitchFamily="34" charset="0"/>
              </a:rPr>
              <a:t> через лампу.</a:t>
            </a:r>
          </a:p>
        </p:txBody>
      </p:sp>
    </p:spTree>
    <p:extLst>
      <p:ext uri="{BB962C8B-B14F-4D97-AF65-F5344CB8AC3E}">
        <p14:creationId xmlns:p14="http://schemas.microsoft.com/office/powerpoint/2010/main" val="21905952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mtClean="0"/>
              <a:t>Застосування електровакуумних ламп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Такі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лампи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широко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використовувалися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для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підсилення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і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генерації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електричних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сигналів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, а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також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перетворення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частот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сигналів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Вакуумні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електронні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лампи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які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сьогодні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можна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побачити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тільки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в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старих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телевізорах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і </a:t>
            </a:r>
            <a:r>
              <a:rPr lang="ru-RU" sz="2100" smtClean="0">
                <a:latin typeface="Tahoma" pitchFamily="34" charset="0"/>
                <a:ea typeface="Tahoma" pitchFamily="34" charset="0"/>
                <a:cs typeface="Tahoma" pitchFamily="34" charset="0"/>
              </a:rPr>
              <a:t>радіоприймачах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були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в тому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числі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елементною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базою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комп'ютерів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першого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покоління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Головним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недоліком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електронних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ламп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було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те, що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пристрої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на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їх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основі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були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досить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громіздкими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. Для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живлення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ламп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необхідно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було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підводити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додаткову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енергію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для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розжарювання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катоду (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саме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він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є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джерелом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електронів,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необхідних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для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утворення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струму в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лампі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), а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утворене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ними тепло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відводити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Наприклад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, в перших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комп'ютерах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використовувалися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тисячі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ламп,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які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розміщувалися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в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металевих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шафах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і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займали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багато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місця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Важила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така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машина десятки тонн.</a:t>
            </a:r>
          </a:p>
          <a:p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Для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забезпечення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роботи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такої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ЕОМ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була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потрібна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електростанція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. Для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охолоджування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машини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використовували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потужні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вентилятори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у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зв'язку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з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виділенням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лампами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величезної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кількості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тепла.</a:t>
            </a:r>
          </a:p>
          <a:p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Залежно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від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кількості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електродів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, що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міститься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в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лампі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лампи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отримали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відповідну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назву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(два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електроди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 —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діод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, три —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тріод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чотири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 — тетрод,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п'ять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 — пентод і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т.ін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.).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Незважаючи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на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чимало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недоліків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електронні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лампи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й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досі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не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витіснені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з ринку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напівпровідниковими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приладами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, а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продовжують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існувати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і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використовуватись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у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радіотехнічних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та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радіоелектронних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пристроях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Наприклад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ru-RU" sz="2100" smtClean="0">
                <a:latin typeface="Tahoma" pitchFamily="34" charset="0"/>
                <a:ea typeface="Tahoma" pitchFamily="34" charset="0"/>
                <a:cs typeface="Tahoma" pitchFamily="34" charset="0"/>
              </a:rPr>
              <a:t>магнетронні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генератори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Магнетрони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також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використовуються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в НВЧ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пічках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Електронні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лампи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мають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високу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лінійність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модуляційної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кривої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тому вони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використовуються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як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підсилювальні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елементи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у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сучасній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аудіопрогравальній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100" smtClean="0">
                <a:latin typeface="Tahoma" pitchFamily="34" charset="0"/>
                <a:ea typeface="Tahoma" pitchFamily="34" charset="0"/>
                <a:cs typeface="Tahoma" pitchFamily="34" charset="0"/>
              </a:rPr>
              <a:t>техніці. Також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лампові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схеми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продовжують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використовуватися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у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підсилювачах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для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електрогітар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ru-RU" sz="2100" smtClean="0">
                <a:latin typeface="Tahoma" pitchFamily="34" charset="0"/>
                <a:ea typeface="Tahoma" pitchFamily="34" charset="0"/>
                <a:cs typeface="Tahoma" pitchFamily="34" charset="0"/>
              </a:rPr>
              <a:t>Обробка 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звуку лампою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відрізняється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від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транзисторної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, вона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викликає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підсилення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парних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гармонік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і,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звідси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високо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поціновуваний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професіоналами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«</a:t>
            </a:r>
            <a:r>
              <a:rPr lang="ru-RU" sz="2100" err="1">
                <a:latin typeface="Tahoma" pitchFamily="34" charset="0"/>
                <a:ea typeface="Tahoma" pitchFamily="34" charset="0"/>
                <a:cs typeface="Tahoma" pitchFamily="34" charset="0"/>
              </a:rPr>
              <a:t>ламповий</a:t>
            </a:r>
            <a:r>
              <a:rPr lang="ru-RU" sz="2100">
                <a:latin typeface="Tahoma" pitchFamily="34" charset="0"/>
                <a:ea typeface="Tahoma" pitchFamily="34" charset="0"/>
                <a:cs typeface="Tahoma" pitchFamily="34" charset="0"/>
              </a:rPr>
              <a:t> звук».</a:t>
            </a:r>
          </a:p>
          <a:p>
            <a:endParaRPr lang="ru-RU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409594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оризонт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Горизонт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Горизон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128</TotalTime>
  <Words>408</Words>
  <Application>Microsoft Office PowerPoint</Application>
  <PresentationFormat>Экран (4:3)</PresentationFormat>
  <Paragraphs>37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Горизонт</vt:lpstr>
      <vt:lpstr>презентація</vt:lpstr>
      <vt:lpstr>План</vt:lpstr>
      <vt:lpstr>Що таке вакуум?</vt:lpstr>
      <vt:lpstr>Історія дослідження вакууму</vt:lpstr>
      <vt:lpstr>Властивості вакууму. Термоелектронна емісія</vt:lpstr>
      <vt:lpstr>Електровакуумна лампа </vt:lpstr>
      <vt:lpstr>Будова дії Електровакуумної лампи</vt:lpstr>
      <vt:lpstr> Історія створення електровакуумної лампи </vt:lpstr>
      <vt:lpstr>Застосування електровакуумних ламп</vt:lpstr>
      <vt:lpstr>Дякую за увагу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</dc:title>
  <dc:creator>uzulus</dc:creator>
  <cp:lastModifiedBy>uzulus</cp:lastModifiedBy>
  <cp:revision>12</cp:revision>
  <dcterms:created xsi:type="dcterms:W3CDTF">2013-11-02T12:19:50Z</dcterms:created>
  <dcterms:modified xsi:type="dcterms:W3CDTF">2013-11-10T10:24:22Z</dcterms:modified>
</cp:coreProperties>
</file>