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E3CF4EB-68BD-4F68-BC23-DB55A3E573FC}" type="datetimeFigureOut">
              <a:rPr lang="ru-RU" smtClean="0"/>
              <a:pPr/>
              <a:t>14.10.2013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28507F6C-17BF-4A13-AFE4-9F1366D1DB1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CF4EB-68BD-4F68-BC23-DB55A3E573FC}" type="datetimeFigureOut">
              <a:rPr lang="ru-RU" smtClean="0"/>
              <a:pPr/>
              <a:t>14.10.2013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7F6C-17BF-4A13-AFE4-9F1366D1DB1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CF4EB-68BD-4F68-BC23-DB55A3E573FC}" type="datetimeFigureOut">
              <a:rPr lang="ru-RU" smtClean="0"/>
              <a:pPr/>
              <a:t>14.10.2013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7F6C-17BF-4A13-AFE4-9F1366D1DB1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BE3CF4EB-68BD-4F68-BC23-DB55A3E573FC}" type="datetimeFigureOut">
              <a:rPr lang="ru-RU" smtClean="0"/>
              <a:pPr/>
              <a:t>14.10.2013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7F6C-17BF-4A13-AFE4-9F1366D1DB1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E3CF4EB-68BD-4F68-BC23-DB55A3E573FC}" type="datetimeFigureOut">
              <a:rPr lang="ru-RU" smtClean="0"/>
              <a:pPr/>
              <a:t>14.10.2013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28507F6C-17BF-4A13-AFE4-9F1366D1DB18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E3CF4EB-68BD-4F68-BC23-DB55A3E573FC}" type="datetimeFigureOut">
              <a:rPr lang="ru-RU" smtClean="0"/>
              <a:pPr/>
              <a:t>14.10.2013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8507F6C-17BF-4A13-AFE4-9F1366D1DB1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BE3CF4EB-68BD-4F68-BC23-DB55A3E573FC}" type="datetimeFigureOut">
              <a:rPr lang="ru-RU" smtClean="0"/>
              <a:pPr/>
              <a:t>14.10.2013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28507F6C-17BF-4A13-AFE4-9F1366D1DB1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CF4EB-68BD-4F68-BC23-DB55A3E573FC}" type="datetimeFigureOut">
              <a:rPr lang="ru-RU" smtClean="0"/>
              <a:pPr/>
              <a:t>14.10.2013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7F6C-17BF-4A13-AFE4-9F1366D1DB1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E3CF4EB-68BD-4F68-BC23-DB55A3E573FC}" type="datetimeFigureOut">
              <a:rPr lang="ru-RU" smtClean="0"/>
              <a:pPr/>
              <a:t>14.10.2013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8507F6C-17BF-4A13-AFE4-9F1366D1DB1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BE3CF4EB-68BD-4F68-BC23-DB55A3E573FC}" type="datetimeFigureOut">
              <a:rPr lang="ru-RU" smtClean="0"/>
              <a:pPr/>
              <a:t>14.10.2013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28507F6C-17BF-4A13-AFE4-9F1366D1DB1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BE3CF4EB-68BD-4F68-BC23-DB55A3E573FC}" type="datetimeFigureOut">
              <a:rPr lang="ru-RU" smtClean="0"/>
              <a:pPr/>
              <a:t>14.10.2013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28507F6C-17BF-4A13-AFE4-9F1366D1DB1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E3CF4EB-68BD-4F68-BC23-DB55A3E573FC}" type="datetimeFigureOut">
              <a:rPr lang="ru-RU" smtClean="0"/>
              <a:pPr/>
              <a:t>14.10.2013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28507F6C-17BF-4A13-AFE4-9F1366D1DB1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00109"/>
            <a:ext cx="7772400" cy="2600342"/>
          </a:xfrm>
        </p:spPr>
        <p:txBody>
          <a:bodyPr>
            <a:normAutofit/>
          </a:bodyPr>
          <a:lstStyle/>
          <a:p>
            <a:r>
              <a:rPr lang="ru-RU" dirty="0">
                <a:latin typeface="Microsoft Sans Serif" pitchFamily="34" charset="0"/>
                <a:cs typeface="Microsoft Sans Serif" pitchFamily="34" charset="0"/>
              </a:rPr>
              <a:t>Презентація на тему</a:t>
            </a:r>
            <a:r>
              <a:rPr lang="ru-RU" dirty="0" smtClean="0">
                <a:latin typeface="Microsoft Sans Serif" pitchFamily="34" charset="0"/>
                <a:cs typeface="Microsoft Sans Serif" pitchFamily="34" charset="0"/>
              </a:rPr>
              <a:t>: </a:t>
            </a:r>
            <a:r>
              <a:rPr lang="ru-RU" dirty="0" smtClean="0">
                <a:latin typeface="Microsoft Sans Serif" pitchFamily="34" charset="0"/>
                <a:cs typeface="Microsoft Sans Serif" pitchFamily="34" charset="0"/>
              </a:rPr>
              <a:t>Вплив</a:t>
            </a:r>
            <a:r>
              <a:rPr lang="ru-RU" dirty="0" smtClean="0"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ru-RU" dirty="0">
                <a:latin typeface="Microsoft Sans Serif" pitchFamily="34" charset="0"/>
                <a:cs typeface="Microsoft Sans Serif" pitchFamily="34" charset="0"/>
              </a:rPr>
              <a:t>магнітного поля на живі </a:t>
            </a:r>
            <a:r>
              <a:rPr lang="ru-RU" dirty="0" smtClean="0">
                <a:latin typeface="Microsoft Sans Serif" pitchFamily="34" charset="0"/>
                <a:cs typeface="Microsoft Sans Serif" pitchFamily="34" charset="0"/>
              </a:rPr>
              <a:t>організми</a:t>
            </a:r>
            <a:endParaRPr lang="ru-RU" dirty="0">
              <a:latin typeface="Microsoft Sans Serif" pitchFamily="34" charset="0"/>
              <a:cs typeface="Microsoft Sans Serif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929190" y="5429264"/>
            <a:ext cx="4000528" cy="1214446"/>
          </a:xfrm>
        </p:spPr>
        <p:txBody>
          <a:bodyPr>
            <a:normAutofit/>
          </a:bodyPr>
          <a:lstStyle/>
          <a:p>
            <a:r>
              <a:rPr lang="ru-RU" sz="1600" dirty="0" smtClean="0">
                <a:latin typeface="Microsoft Sans Serif" pitchFamily="34" charset="0"/>
                <a:cs typeface="Microsoft Sans Serif" pitchFamily="34" charset="0"/>
              </a:rPr>
              <a:t>Підготувала Манькина Марта</a:t>
            </a:r>
          </a:p>
          <a:p>
            <a:r>
              <a:rPr lang="uk-UA" sz="1600" dirty="0" smtClean="0">
                <a:latin typeface="Microsoft Sans Serif" pitchFamily="34" charset="0"/>
                <a:cs typeface="Microsoft Sans Serif" pitchFamily="34" charset="0"/>
              </a:rPr>
              <a:t>11 А класу </a:t>
            </a:r>
          </a:p>
          <a:p>
            <a:r>
              <a:rPr lang="uk-UA" sz="1600" dirty="0" smtClean="0">
                <a:latin typeface="Microsoft Sans Serif" pitchFamily="34" charset="0"/>
                <a:cs typeface="Microsoft Sans Serif" pitchFamily="34" charset="0"/>
              </a:rPr>
              <a:t>ЛССЗШ </a:t>
            </a:r>
            <a:r>
              <a:rPr lang="ru-RU" sz="1600" dirty="0" smtClean="0">
                <a:latin typeface="Microsoft Sans Serif" pitchFamily="34" charset="0"/>
                <a:cs typeface="Microsoft Sans Serif" pitchFamily="34" charset="0"/>
              </a:rPr>
              <a:t>№</a:t>
            </a:r>
            <a:r>
              <a:rPr lang="uk-UA" sz="1600" dirty="0" smtClean="0">
                <a:latin typeface="Microsoft Sans Serif" pitchFamily="34" charset="0"/>
                <a:cs typeface="Microsoft Sans Serif" pitchFamily="34" charset="0"/>
              </a:rPr>
              <a:t> 81 ім. П. Сагайдачного</a:t>
            </a:r>
          </a:p>
          <a:p>
            <a:r>
              <a:rPr lang="uk-UA" sz="1600" dirty="0" smtClean="0">
                <a:latin typeface="Microsoft Sans Serif" pitchFamily="34" charset="0"/>
                <a:cs typeface="Microsoft Sans Serif" pitchFamily="34" charset="0"/>
              </a:rPr>
              <a:t>2013</a:t>
            </a:r>
            <a:endParaRPr lang="ru-RU" sz="1600" dirty="0">
              <a:latin typeface="Microsoft Sans Serif" pitchFamily="34" charset="0"/>
              <a:cs typeface="Microsoft Sans Serif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sz="half" idx="1"/>
          </p:nvPr>
        </p:nvSpPr>
        <p:spPr>
          <a:xfrm>
            <a:off x="457200" y="571480"/>
            <a:ext cx="4038600" cy="555468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endParaRPr lang="ru-RU" dirty="0"/>
          </a:p>
          <a:p>
            <a:pPr>
              <a:buNone/>
            </a:pPr>
            <a:r>
              <a:rPr lang="ru-RU" dirty="0" smtClean="0"/>
              <a:t>     </a:t>
            </a:r>
            <a:r>
              <a:rPr lang="ru-RU" dirty="0" smtClean="0">
                <a:latin typeface="Microsoft Sans Serif" pitchFamily="34" charset="0"/>
                <a:cs typeface="Microsoft Sans Serif" pitchFamily="34" charset="0"/>
              </a:rPr>
              <a:t>Магніто чутливими виявилися і птахи, і тварини. Помічено, що магнітні сили мають одну несподівану особливість- вони гальмують умовні й безумовні рефлекси.</a:t>
            </a:r>
            <a:endParaRPr lang="ru-RU" dirty="0">
              <a:latin typeface="Microsoft Sans Serif" pitchFamily="34" charset="0"/>
              <a:cs typeface="Microsoft Sans Serif" pitchFamily="34" charset="0"/>
            </a:endParaRPr>
          </a:p>
        </p:txBody>
      </p:sp>
      <p:pic>
        <p:nvPicPr>
          <p:cNvPr id="6" name="Содержимое 5" descr="slide-10-638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243512" y="571480"/>
            <a:ext cx="3543330" cy="5420539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4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sz="3600" dirty="0" smtClean="0">
                <a:latin typeface="Microsoft Sans Serif" pitchFamily="34" charset="0"/>
                <a:cs typeface="Microsoft Sans Serif" pitchFamily="34" charset="0"/>
              </a:rPr>
              <a:t>Людині </a:t>
            </a:r>
            <a:r>
              <a:rPr lang="ru-RU" sz="3600" dirty="0">
                <a:latin typeface="Microsoft Sans Serif" pitchFamily="34" charset="0"/>
                <a:cs typeface="Microsoft Sans Serif" pitchFamily="34" charset="0"/>
              </a:rPr>
              <a:t>пропускали через руку </a:t>
            </a:r>
            <a:r>
              <a:rPr lang="ru-RU" sz="3600" dirty="0" smtClean="0">
                <a:latin typeface="Microsoft Sans Serif" pitchFamily="34" charset="0"/>
                <a:cs typeface="Microsoft Sans Serif" pitchFamily="34" charset="0"/>
              </a:rPr>
              <a:t>слабкий струм</a:t>
            </a:r>
            <a:r>
              <a:rPr lang="ru-RU" sz="3600" dirty="0">
                <a:latin typeface="Microsoft Sans Serif" pitchFamily="34" charset="0"/>
                <a:cs typeface="Microsoft Sans Serif" pitchFamily="34" charset="0"/>
              </a:rPr>
              <a:t>, потім поступово збільшували </a:t>
            </a:r>
            <a:r>
              <a:rPr lang="ru-RU" sz="3600" dirty="0" smtClean="0">
                <a:latin typeface="Microsoft Sans Serif" pitchFamily="34" charset="0"/>
                <a:cs typeface="Microsoft Sans Serif" pitchFamily="34" charset="0"/>
              </a:rPr>
              <a:t>його силу </a:t>
            </a:r>
            <a:r>
              <a:rPr lang="ru-RU" sz="3600" dirty="0">
                <a:latin typeface="Microsoft Sans Serif" pitchFamily="34" charset="0"/>
                <a:cs typeface="Microsoft Sans Serif" pitchFamily="34" charset="0"/>
              </a:rPr>
              <a:t>і міряли, як швидко </a:t>
            </a:r>
            <a:r>
              <a:rPr lang="ru-RU" sz="3600" dirty="0" smtClean="0">
                <a:latin typeface="Microsoft Sans Serif" pitchFamily="34" charset="0"/>
                <a:cs typeface="Microsoft Sans Serif" pitchFamily="34" charset="0"/>
              </a:rPr>
              <a:t>піддослідний відсмикне </a:t>
            </a:r>
            <a:r>
              <a:rPr lang="ru-RU" sz="3600" dirty="0">
                <a:latin typeface="Microsoft Sans Serif" pitchFamily="34" charset="0"/>
                <a:cs typeface="Microsoft Sans Serif" pitchFamily="34" charset="0"/>
              </a:rPr>
              <a:t>руку. Виявилося, що </a:t>
            </a:r>
            <a:r>
              <a:rPr lang="ru-RU" sz="3600" dirty="0" smtClean="0">
                <a:latin typeface="Microsoft Sans Serif" pitchFamily="34" charset="0"/>
                <a:cs typeface="Microsoft Sans Serif" pitchFamily="34" charset="0"/>
              </a:rPr>
              <a:t>в магнітному </a:t>
            </a:r>
            <a:r>
              <a:rPr lang="ru-RU" sz="3600" dirty="0">
                <a:latin typeface="Microsoft Sans Serif" pitchFamily="34" charset="0"/>
                <a:cs typeface="Microsoft Sans Serif" pitchFamily="34" charset="0"/>
              </a:rPr>
              <a:t>полі треба дати </a:t>
            </a:r>
            <a:r>
              <a:rPr lang="ru-RU" sz="3600" dirty="0" smtClean="0">
                <a:latin typeface="Microsoft Sans Serif" pitchFamily="34" charset="0"/>
                <a:cs typeface="Microsoft Sans Serif" pitchFamily="34" charset="0"/>
              </a:rPr>
              <a:t>сильніший струм</a:t>
            </a:r>
            <a:r>
              <a:rPr lang="ru-RU" sz="3600" dirty="0">
                <a:latin typeface="Microsoft Sans Serif" pitchFamily="34" charset="0"/>
                <a:cs typeface="Microsoft Sans Serif" pitchFamily="34" charset="0"/>
              </a:rPr>
              <a:t>, щоб людина відчула електрику. </a:t>
            </a:r>
            <a:r>
              <a:rPr lang="ru-RU" sz="3600" dirty="0" smtClean="0">
                <a:latin typeface="Microsoft Sans Serif" pitchFamily="34" charset="0"/>
                <a:cs typeface="Microsoft Sans Serif" pitchFamily="34" charset="0"/>
              </a:rPr>
              <a:t>Та </a:t>
            </a:r>
            <a:r>
              <a:rPr lang="ru-RU" sz="3600" dirty="0">
                <a:latin typeface="Microsoft Sans Serif" pitchFamily="34" charset="0"/>
                <a:cs typeface="Microsoft Sans Serif" pitchFamily="34" charset="0"/>
              </a:rPr>
              <a:t>відсмикувала вона руку повільніше, </a:t>
            </a:r>
            <a:r>
              <a:rPr lang="ru-RU" sz="3600" dirty="0" smtClean="0">
                <a:latin typeface="Microsoft Sans Serif" pitchFamily="34" charset="0"/>
                <a:cs typeface="Microsoft Sans Serif" pitchFamily="34" charset="0"/>
              </a:rPr>
              <a:t>сама того </a:t>
            </a:r>
            <a:r>
              <a:rPr lang="ru-RU" sz="3600" dirty="0">
                <a:latin typeface="Microsoft Sans Serif" pitchFamily="34" charset="0"/>
                <a:cs typeface="Microsoft Sans Serif" pitchFamily="34" charset="0"/>
              </a:rPr>
              <a:t>не помічаючи.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3"/>
          <p:cNvSpPr>
            <a:spLocks noGrp="1"/>
          </p:cNvSpPr>
          <p:nvPr>
            <p:ph sz="half" idx="1"/>
          </p:nvPr>
        </p:nvSpPr>
        <p:spPr>
          <a:xfrm>
            <a:off x="457200" y="428604"/>
            <a:ext cx="4038600" cy="5697559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dirty="0"/>
              <a:t> </a:t>
            </a:r>
            <a:r>
              <a:rPr lang="ru-RU" dirty="0" smtClean="0"/>
              <a:t>   </a:t>
            </a:r>
            <a:r>
              <a:rPr lang="ru-RU" sz="3000" dirty="0" smtClean="0">
                <a:latin typeface="Microsoft Sans Serif" pitchFamily="34" charset="0"/>
                <a:cs typeface="Microsoft Sans Serif" pitchFamily="34" charset="0"/>
              </a:rPr>
              <a:t>Яким </a:t>
            </a:r>
            <a:r>
              <a:rPr lang="ru-RU" sz="3000" dirty="0">
                <a:latin typeface="Microsoft Sans Serif" pitchFamily="34" charset="0"/>
                <a:cs typeface="Microsoft Sans Serif" pitchFamily="34" charset="0"/>
              </a:rPr>
              <a:t>же чином </a:t>
            </a:r>
            <a:r>
              <a:rPr lang="ru-RU" sz="3000" dirty="0" smtClean="0">
                <a:latin typeface="Microsoft Sans Serif" pitchFamily="34" charset="0"/>
                <a:cs typeface="Microsoft Sans Serif" pitchFamily="34" charset="0"/>
              </a:rPr>
              <a:t>живі істоти сприймають невидиме напруження</a:t>
            </a:r>
            <a:r>
              <a:rPr lang="ru-RU" sz="3000" dirty="0">
                <a:latin typeface="Microsoft Sans Serif" pitchFamily="34" charset="0"/>
                <a:cs typeface="Microsoft Sans Serif" pitchFamily="34" charset="0"/>
              </a:rPr>
              <a:t>? </a:t>
            </a:r>
            <a:r>
              <a:rPr lang="ru-RU" sz="3000" dirty="0" smtClean="0">
                <a:latin typeface="Microsoft Sans Serif" pitchFamily="34" charset="0"/>
                <a:cs typeface="Microsoft Sans Serif" pitchFamily="34" charset="0"/>
              </a:rPr>
              <a:t>Магнітні сигнали сприймаються безпосередньо мозком</a:t>
            </a:r>
            <a:r>
              <a:rPr lang="ru-RU" sz="3000" dirty="0">
                <a:latin typeface="Microsoft Sans Serif" pitchFamily="34" charset="0"/>
                <a:cs typeface="Microsoft Sans Serif" pitchFamily="34" charset="0"/>
              </a:rPr>
              <a:t>. Магнітне </a:t>
            </a:r>
            <a:r>
              <a:rPr lang="ru-RU" sz="3000" dirty="0" smtClean="0">
                <a:latin typeface="Microsoft Sans Serif" pitchFamily="34" charset="0"/>
                <a:cs typeface="Microsoft Sans Serif" pitchFamily="34" charset="0"/>
              </a:rPr>
              <a:t>поле впливає </a:t>
            </a:r>
            <a:r>
              <a:rPr lang="ru-RU" sz="3000" dirty="0">
                <a:latin typeface="Microsoft Sans Serif" pitchFamily="34" charset="0"/>
                <a:cs typeface="Microsoft Sans Serif" pitchFamily="34" charset="0"/>
              </a:rPr>
              <a:t>на </a:t>
            </a:r>
            <a:r>
              <a:rPr lang="ru-RU" sz="3000" dirty="0" smtClean="0">
                <a:latin typeface="Microsoft Sans Serif" pitchFamily="34" charset="0"/>
                <a:cs typeface="Microsoft Sans Serif" pitchFamily="34" charset="0"/>
              </a:rPr>
              <a:t>обмін речовин нервової тканини</a:t>
            </a:r>
            <a:r>
              <a:rPr lang="ru-RU" sz="3000" dirty="0">
                <a:latin typeface="Microsoft Sans Serif" pitchFamily="34" charset="0"/>
                <a:cs typeface="Microsoft Sans Serif" pitchFamily="34" charset="0"/>
              </a:rPr>
              <a:t>, і </a:t>
            </a:r>
            <a:r>
              <a:rPr lang="ru-RU" sz="3000" dirty="0" smtClean="0">
                <a:latin typeface="Microsoft Sans Serif" pitchFamily="34" charset="0"/>
                <a:cs typeface="Microsoft Sans Serif" pitchFamily="34" charset="0"/>
              </a:rPr>
              <a:t>реакція виникає </a:t>
            </a:r>
            <a:r>
              <a:rPr lang="ru-RU" sz="3000" dirty="0">
                <a:latin typeface="Microsoft Sans Serif" pitchFamily="34" charset="0"/>
                <a:cs typeface="Microsoft Sans Serif" pitchFamily="34" charset="0"/>
              </a:rPr>
              <a:t>в усіх відділах</a:t>
            </a:r>
            <a:r>
              <a:rPr lang="ru-RU" sz="3000" dirty="0" smtClean="0">
                <a:latin typeface="Microsoft Sans Serif" pitchFamily="34" charset="0"/>
                <a:cs typeface="Microsoft Sans Serif" pitchFamily="34" charset="0"/>
              </a:rPr>
              <a:t>, але найінтенсивінішою вона </a:t>
            </a:r>
            <a:r>
              <a:rPr lang="ru-RU" sz="3000" dirty="0">
                <a:latin typeface="Microsoft Sans Serif" pitchFamily="34" charset="0"/>
                <a:cs typeface="Microsoft Sans Serif" pitchFamily="34" charset="0"/>
              </a:rPr>
              <a:t>є в гіпоталамусі </a:t>
            </a:r>
            <a:r>
              <a:rPr lang="ru-RU" sz="3000" dirty="0" smtClean="0">
                <a:latin typeface="Microsoft Sans Serif" pitchFamily="34" charset="0"/>
                <a:cs typeface="Microsoft Sans Serif" pitchFamily="34" charset="0"/>
              </a:rPr>
              <a:t>і в </a:t>
            </a:r>
            <a:r>
              <a:rPr lang="ru-RU" sz="3000" dirty="0">
                <a:latin typeface="Microsoft Sans Serif" pitchFamily="34" charset="0"/>
                <a:cs typeface="Microsoft Sans Serif" pitchFamily="34" charset="0"/>
              </a:rPr>
              <a:t>корі головного мозку.</a:t>
            </a:r>
          </a:p>
        </p:txBody>
      </p:sp>
      <p:pic>
        <p:nvPicPr>
          <p:cNvPr id="8" name="Содержимое 7" descr="slide-12-638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000628" y="928671"/>
            <a:ext cx="3643337" cy="4482324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68544"/>
          </a:xfrm>
        </p:spPr>
        <p:txBody>
          <a:bodyPr>
            <a:noAutofit/>
          </a:bodyPr>
          <a:lstStyle/>
          <a:p>
            <a:r>
              <a:rPr lang="ru-RU" sz="2400" dirty="0">
                <a:latin typeface="Microsoft Sans Serif" pitchFamily="34" charset="0"/>
                <a:cs typeface="Microsoft Sans Serif" pitchFamily="34" charset="0"/>
              </a:rPr>
              <a:t>Ці відділи мозку найчутливіші до його зміни</a:t>
            </a:r>
            <a:r>
              <a:rPr lang="ru-RU" sz="2400" dirty="0" smtClean="0">
                <a:latin typeface="Microsoft Sans Serif" pitchFamily="34" charset="0"/>
                <a:cs typeface="Microsoft Sans Serif" pitchFamily="34" charset="0"/>
              </a:rPr>
              <a:t>. Отже</a:t>
            </a:r>
            <a:r>
              <a:rPr lang="ru-RU" sz="2400" dirty="0">
                <a:latin typeface="Microsoft Sans Serif" pitchFamily="34" charset="0"/>
                <a:cs typeface="Microsoft Sans Serif" pitchFamily="34" charset="0"/>
              </a:rPr>
              <a:t>, в перші моменти магнітне </a:t>
            </a:r>
            <a:r>
              <a:rPr lang="ru-RU" sz="2400" dirty="0" smtClean="0">
                <a:latin typeface="Microsoft Sans Serif" pitchFamily="34" charset="0"/>
                <a:cs typeface="Microsoft Sans Serif" pitchFamily="34" charset="0"/>
              </a:rPr>
              <a:t>поле впливає </a:t>
            </a:r>
            <a:r>
              <a:rPr lang="ru-RU" sz="2400" dirty="0">
                <a:latin typeface="Microsoft Sans Serif" pitchFamily="34" charset="0"/>
                <a:cs typeface="Microsoft Sans Serif" pitchFamily="34" charset="0"/>
              </a:rPr>
              <a:t>передусім на функції </a:t>
            </a:r>
            <a:r>
              <a:rPr lang="ru-RU" sz="2400" dirty="0" smtClean="0">
                <a:latin typeface="Microsoft Sans Serif" pitchFamily="34" charset="0"/>
                <a:cs typeface="Microsoft Sans Serif" pitchFamily="34" charset="0"/>
              </a:rPr>
              <a:t>центральної нервової </a:t>
            </a:r>
            <a:r>
              <a:rPr lang="ru-RU" sz="2400" dirty="0">
                <a:latin typeface="Microsoft Sans Serif" pitchFamily="34" charset="0"/>
                <a:cs typeface="Microsoft Sans Serif" pitchFamily="34" charset="0"/>
              </a:rPr>
              <a:t>системи, а пізніше, можливо, </a:t>
            </a:r>
            <a:r>
              <a:rPr lang="ru-RU" sz="2400" dirty="0" smtClean="0">
                <a:latin typeface="Microsoft Sans Serif" pitchFamily="34" charset="0"/>
                <a:cs typeface="Microsoft Sans Serif" pitchFamily="34" charset="0"/>
              </a:rPr>
              <a:t>його дія </a:t>
            </a:r>
            <a:r>
              <a:rPr lang="ru-RU" sz="2400" dirty="0">
                <a:latin typeface="Microsoft Sans Serif" pitchFamily="34" charset="0"/>
                <a:cs typeface="Microsoft Sans Serif" pitchFamily="34" charset="0"/>
              </a:rPr>
              <a:t>позначиться і на роботі інших органів</a:t>
            </a:r>
            <a:r>
              <a:rPr lang="ru-RU" sz="2400" dirty="0" smtClean="0">
                <a:latin typeface="Microsoft Sans Serif" pitchFamily="34" charset="0"/>
                <a:cs typeface="Microsoft Sans Serif" pitchFamily="34" charset="0"/>
              </a:rPr>
              <a:t>, клітин</a:t>
            </a:r>
            <a:r>
              <a:rPr lang="ru-RU" sz="2400" dirty="0">
                <a:latin typeface="Microsoft Sans Serif" pitchFamily="34" charset="0"/>
                <a:cs typeface="Microsoft Sans Serif" pitchFamily="34" charset="0"/>
              </a:rPr>
              <a:t>, які також відзначаються </a:t>
            </a:r>
            <a:r>
              <a:rPr lang="ru-RU" sz="2400" dirty="0" smtClean="0">
                <a:latin typeface="Microsoft Sans Serif" pitchFamily="34" charset="0"/>
                <a:cs typeface="Microsoft Sans Serif" pitchFamily="34" charset="0"/>
              </a:rPr>
              <a:t>високим рівнем </a:t>
            </a:r>
            <a:r>
              <a:rPr lang="ru-RU" sz="2400" dirty="0">
                <a:latin typeface="Microsoft Sans Serif" pitchFamily="34" charset="0"/>
                <a:cs typeface="Microsoft Sans Serif" pitchFamily="34" charset="0"/>
              </a:rPr>
              <a:t>обміну речовин.</a:t>
            </a:r>
          </a:p>
        </p:txBody>
      </p:sp>
      <p:pic>
        <p:nvPicPr>
          <p:cNvPr id="7" name="Содержимое 6" descr="slide-13-63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0837" y="3078162"/>
            <a:ext cx="3362325" cy="2181225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82792"/>
          </a:xfrm>
        </p:spPr>
        <p:txBody>
          <a:bodyPr>
            <a:noAutofit/>
          </a:bodyPr>
          <a:lstStyle/>
          <a:p>
            <a:r>
              <a:rPr lang="ru-RU" sz="2400" dirty="0">
                <a:latin typeface="Microsoft Sans Serif" pitchFamily="34" charset="0"/>
                <a:cs typeface="Microsoft Sans Serif" pitchFamily="34" charset="0"/>
              </a:rPr>
              <a:t>Рослинний світ теж не байдужий до </a:t>
            </a:r>
            <a:r>
              <a:rPr lang="ru-RU" sz="2400" dirty="0" smtClean="0">
                <a:latin typeface="Microsoft Sans Serif" pitchFamily="34" charset="0"/>
                <a:cs typeface="Microsoft Sans Serif" pitchFamily="34" charset="0"/>
              </a:rPr>
              <a:t>дії магнітних </a:t>
            </a:r>
            <a:r>
              <a:rPr lang="ru-RU" sz="2400" dirty="0">
                <a:latin typeface="Microsoft Sans Serif" pitchFamily="34" charset="0"/>
                <a:cs typeface="Microsoft Sans Serif" pitchFamily="34" charset="0"/>
              </a:rPr>
              <a:t>сил. Ще відчутніше </a:t>
            </a:r>
            <a:r>
              <a:rPr lang="ru-RU" sz="2400" dirty="0" smtClean="0">
                <a:latin typeface="Microsoft Sans Serif" pitchFamily="34" charset="0"/>
                <a:cs typeface="Microsoft Sans Serif" pitchFamily="34" charset="0"/>
              </a:rPr>
              <a:t>переносять живі </a:t>
            </a:r>
            <a:r>
              <a:rPr lang="ru-RU" sz="2400" dirty="0">
                <a:latin typeface="Microsoft Sans Serif" pitchFamily="34" charset="0"/>
                <a:cs typeface="Microsoft Sans Serif" pitchFamily="34" charset="0"/>
              </a:rPr>
              <a:t>істоти зниження магнітної напруженості</a:t>
            </a:r>
            <a:r>
              <a:rPr lang="ru-RU" sz="2400" dirty="0" smtClean="0">
                <a:latin typeface="Microsoft Sans Serif" pitchFamily="34" charset="0"/>
                <a:cs typeface="Microsoft Sans Serif" pitchFamily="34" charset="0"/>
              </a:rPr>
              <a:t>. Якщо </a:t>
            </a:r>
            <a:r>
              <a:rPr lang="ru-RU" sz="2400" dirty="0">
                <a:latin typeface="Microsoft Sans Serif" pitchFamily="34" charset="0"/>
                <a:cs typeface="Microsoft Sans Serif" pitchFamily="34" charset="0"/>
              </a:rPr>
              <a:t>помістити деякі бактерії в </a:t>
            </a:r>
            <a:r>
              <a:rPr lang="ru-RU" sz="2400" dirty="0" smtClean="0">
                <a:latin typeface="Microsoft Sans Serif" pitchFamily="34" charset="0"/>
                <a:cs typeface="Microsoft Sans Serif" pitchFamily="34" charset="0"/>
              </a:rPr>
              <a:t>слабке магнітне </a:t>
            </a:r>
            <a:r>
              <a:rPr lang="ru-RU" sz="2400" dirty="0">
                <a:latin typeface="Microsoft Sans Serif" pitchFamily="34" charset="0"/>
                <a:cs typeface="Microsoft Sans Serif" pitchFamily="34" charset="0"/>
              </a:rPr>
              <a:t>поле, їхня чисельність </a:t>
            </a:r>
            <a:r>
              <a:rPr lang="ru-RU" sz="2400" dirty="0" smtClean="0">
                <a:latin typeface="Microsoft Sans Serif" pitchFamily="34" charset="0"/>
                <a:cs typeface="Microsoft Sans Serif" pitchFamily="34" charset="0"/>
              </a:rPr>
              <a:t>різко скорочується</a:t>
            </a:r>
            <a:r>
              <a:rPr lang="ru-RU" sz="2400" dirty="0">
                <a:latin typeface="Microsoft Sans Serif" pitchFamily="34" charset="0"/>
                <a:cs typeface="Microsoft Sans Serif" pitchFamily="34" charset="0"/>
              </a:rPr>
              <a:t>.</a:t>
            </a:r>
          </a:p>
        </p:txBody>
      </p:sp>
      <p:pic>
        <p:nvPicPr>
          <p:cNvPr id="4" name="Содержимое 3" descr="slide-14-63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47962" y="2792412"/>
            <a:ext cx="3648075" cy="2752725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25668"/>
          </a:xfrm>
        </p:spPr>
        <p:txBody>
          <a:bodyPr>
            <a:noAutofit/>
          </a:bodyPr>
          <a:lstStyle/>
          <a:p>
            <a:r>
              <a:rPr lang="ru-RU" sz="2400" dirty="0">
                <a:latin typeface="Microsoft Sans Serif" pitchFamily="34" charset="0"/>
                <a:cs typeface="Microsoft Sans Serif" pitchFamily="34" charset="0"/>
              </a:rPr>
              <a:t>Миші при тривалому перебуванні </a:t>
            </a:r>
            <a:r>
              <a:rPr lang="ru-RU" sz="2400" dirty="0" smtClean="0">
                <a:latin typeface="Microsoft Sans Serif" pitchFamily="34" charset="0"/>
                <a:cs typeface="Microsoft Sans Serif" pitchFamily="34" charset="0"/>
              </a:rPr>
              <a:t>в “</a:t>
            </a:r>
            <a:r>
              <a:rPr lang="ru-RU" sz="2400" dirty="0">
                <a:latin typeface="Microsoft Sans Serif" pitchFamily="34" charset="0"/>
                <a:cs typeface="Microsoft Sans Serif" pitchFamily="34" charset="0"/>
              </a:rPr>
              <a:t>немагнітному середовищі” швидше гинуть</a:t>
            </a:r>
            <a:r>
              <a:rPr lang="ru-RU" sz="2400" dirty="0" smtClean="0">
                <a:latin typeface="Microsoft Sans Serif" pitchFamily="34" charset="0"/>
                <a:cs typeface="Microsoft Sans Serif" pitchFamily="34" charset="0"/>
              </a:rPr>
              <a:t>, не </a:t>
            </a:r>
            <a:r>
              <a:rPr lang="ru-RU" sz="2400" dirty="0">
                <a:latin typeface="Microsoft Sans Serif" pitchFamily="34" charset="0"/>
                <a:cs typeface="Microsoft Sans Serif" pitchFamily="34" charset="0"/>
              </a:rPr>
              <a:t>приносять потомства. Напрям </a:t>
            </a:r>
            <a:r>
              <a:rPr lang="ru-RU" sz="2400" dirty="0" smtClean="0">
                <a:latin typeface="Microsoft Sans Serif" pitchFamily="34" charset="0"/>
                <a:cs typeface="Microsoft Sans Serif" pitchFamily="34" charset="0"/>
              </a:rPr>
              <a:t>земного магнітного </a:t>
            </a:r>
            <a:r>
              <a:rPr lang="ru-RU" sz="2400" dirty="0">
                <a:latin typeface="Microsoft Sans Serif" pitchFamily="34" charset="0"/>
                <a:cs typeface="Microsoft Sans Serif" pitchFamily="34" charset="0"/>
              </a:rPr>
              <a:t>поля в історії Землі </a:t>
            </a:r>
            <a:r>
              <a:rPr lang="ru-RU" sz="2400" dirty="0" smtClean="0">
                <a:latin typeface="Microsoft Sans Serif" pitchFamily="34" charset="0"/>
                <a:cs typeface="Microsoft Sans Serif" pitchFamily="34" charset="0"/>
              </a:rPr>
              <a:t>неодноразово змінювався </a:t>
            </a:r>
            <a:r>
              <a:rPr lang="ru-RU" sz="2400" dirty="0">
                <a:latin typeface="Microsoft Sans Serif" pitchFamily="34" charset="0"/>
                <a:cs typeface="Microsoft Sans Serif" pitchFamily="34" charset="0"/>
              </a:rPr>
              <a:t>на протилежний, </a:t>
            </a:r>
            <a:r>
              <a:rPr lang="ru-RU" sz="2400" dirty="0" smtClean="0">
                <a:latin typeface="Microsoft Sans Serif" pitchFamily="34" charset="0"/>
                <a:cs typeface="Microsoft Sans Serif" pitchFamily="34" charset="0"/>
              </a:rPr>
              <a:t>його напруженість </a:t>
            </a:r>
            <a:r>
              <a:rPr lang="ru-RU" sz="2400" dirty="0">
                <a:latin typeface="Microsoft Sans Serif" pitchFamily="34" charset="0"/>
                <a:cs typeface="Microsoft Sans Serif" pitchFamily="34" charset="0"/>
              </a:rPr>
              <a:t>теж не була постійною.</a:t>
            </a:r>
          </a:p>
        </p:txBody>
      </p:sp>
      <p:pic>
        <p:nvPicPr>
          <p:cNvPr id="4" name="Содержимое 3" descr="slide-15-63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19400" y="2992437"/>
            <a:ext cx="3505200" cy="2352675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Содержимое 7" descr="slide-16-638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785787" y="1214422"/>
            <a:ext cx="3357586" cy="4429156"/>
          </a:xfrm>
        </p:spPr>
      </p:pic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648200" y="571480"/>
            <a:ext cx="4038600" cy="555468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dirty="0" smtClean="0">
                <a:latin typeface="Microsoft Sans Serif" pitchFamily="34" charset="0"/>
                <a:cs typeface="Microsoft Sans Serif" pitchFamily="34" charset="0"/>
              </a:rPr>
              <a:t>Біологічні катастрофи зв’язані </a:t>
            </a:r>
            <a:r>
              <a:rPr lang="ru-RU" dirty="0">
                <a:latin typeface="Microsoft Sans Serif" pitchFamily="34" charset="0"/>
                <a:cs typeface="Microsoft Sans Serif" pitchFamily="34" charset="0"/>
              </a:rPr>
              <a:t>з </a:t>
            </a:r>
            <a:r>
              <a:rPr lang="ru-RU" dirty="0" smtClean="0">
                <a:latin typeface="Microsoft Sans Serif" pitchFamily="34" charset="0"/>
                <a:cs typeface="Microsoft Sans Serif" pitchFamily="34" charset="0"/>
              </a:rPr>
              <a:t>різкими коливаннями напруженості магнітного </a:t>
            </a:r>
            <a:r>
              <a:rPr lang="ru-RU" dirty="0">
                <a:latin typeface="Microsoft Sans Serif" pitchFamily="34" charset="0"/>
                <a:cs typeface="Microsoft Sans Serif" pitchFamily="34" charset="0"/>
              </a:rPr>
              <a:t>поля</a:t>
            </a:r>
            <a:r>
              <a:rPr lang="ru-RU" dirty="0" smtClean="0">
                <a:latin typeface="Microsoft Sans Serif" pitchFamily="34" charset="0"/>
                <a:cs typeface="Microsoft Sans Serif" pitchFamily="34" charset="0"/>
              </a:rPr>
              <a:t>. Існує </a:t>
            </a:r>
            <a:r>
              <a:rPr lang="ru-RU" dirty="0">
                <a:latin typeface="Microsoft Sans Serif" pitchFamily="34" charset="0"/>
                <a:cs typeface="Microsoft Sans Serif" pitchFamily="34" charset="0"/>
              </a:rPr>
              <a:t>гіпотеза, </a:t>
            </a:r>
            <a:r>
              <a:rPr lang="ru-RU" dirty="0" smtClean="0">
                <a:latin typeface="Microsoft Sans Serif" pitchFamily="34" charset="0"/>
                <a:cs typeface="Microsoft Sans Serif" pitchFamily="34" charset="0"/>
              </a:rPr>
              <a:t>що нинішня акселерація є наслідком значного підвищення раддіо фону </a:t>
            </a:r>
            <a:r>
              <a:rPr lang="ru-RU" dirty="0">
                <a:latin typeface="Microsoft Sans Serif" pitchFamily="34" charset="0"/>
                <a:cs typeface="Microsoft Sans Serif" pitchFamily="34" charset="0"/>
              </a:rPr>
              <a:t>Землі.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25602"/>
          </a:xfrm>
        </p:spPr>
        <p:txBody>
          <a:bodyPr>
            <a:noAutofit/>
          </a:bodyPr>
          <a:lstStyle/>
          <a:p>
            <a:r>
              <a:rPr lang="ru-RU" sz="3200" dirty="0" smtClean="0">
                <a:latin typeface="Microsoft Sans Serif" pitchFamily="34" charset="0"/>
                <a:cs typeface="Microsoft Sans Serif" pitchFamily="34" charset="0"/>
              </a:rPr>
              <a:t>Магнітне поле – складова частина, „</a:t>
            </a:r>
            <a:r>
              <a:rPr lang="ru-RU" sz="3200" dirty="0">
                <a:latin typeface="Microsoft Sans Serif" pitchFamily="34" charset="0"/>
                <a:cs typeface="Microsoft Sans Serif" pitchFamily="34" charset="0"/>
              </a:rPr>
              <a:t>електромагнітного поля</a:t>
            </a:r>
            <a:r>
              <a:rPr lang="ru-RU" sz="3200" dirty="0" smtClean="0">
                <a:latin typeface="Microsoft Sans Serif" pitchFamily="34" charset="0"/>
                <a:cs typeface="Microsoft Sans Serif" pitchFamily="34" charset="0"/>
              </a:rPr>
              <a:t>”,що </a:t>
            </a:r>
            <a:r>
              <a:rPr lang="ru-RU" sz="3200" dirty="0">
                <a:latin typeface="Microsoft Sans Serif" pitchFamily="34" charset="0"/>
                <a:cs typeface="Microsoft Sans Serif" pitchFamily="34" charset="0"/>
              </a:rPr>
              <a:t>є </a:t>
            </a:r>
            <a:r>
              <a:rPr lang="ru-RU" sz="3200" dirty="0" smtClean="0">
                <a:latin typeface="Microsoft Sans Serif" pitchFamily="34" charset="0"/>
                <a:cs typeface="Microsoft Sans Serif" pitchFamily="34" charset="0"/>
              </a:rPr>
              <a:t>окремим видом матерії</a:t>
            </a:r>
            <a:r>
              <a:rPr lang="ru-RU" sz="3200" dirty="0">
                <a:latin typeface="Microsoft Sans Serif" pitchFamily="34" charset="0"/>
                <a:cs typeface="Microsoft Sans Serif" pitchFamily="34" charset="0"/>
              </a:rPr>
              <a:t>.</a:t>
            </a:r>
          </a:p>
        </p:txBody>
      </p:sp>
      <p:pic>
        <p:nvPicPr>
          <p:cNvPr id="6" name="Содержимое 5" descr="slide-2-63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28962" y="2039937"/>
            <a:ext cx="2886075" cy="4257675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82726"/>
          </a:xfrm>
        </p:spPr>
        <p:txBody>
          <a:bodyPr>
            <a:noAutofit/>
          </a:bodyPr>
          <a:lstStyle/>
          <a:p>
            <a:r>
              <a:rPr lang="ru-RU" sz="2400" dirty="0">
                <a:latin typeface="Microsoft Sans Serif" pitchFamily="34" charset="0"/>
                <a:cs typeface="Microsoft Sans Serif" pitchFamily="34" charset="0"/>
              </a:rPr>
              <a:t>Особливість магнітного </a:t>
            </a:r>
            <a:r>
              <a:rPr lang="ru-RU" sz="2400" dirty="0" smtClean="0">
                <a:latin typeface="Microsoft Sans Serif" pitchFamily="34" charset="0"/>
                <a:cs typeface="Microsoft Sans Serif" pitchFamily="34" charset="0"/>
              </a:rPr>
              <a:t>поля проявляється </a:t>
            </a:r>
            <a:r>
              <a:rPr lang="ru-RU" sz="2400" dirty="0">
                <a:latin typeface="Microsoft Sans Serif" pitchFamily="34" charset="0"/>
                <a:cs typeface="Microsoft Sans Serif" pitchFamily="34" charset="0"/>
              </a:rPr>
              <a:t>в його механічному </a:t>
            </a:r>
            <a:r>
              <a:rPr lang="ru-RU" sz="2400" dirty="0" smtClean="0">
                <a:latin typeface="Microsoft Sans Serif" pitchFamily="34" charset="0"/>
                <a:cs typeface="Microsoft Sans Serif" pitchFamily="34" charset="0"/>
              </a:rPr>
              <a:t>діянні лише </a:t>
            </a:r>
            <a:r>
              <a:rPr lang="ru-RU" sz="2400" dirty="0">
                <a:latin typeface="Microsoft Sans Serif" pitchFamily="34" charset="0"/>
                <a:cs typeface="Microsoft Sans Serif" pitchFamily="34" charset="0"/>
              </a:rPr>
              <a:t>на рухомі електричні заряди або </a:t>
            </a:r>
            <a:r>
              <a:rPr lang="ru-RU" sz="2400" dirty="0" smtClean="0">
                <a:latin typeface="Microsoft Sans Serif" pitchFamily="34" charset="0"/>
                <a:cs typeface="Microsoft Sans Serif" pitchFamily="34" charset="0"/>
              </a:rPr>
              <a:t>на тіла</a:t>
            </a:r>
            <a:r>
              <a:rPr lang="ru-RU" sz="2400" dirty="0">
                <a:latin typeface="Microsoft Sans Serif" pitchFamily="34" charset="0"/>
                <a:cs typeface="Microsoft Sans Serif" pitchFamily="34" charset="0"/>
              </a:rPr>
              <a:t>, які мають магнітний момент,незалежно від того, рухаються вони чи ні.</a:t>
            </a:r>
          </a:p>
        </p:txBody>
      </p:sp>
      <p:pic>
        <p:nvPicPr>
          <p:cNvPr id="4" name="Содержимое 3" descr="slide-3-63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33550" y="2806700"/>
            <a:ext cx="5676900" cy="272415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11354"/>
          </a:xfrm>
        </p:spPr>
        <p:txBody>
          <a:bodyPr>
            <a:noAutofit/>
          </a:bodyPr>
          <a:lstStyle/>
          <a:p>
            <a:r>
              <a:rPr lang="ru-RU" sz="2400" dirty="0">
                <a:latin typeface="Microsoft Sans Serif" pitchFamily="34" charset="0"/>
                <a:cs typeface="Microsoft Sans Serif" pitchFamily="34" charset="0"/>
              </a:rPr>
              <a:t>Джерелами магнітного поля є </a:t>
            </a:r>
            <a:r>
              <a:rPr lang="ru-RU" sz="2400" dirty="0" smtClean="0">
                <a:latin typeface="Microsoft Sans Serif" pitchFamily="34" charset="0"/>
                <a:cs typeface="Microsoft Sans Serif" pitchFamily="34" charset="0"/>
              </a:rPr>
              <a:t>рухомі електричні </a:t>
            </a:r>
            <a:r>
              <a:rPr lang="ru-RU" sz="2400" dirty="0">
                <a:latin typeface="Microsoft Sans Serif" pitchFamily="34" charset="0"/>
                <a:cs typeface="Microsoft Sans Serif" pitchFamily="34" charset="0"/>
              </a:rPr>
              <a:t>заряди, наприклад, струм </a:t>
            </a:r>
            <a:r>
              <a:rPr lang="ru-RU" sz="2400" dirty="0" smtClean="0">
                <a:latin typeface="Microsoft Sans Serif" pitchFamily="34" charset="0"/>
                <a:cs typeface="Microsoft Sans Serif" pitchFamily="34" charset="0"/>
              </a:rPr>
              <a:t>у провідниках</a:t>
            </a:r>
            <a:r>
              <a:rPr lang="ru-RU" sz="2400" dirty="0">
                <a:latin typeface="Microsoft Sans Serif" pitchFamily="34" charset="0"/>
                <a:cs typeface="Microsoft Sans Serif" pitchFamily="34" charset="0"/>
              </a:rPr>
              <a:t>. Магнітне поле пов’язане </a:t>
            </a:r>
            <a:r>
              <a:rPr lang="ru-RU" sz="2400" dirty="0" smtClean="0">
                <a:latin typeface="Microsoft Sans Serif" pitchFamily="34" charset="0"/>
                <a:cs typeface="Microsoft Sans Serif" pitchFamily="34" charset="0"/>
              </a:rPr>
              <a:t>з електричним </a:t>
            </a:r>
            <a:r>
              <a:rPr lang="ru-RU" sz="2400" dirty="0">
                <a:latin typeface="Microsoft Sans Serif" pitchFamily="34" charset="0"/>
                <a:cs typeface="Microsoft Sans Serif" pitchFamily="34" charset="0"/>
              </a:rPr>
              <a:t>полем. Цей </a:t>
            </a:r>
            <a:r>
              <a:rPr lang="ru-RU" sz="2400" dirty="0" smtClean="0">
                <a:latin typeface="Microsoft Sans Serif" pitchFamily="34" charset="0"/>
                <a:cs typeface="Microsoft Sans Serif" pitchFamily="34" charset="0"/>
              </a:rPr>
              <a:t>зв’язок проявляється </a:t>
            </a:r>
            <a:r>
              <a:rPr lang="ru-RU" sz="2400" dirty="0">
                <a:latin typeface="Microsoft Sans Serif" pitchFamily="34" charset="0"/>
                <a:cs typeface="Microsoft Sans Serif" pitchFamily="34" charset="0"/>
              </a:rPr>
              <a:t>в тому, що при зміні </a:t>
            </a:r>
            <a:r>
              <a:rPr lang="ru-RU" sz="2400" dirty="0" smtClean="0">
                <a:latin typeface="Microsoft Sans Serif" pitchFamily="34" charset="0"/>
                <a:cs typeface="Microsoft Sans Serif" pitchFamily="34" charset="0"/>
              </a:rPr>
              <a:t>одного з </a:t>
            </a:r>
            <a:r>
              <a:rPr lang="ru-RU" sz="2400" dirty="0">
                <a:latin typeface="Microsoft Sans Serif" pitchFamily="34" charset="0"/>
                <a:cs typeface="Microsoft Sans Serif" pitchFamily="34" charset="0"/>
              </a:rPr>
              <a:t>них виникає друге.</a:t>
            </a:r>
          </a:p>
        </p:txBody>
      </p:sp>
      <p:pic>
        <p:nvPicPr>
          <p:cNvPr id="4" name="Содержимое 3" descr="slide-4-63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38412" y="2963862"/>
            <a:ext cx="4067175" cy="2409825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97040"/>
          </a:xfrm>
        </p:spPr>
        <p:txBody>
          <a:bodyPr>
            <a:noAutofit/>
          </a:bodyPr>
          <a:lstStyle/>
          <a:p>
            <a:r>
              <a:rPr lang="ru-RU" sz="2800" dirty="0">
                <a:latin typeface="Microsoft Sans Serif" pitchFamily="34" charset="0"/>
                <a:cs typeface="Microsoft Sans Serif" pitchFamily="34" charset="0"/>
              </a:rPr>
              <a:t>Магнітні сили підвищують урожай. Так,помідори, вирощені в </a:t>
            </a:r>
            <a:r>
              <a:rPr lang="ru-RU" sz="2800" dirty="0" smtClean="0">
                <a:latin typeface="Microsoft Sans Serif" pitchFamily="34" charset="0"/>
                <a:cs typeface="Microsoft Sans Serif" pitchFamily="34" charset="0"/>
              </a:rPr>
              <a:t>штучному магнітному </a:t>
            </a:r>
            <a:r>
              <a:rPr lang="ru-RU" sz="2800" dirty="0">
                <a:latin typeface="Microsoft Sans Serif" pitchFamily="34" charset="0"/>
                <a:cs typeface="Microsoft Sans Serif" pitchFamily="34" charset="0"/>
              </a:rPr>
              <a:t>полі, дозрівають швидше </a:t>
            </a:r>
            <a:r>
              <a:rPr lang="ru-RU" sz="2800" dirty="0" smtClean="0">
                <a:latin typeface="Microsoft Sans Serif" pitchFamily="34" charset="0"/>
                <a:cs typeface="Microsoft Sans Serif" pitchFamily="34" charset="0"/>
              </a:rPr>
              <a:t>і дають </a:t>
            </a:r>
            <a:r>
              <a:rPr lang="ru-RU" sz="2800" dirty="0">
                <a:latin typeface="Microsoft Sans Serif" pitchFamily="34" charset="0"/>
                <a:cs typeface="Microsoft Sans Serif" pitchFamily="34" charset="0"/>
              </a:rPr>
              <a:t>більше плодів.</a:t>
            </a:r>
          </a:p>
        </p:txBody>
      </p:sp>
      <p:pic>
        <p:nvPicPr>
          <p:cNvPr id="4" name="Содержимое 3" descr="slide-5-63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00166" y="2735262"/>
            <a:ext cx="5929354" cy="3194068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11354"/>
          </a:xfrm>
        </p:spPr>
        <p:txBody>
          <a:bodyPr>
            <a:noAutofit/>
          </a:bodyPr>
          <a:lstStyle/>
          <a:p>
            <a:r>
              <a:rPr lang="ru-RU" sz="2800" dirty="0">
                <a:latin typeface="Microsoft Sans Serif" pitchFamily="34" charset="0"/>
                <a:cs typeface="Microsoft Sans Serif" pitchFamily="34" charset="0"/>
              </a:rPr>
              <a:t>Пшениця, посіяна в напрямі </a:t>
            </a:r>
            <a:r>
              <a:rPr lang="ru-RU" sz="2800" dirty="0" smtClean="0">
                <a:latin typeface="Microsoft Sans Serif" pitchFamily="34" charset="0"/>
                <a:cs typeface="Microsoft Sans Serif" pitchFamily="34" charset="0"/>
              </a:rPr>
              <a:t>схід-захід росте </a:t>
            </a:r>
            <a:r>
              <a:rPr lang="ru-RU" sz="2800" dirty="0">
                <a:latin typeface="Microsoft Sans Serif" pitchFamily="34" charset="0"/>
                <a:cs typeface="Microsoft Sans Serif" pitchFamily="34" charset="0"/>
              </a:rPr>
              <a:t>краще і дає більший врожай, </a:t>
            </a:r>
            <a:r>
              <a:rPr lang="ru-RU" sz="2800" dirty="0" smtClean="0">
                <a:latin typeface="Microsoft Sans Serif" pitchFamily="34" charset="0"/>
                <a:cs typeface="Microsoft Sans Serif" pitchFamily="34" charset="0"/>
              </a:rPr>
              <a:t>ніж посіяна </a:t>
            </a:r>
            <a:r>
              <a:rPr lang="ru-RU" sz="2800" dirty="0">
                <a:latin typeface="Microsoft Sans Serif" pitchFamily="34" charset="0"/>
                <a:cs typeface="Microsoft Sans Serif" pitchFamily="34" charset="0"/>
              </a:rPr>
              <a:t>в напрямі північ-південь. </a:t>
            </a:r>
            <a:r>
              <a:rPr lang="ru-RU" sz="2800" dirty="0" smtClean="0">
                <a:latin typeface="Microsoft Sans Serif" pitchFamily="34" charset="0"/>
                <a:cs typeface="Microsoft Sans Serif" pitchFamily="34" charset="0"/>
              </a:rPr>
              <a:t>Це явище </a:t>
            </a:r>
            <a:r>
              <a:rPr lang="ru-RU" sz="2800" dirty="0">
                <a:latin typeface="Microsoft Sans Serif" pitchFamily="34" charset="0"/>
                <a:cs typeface="Microsoft Sans Serif" pitchFamily="34" charset="0"/>
              </a:rPr>
              <a:t>вчені пояснюють </a:t>
            </a:r>
            <a:r>
              <a:rPr lang="ru-RU" sz="2800" dirty="0" smtClean="0">
                <a:latin typeface="Microsoft Sans Serif" pitchFamily="34" charset="0"/>
                <a:cs typeface="Microsoft Sans Serif" pitchFamily="34" charset="0"/>
              </a:rPr>
              <a:t>чутливістю рослин </a:t>
            </a:r>
            <a:r>
              <a:rPr lang="ru-RU" sz="2800" dirty="0">
                <a:latin typeface="Microsoft Sans Serif" pitchFamily="34" charset="0"/>
                <a:cs typeface="Microsoft Sans Serif" pitchFamily="34" charset="0"/>
              </a:rPr>
              <a:t>до магнітного поля Землі.</a:t>
            </a:r>
          </a:p>
        </p:txBody>
      </p:sp>
      <p:pic>
        <p:nvPicPr>
          <p:cNvPr id="4" name="Содержимое 3" descr="slide-6-63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24125" y="2830512"/>
            <a:ext cx="4095750" cy="2676525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9916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Microsoft Sans Serif" pitchFamily="34" charset="0"/>
                <a:cs typeface="Microsoft Sans Serif" pitchFamily="34" charset="0"/>
              </a:rPr>
              <a:t>Деякі відхилення спостерігаються </a:t>
            </a:r>
            <a:r>
              <a:rPr lang="ru-RU" sz="2400" dirty="0" smtClean="0">
                <a:latin typeface="Microsoft Sans Serif" pitchFamily="34" charset="0"/>
                <a:cs typeface="Microsoft Sans Serif" pitchFamily="34" charset="0"/>
              </a:rPr>
              <a:t>в періоди </a:t>
            </a:r>
            <a:r>
              <a:rPr lang="ru-RU" sz="2400" dirty="0">
                <a:latin typeface="Microsoft Sans Serif" pitchFamily="34" charset="0"/>
                <a:cs typeface="Microsoft Sans Serif" pitchFamily="34" charset="0"/>
              </a:rPr>
              <a:t>сонячної активності, коли </a:t>
            </a:r>
            <a:r>
              <a:rPr lang="ru-RU" sz="2400" dirty="0" smtClean="0">
                <a:latin typeface="Microsoft Sans Serif" pitchFamily="34" charset="0"/>
                <a:cs typeface="Microsoft Sans Serif" pitchFamily="34" charset="0"/>
              </a:rPr>
              <a:t>під впливом </a:t>
            </a:r>
            <a:r>
              <a:rPr lang="ru-RU" sz="2400" dirty="0">
                <a:latin typeface="Microsoft Sans Serif" pitchFamily="34" charset="0"/>
                <a:cs typeface="Microsoft Sans Serif" pitchFamily="34" charset="0"/>
              </a:rPr>
              <a:t>потужного </a:t>
            </a:r>
            <a:r>
              <a:rPr lang="ru-RU" sz="2400" dirty="0" smtClean="0">
                <a:latin typeface="Microsoft Sans Serif" pitchFamily="34" charset="0"/>
                <a:cs typeface="Microsoft Sans Serif" pitchFamily="34" charset="0"/>
              </a:rPr>
              <a:t>корпускулярного потоку </a:t>
            </a:r>
            <a:r>
              <a:rPr lang="ru-RU" sz="2400" dirty="0">
                <a:latin typeface="Microsoft Sans Serif" pitchFamily="34" charset="0"/>
                <a:cs typeface="Microsoft Sans Serif" pitchFamily="34" charset="0"/>
              </a:rPr>
              <a:t>магнітне поле землі </a:t>
            </a:r>
            <a:r>
              <a:rPr lang="ru-RU" sz="2400" dirty="0" smtClean="0">
                <a:latin typeface="Microsoft Sans Serif" pitchFamily="34" charset="0"/>
                <a:cs typeface="Microsoft Sans Serif" pitchFamily="34" charset="0"/>
              </a:rPr>
              <a:t>відчуває короткочасні </a:t>
            </a:r>
            <a:r>
              <a:rPr lang="ru-RU" sz="2400" dirty="0">
                <a:latin typeface="Microsoft Sans Serif" pitchFamily="34" charset="0"/>
                <a:cs typeface="Microsoft Sans Serif" pitchFamily="34" charset="0"/>
              </a:rPr>
              <a:t>різкі зміни своїх </a:t>
            </a:r>
            <a:r>
              <a:rPr lang="ru-RU" sz="2400" dirty="0" smtClean="0">
                <a:latin typeface="Microsoft Sans Serif" pitchFamily="34" charset="0"/>
                <a:cs typeface="Microsoft Sans Serif" pitchFamily="34" charset="0"/>
              </a:rPr>
              <a:t>основних характеристик</a:t>
            </a:r>
            <a:r>
              <a:rPr lang="ru-RU" sz="2400" dirty="0">
                <a:latin typeface="Microsoft Sans Serif" pitchFamily="34" charset="0"/>
                <a:cs typeface="Microsoft Sans Serif" pitchFamily="34" charset="0"/>
              </a:rPr>
              <a:t>.</a:t>
            </a:r>
          </a:p>
        </p:txBody>
      </p:sp>
      <p:pic>
        <p:nvPicPr>
          <p:cNvPr id="4" name="Содержимое 3" descr="slide-7-63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28795" y="2857496"/>
            <a:ext cx="5214974" cy="3357586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54230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Microsoft Sans Serif" pitchFamily="34" charset="0"/>
                <a:cs typeface="Microsoft Sans Serif" pitchFamily="34" charset="0"/>
              </a:rPr>
              <a:t>Це явище</a:t>
            </a:r>
            <a:r>
              <a:rPr lang="ru-RU" sz="2400" dirty="0">
                <a:latin typeface="Microsoft Sans Serif" pitchFamily="34" charset="0"/>
                <a:cs typeface="Microsoft Sans Serif" pitchFamily="34" charset="0"/>
              </a:rPr>
              <a:t>, що отримало назву </a:t>
            </a:r>
            <a:r>
              <a:rPr lang="ru-RU" sz="2400" dirty="0" smtClean="0">
                <a:latin typeface="Microsoft Sans Serif" pitchFamily="34" charset="0"/>
                <a:cs typeface="Microsoft Sans Serif" pitchFamily="34" charset="0"/>
              </a:rPr>
              <a:t>магнітних бур</a:t>
            </a:r>
            <a:r>
              <a:rPr lang="ru-RU" sz="2400" dirty="0">
                <a:latin typeface="Microsoft Sans Serif" pitchFamily="34" charset="0"/>
                <a:cs typeface="Microsoft Sans Serif" pitchFamily="34" charset="0"/>
              </a:rPr>
              <a:t>, несприятливо позначається на </a:t>
            </a:r>
            <a:r>
              <a:rPr lang="ru-RU" sz="2400" dirty="0" smtClean="0">
                <a:latin typeface="Microsoft Sans Serif" pitchFamily="34" charset="0"/>
                <a:cs typeface="Microsoft Sans Serif" pitchFamily="34" charset="0"/>
              </a:rPr>
              <a:t>стані всіх </a:t>
            </a:r>
            <a:r>
              <a:rPr lang="ru-RU" sz="2400" dirty="0">
                <a:latin typeface="Microsoft Sans Serif" pitchFamily="34" charset="0"/>
                <a:cs typeface="Microsoft Sans Serif" pitchFamily="34" charset="0"/>
              </a:rPr>
              <a:t>екосистем, включаючи і </a:t>
            </a:r>
            <a:r>
              <a:rPr lang="ru-RU" sz="2400" dirty="0" smtClean="0">
                <a:latin typeface="Microsoft Sans Serif" pitchFamily="34" charset="0"/>
                <a:cs typeface="Microsoft Sans Serif" pitchFamily="34" charset="0"/>
              </a:rPr>
              <a:t>організм людини</a:t>
            </a:r>
            <a:r>
              <a:rPr lang="ru-RU" sz="2400" dirty="0">
                <a:latin typeface="Microsoft Sans Serif" pitchFamily="34" charset="0"/>
                <a:cs typeface="Microsoft Sans Serif" pitchFamily="34" charset="0"/>
              </a:rPr>
              <a:t>. У цей період </a:t>
            </a:r>
            <a:r>
              <a:rPr lang="ru-RU" sz="2400" dirty="0" smtClean="0">
                <a:latin typeface="Microsoft Sans Serif" pitchFamily="34" charset="0"/>
                <a:cs typeface="Microsoft Sans Serif" pitchFamily="34" charset="0"/>
              </a:rPr>
              <a:t>відзначається погіршення </a:t>
            </a:r>
            <a:r>
              <a:rPr lang="ru-RU" sz="2400" dirty="0">
                <a:latin typeface="Microsoft Sans Serif" pitchFamily="34" charset="0"/>
                <a:cs typeface="Microsoft Sans Serif" pitchFamily="34" charset="0"/>
              </a:rPr>
              <a:t>стану хворих, що </a:t>
            </a:r>
            <a:r>
              <a:rPr lang="ru-RU" sz="2400" dirty="0" smtClean="0">
                <a:latin typeface="Microsoft Sans Serif" pitchFamily="34" charset="0"/>
                <a:cs typeface="Microsoft Sans Serif" pitchFamily="34" charset="0"/>
              </a:rPr>
              <a:t>страждають серцево-судинними,нервово-соматичними та </a:t>
            </a:r>
            <a:r>
              <a:rPr lang="ru-RU" sz="2400" dirty="0">
                <a:latin typeface="Microsoft Sans Serif" pitchFamily="34" charset="0"/>
                <a:cs typeface="Microsoft Sans Serif" pitchFamily="34" charset="0"/>
              </a:rPr>
              <a:t>іншими захворюваннями.</a:t>
            </a:r>
          </a:p>
        </p:txBody>
      </p:sp>
      <p:pic>
        <p:nvPicPr>
          <p:cNvPr id="4" name="Содержимое 3" descr="slide-8-63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57537" y="3116262"/>
            <a:ext cx="2828925" cy="2105025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>
          <a:xfrm>
            <a:off x="457200" y="428604"/>
            <a:ext cx="4400552" cy="56975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 </a:t>
            </a:r>
            <a:r>
              <a:rPr lang="ru-RU" dirty="0" smtClean="0">
                <a:latin typeface="Microsoft Sans Serif" pitchFamily="34" charset="0"/>
                <a:cs typeface="Microsoft Sans Serif" pitchFamily="34" charset="0"/>
              </a:rPr>
              <a:t>До магнітних полів чутливі комахи. В земному полі орієнтуються молюски, черв’яки, і навіть водорості. На початку чи наприкінці польоту жуки, бджоли та інші комахи віддають перевагу напрямку північ-південь чи захід-схід.</a:t>
            </a:r>
            <a:endParaRPr lang="ru-RU" dirty="0">
              <a:latin typeface="Microsoft Sans Serif" pitchFamily="34" charset="0"/>
              <a:cs typeface="Microsoft Sans Serif" pitchFamily="34" charset="0"/>
            </a:endParaRPr>
          </a:p>
        </p:txBody>
      </p:sp>
      <p:pic>
        <p:nvPicPr>
          <p:cNvPr id="7" name="Содержимое 6" descr="slide-9-638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153024" y="428604"/>
            <a:ext cx="3419503" cy="5577702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65</TotalTime>
  <Words>514</Words>
  <Application>Microsoft Office PowerPoint</Application>
  <PresentationFormat>Экран (4:3)</PresentationFormat>
  <Paragraphs>21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Яркая</vt:lpstr>
      <vt:lpstr>Презентація на тему: Вплив магнітного поля на живі організми</vt:lpstr>
      <vt:lpstr>Магнітне поле – складова частина, „електромагнітного поля”,що є окремим видом матерії.</vt:lpstr>
      <vt:lpstr>Особливість магнітного поля проявляється в його механічному діянні лише на рухомі електричні заряди або на тіла, які мають магнітний момент,незалежно від того, рухаються вони чи ні.</vt:lpstr>
      <vt:lpstr>Джерелами магнітного поля є рухомі електричні заряди, наприклад, струм у провідниках. Магнітне поле пов’язане з електричним полем. Цей зв’язок проявляється в тому, що при зміні одного з них виникає друге.</vt:lpstr>
      <vt:lpstr>Магнітні сили підвищують урожай. Так,помідори, вирощені в штучному магнітному полі, дозрівають швидше і дають більше плодів.</vt:lpstr>
      <vt:lpstr>Пшениця, посіяна в напрямі схід-захід росте краще і дає більший врожай, ніж посіяна в напрямі північ-південь. Це явище вчені пояснюють чутливістю рослин до магнітного поля Землі.</vt:lpstr>
      <vt:lpstr>Деякі відхилення спостерігаються в періоди сонячної активності, коли під впливом потужного корпускулярного потоку магнітне поле землі відчуває короткочасні різкі зміни своїх основних характеристик.</vt:lpstr>
      <vt:lpstr>Це явище, що отримало назву магнітних бур, несприятливо позначається на стані всіх екосистем, включаючи і організм людини. У цей період відзначається погіршення стану хворих, що страждають серцево-судинними,нервово-соматичними та іншими захворюваннями.</vt:lpstr>
      <vt:lpstr>Слайд 9</vt:lpstr>
      <vt:lpstr>Слайд 10</vt:lpstr>
      <vt:lpstr>Слайд 11</vt:lpstr>
      <vt:lpstr>Слайд 12</vt:lpstr>
      <vt:lpstr>Ці відділи мозку найчутливіші до його зміни. Отже, в перші моменти магнітне поле впливає передусім на функції центральної нервової системи, а пізніше, можливо, його дія позначиться і на роботі інших органів, клітин, які також відзначаються високим рівнем обміну речовин.</vt:lpstr>
      <vt:lpstr>Рослинний світ теж не байдужий до дії магнітних сил. Ще відчутніше переносять живі істоти зниження магнітної напруженості. Якщо помістити деякі бактерії в слабке магнітне поле, їхня чисельність різко скорочується.</vt:lpstr>
      <vt:lpstr>Миші при тривалому перебуванні в “немагнітному середовищі” швидше гинуть, не приносять потомства. Напрям земного магнітного поля в історії Землі неодноразово змінювався на протилежний, його напруженість теж не була постійною.</vt:lpstr>
      <vt:lpstr>Слайд 16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на тему:Вплив магнітного поля на живі організми</dc:title>
  <dc:creator>Admin</dc:creator>
  <cp:lastModifiedBy>Admin</cp:lastModifiedBy>
  <cp:revision>8</cp:revision>
  <dcterms:created xsi:type="dcterms:W3CDTF">2013-10-12T13:21:31Z</dcterms:created>
  <dcterms:modified xsi:type="dcterms:W3CDTF">2013-10-14T14:50:14Z</dcterms:modified>
</cp:coreProperties>
</file>