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84" r:id="rId2"/>
  </p:sldMasterIdLst>
  <p:sldIdLst>
    <p:sldId id="256" r:id="rId3"/>
    <p:sldId id="275" r:id="rId4"/>
    <p:sldId id="276" r:id="rId5"/>
    <p:sldId id="277" r:id="rId6"/>
    <p:sldId id="283" r:id="rId7"/>
    <p:sldId id="269" r:id="rId8"/>
    <p:sldId id="281" r:id="rId9"/>
    <p:sldId id="280" r:id="rId10"/>
    <p:sldId id="270" r:id="rId11"/>
    <p:sldId id="282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CCFF"/>
    <a:srgbClr val="6600FF"/>
    <a:srgbClr val="99CC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6" autoAdjust="0"/>
    <p:restoredTop sz="94660"/>
  </p:normalViewPr>
  <p:slideViewPr>
    <p:cSldViewPr>
      <p:cViewPr varScale="1">
        <p:scale>
          <a:sx n="70" d="100"/>
          <a:sy n="70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0FF7-C754-449C-9A01-617672E8C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7F53-58A3-4B4B-A6F8-6D45A1E1E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12F2-3AE0-4760-B20B-E92CD3CD0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B11D-AAF4-405E-AF69-09D38CF60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E7FB-A452-447A-B2E5-083725EB3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6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6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069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06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06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070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34CE60E-947E-425A-923E-E95EAD190EC5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707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07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D3319E-1B51-4C30-968D-3AE193EDFB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AB10D-8A25-4810-B871-6C72DE3A6683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2348-842C-4023-AEB7-D58DFC4EDF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17F8A-7BEB-453B-BE0F-A7281D55C331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081E8-A3D0-47A3-8656-2A7350C84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592D3-3BED-4DA6-858B-B4605A4E1C26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6B182-8EC9-4C5B-BF43-6F6232F459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82733-BF65-496F-AC2E-CED800C0E469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2A85E-3EA3-44B0-9630-555DE6E3F2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5AF9C-48B8-4725-9F7E-19F13105A132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9A521-2234-4F59-B9E1-DBA9D252A9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8F13A-E677-43EF-B3E0-9AC9D1281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DD2A30-BE47-4BA5-958A-017D0FC44FCF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D03B2-4507-48FD-8DB4-F2AD441787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45087-BEE6-4698-8A1B-9FA10A357526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F9AD-654C-495A-9335-D47CA7DE26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D62B8-047D-4870-AD70-5D621D3DAE93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4FBC6-1B7A-46E5-87D8-5FC8EE03E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FD3FB-7C3E-4B7C-AD0B-731B6976C4E9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A1BE-E42B-4632-9E55-F567CF8C39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650B3B-61E7-4A72-A217-7B178659EC39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20EE8-3C31-4E8C-95F7-120C667503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B068-49B9-4340-888D-3E3870407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3E5E-92A2-42DA-88D5-8984A67FB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E31F-8BCA-4D56-A9EC-DC379C433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5EE3-2BE0-4AA5-A5CB-B085CFA5C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D2DC2-2156-4467-BA4C-CCD7D292C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92FA-D8E0-493E-A08F-50787B69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6C924-1B41-43F3-8202-C85483D53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9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20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72B258-2DBB-4AA3-A17F-0BFF1EC65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96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A11C514-D2F1-416C-A846-22D819DDA536}" type="datetimeFigureOut">
              <a:rPr lang="ru-RU"/>
              <a:pPr/>
              <a:t>24.02.2014</a:t>
            </a:fld>
            <a:endParaRPr lang="ru-RU"/>
          </a:p>
        </p:txBody>
      </p:sp>
      <p:sp>
        <p:nvSpPr>
          <p:cNvPr id="696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96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EC230FA-C9B3-4514-8176-2AF54DB7757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est.ppt#-1,1,&#1058;&#1077;&#1089;&#1090;&#1086;&#1074;&#1099;&#1077; &#1079;&#1072;&#1076;&#1072;&#1085;&#1080;&#1103; &#1082; &#1091;&#1088;&#1086;&#1082;&#1091;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6" descr="C:\Даша\Картинки\4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708275"/>
            <a:ext cx="4286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49630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Фотоефект та його застосування </a:t>
            </a:r>
          </a:p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3733" name="Picture 5" descr="slide-13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C:\Даша\Картинки\4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Даша\Картинки\1251453493_sve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857375"/>
            <a:ext cx="24431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Даша\Картинки\461782a0be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214813"/>
            <a:ext cx="192881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Даша\Картинки\intearth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2713" y="4214813"/>
            <a:ext cx="25384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Даша\Картинки\800px-giant_photovoltaic_arra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1285875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Даша\Картинки\martin-residence-front-li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1714500"/>
            <a:ext cx="243681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1071563" y="142875"/>
            <a:ext cx="7358062" cy="642938"/>
          </a:xfrm>
          <a:prstGeom prst="round2Same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1071563" y="142875"/>
            <a:ext cx="73580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100" b="1">
                <a:solidFill>
                  <a:schemeClr val="bg1"/>
                </a:solidFill>
              </a:rPr>
              <a:t>Напівпровідникові фотоелементи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643188" y="4214813"/>
            <a:ext cx="3500437" cy="20002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500" y="4429125"/>
            <a:ext cx="307181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cs typeface="+mn-cs"/>
              </a:rPr>
              <a:t>Фотоелементи</a:t>
            </a:r>
            <a:r>
              <a:rPr lang="ru-RU" dirty="0">
                <a:cs typeface="+mn-cs"/>
              </a:rPr>
              <a:t> </a:t>
            </a:r>
            <a:r>
              <a:rPr lang="ru-RU" dirty="0" err="1">
                <a:cs typeface="+mn-cs"/>
              </a:rPr>
              <a:t>з</a:t>
            </a:r>
            <a:r>
              <a:rPr lang="ru-RU" dirty="0">
                <a:cs typeface="+mn-cs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p-n</a:t>
            </a:r>
            <a:r>
              <a:rPr lang="ru-RU" dirty="0">
                <a:cs typeface="+mn-cs"/>
              </a:rPr>
              <a:t> переходом </a:t>
            </a:r>
            <a:r>
              <a:rPr lang="ru-RU" dirty="0" err="1">
                <a:cs typeface="+mn-cs"/>
              </a:rPr>
              <a:t>створюють</a:t>
            </a:r>
            <a:r>
              <a:rPr lang="ru-RU" dirty="0">
                <a:cs typeface="+mn-cs"/>
              </a:rPr>
              <a:t> ЕРС </a:t>
            </a:r>
            <a:r>
              <a:rPr lang="ru-RU" dirty="0" err="1">
                <a:cs typeface="+mn-cs"/>
              </a:rPr>
              <a:t>близько</a:t>
            </a:r>
            <a:r>
              <a:rPr lang="ru-RU" dirty="0">
                <a:cs typeface="+mn-cs"/>
              </a:rPr>
              <a:t> </a:t>
            </a:r>
            <a:r>
              <a:rPr lang="ru-RU" dirty="0">
                <a:cs typeface="+mn-cs"/>
              </a:rPr>
              <a:t>1-2 В. </a:t>
            </a:r>
            <a:r>
              <a:rPr lang="ru-RU" dirty="0" err="1">
                <a:cs typeface="+mn-cs"/>
              </a:rPr>
              <a:t>Вихідна</a:t>
            </a:r>
            <a:r>
              <a:rPr lang="ru-RU" dirty="0">
                <a:cs typeface="+mn-cs"/>
              </a:rPr>
              <a:t> </a:t>
            </a:r>
            <a:r>
              <a:rPr lang="ru-RU" dirty="0" err="1">
                <a:cs typeface="+mn-cs"/>
              </a:rPr>
              <a:t>потужність</a:t>
            </a:r>
            <a:r>
              <a:rPr lang="ru-RU" dirty="0">
                <a:cs typeface="+mn-cs"/>
              </a:rPr>
              <a:t> </a:t>
            </a:r>
            <a:r>
              <a:rPr lang="ru-RU" dirty="0" err="1">
                <a:cs typeface="+mn-cs"/>
              </a:rPr>
              <a:t>досягає</a:t>
            </a:r>
            <a:r>
              <a:rPr lang="ru-RU" dirty="0">
                <a:cs typeface="+mn-cs"/>
              </a:rPr>
              <a:t> </a:t>
            </a:r>
            <a:r>
              <a:rPr lang="ru-RU" dirty="0" err="1">
                <a:cs typeface="+mn-cs"/>
              </a:rPr>
              <a:t>сотень</a:t>
            </a:r>
            <a:r>
              <a:rPr lang="ru-RU" dirty="0">
                <a:cs typeface="+mn-cs"/>
              </a:rPr>
              <a:t> </a:t>
            </a:r>
            <a:r>
              <a:rPr lang="ru-RU" dirty="0">
                <a:cs typeface="+mn-cs"/>
              </a:rPr>
              <a:t>ватт при </a:t>
            </a:r>
            <a:r>
              <a:rPr lang="ru-RU" dirty="0">
                <a:cs typeface="+mn-cs"/>
              </a:rPr>
              <a:t>ККД </a:t>
            </a:r>
            <a:r>
              <a:rPr lang="ru-RU" dirty="0">
                <a:cs typeface="+mn-cs"/>
              </a:rPr>
              <a:t>до 20%</a:t>
            </a: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6" descr="C:\Даша\Картинки\4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286000"/>
            <a:ext cx="3214688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5"/>
          <a:srcRect t="3596"/>
          <a:stretch>
            <a:fillRect/>
          </a:stretch>
        </p:blipFill>
        <p:spPr bwMode="auto">
          <a:xfrm>
            <a:off x="5292725" y="4005263"/>
            <a:ext cx="24288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Даша\Картинки\Анимированные\5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260350"/>
            <a:ext cx="8572500" cy="1223963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323850" y="333375"/>
            <a:ext cx="8572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838"/>
              </a:lnSpc>
            </a:pPr>
            <a:r>
              <a:rPr lang="ru-RU" sz="2200" b="1">
                <a:solidFill>
                  <a:schemeClr val="tx2"/>
                </a:solidFill>
              </a:rPr>
              <a:t>Фотоелемент – пристрій, в якому енергія світла керує енергією електричного струму або перетворюється в неї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1938" y="2357438"/>
            <a:ext cx="4857750" cy="142875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1" name="TextBox 13"/>
          <p:cNvSpPr txBox="1">
            <a:spLocks noChangeArrowheads="1"/>
          </p:cNvSpPr>
          <p:nvPr/>
        </p:nvSpPr>
        <p:spPr bwMode="auto">
          <a:xfrm>
            <a:off x="4067175" y="2349500"/>
            <a:ext cx="48577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>
                <a:solidFill>
                  <a:schemeClr val="tx2"/>
                </a:solidFill>
              </a:rPr>
              <a:t>Перший фотоелемент, дія якого грунтується на зовнішньому фотоефекті, створив </a:t>
            </a:r>
            <a:r>
              <a:rPr lang="ru-RU" sz="2000" b="1" i="1">
                <a:solidFill>
                  <a:schemeClr val="tx2"/>
                </a:solidFill>
              </a:rPr>
              <a:t>Олександр Григорович Столєтов</a:t>
            </a:r>
            <a:r>
              <a:rPr lang="ru-RU" sz="2000" i="1">
                <a:solidFill>
                  <a:schemeClr val="tx2"/>
                </a:solidFill>
              </a:rPr>
              <a:t> в кінціі </a:t>
            </a:r>
            <a:r>
              <a:rPr lang="en-US" sz="2000" i="1">
                <a:solidFill>
                  <a:schemeClr val="tx2"/>
                </a:solidFill>
              </a:rPr>
              <a:t>XIX</a:t>
            </a:r>
            <a:r>
              <a:rPr lang="ru-RU" sz="2000" i="1">
                <a:solidFill>
                  <a:schemeClr val="tx2"/>
                </a:solidFill>
              </a:rPr>
              <a:t> ст.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Даша\Картинки\14_1e26aa.jpg"/>
          <p:cNvPicPr>
            <a:picLocks noChangeAspect="1" noChangeArrowheads="1"/>
          </p:cNvPicPr>
          <p:nvPr/>
        </p:nvPicPr>
        <p:blipFill>
          <a:blip r:embed="rId3"/>
          <a:srcRect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>
            <a:spLocks noChangeArrowheads="1"/>
          </p:cNvSpPr>
          <p:nvPr/>
        </p:nvSpPr>
        <p:spPr bwMode="auto">
          <a:xfrm rot="3310830">
            <a:off x="2220913" y="2611437"/>
            <a:ext cx="660400" cy="1000125"/>
          </a:xfrm>
          <a:prstGeom prst="down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5400" algn="ctr">
            <a:solidFill>
              <a:srgbClr val="1E838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 rot="-2679527">
            <a:off x="6443663" y="2708275"/>
            <a:ext cx="644525" cy="939800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25400" algn="ctr">
            <a:solidFill>
              <a:srgbClr val="1E83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775" y="1700213"/>
            <a:ext cx="4000500" cy="714375"/>
          </a:xfrm>
          <a:prstGeom prst="rect">
            <a:avLst/>
          </a:prstGeom>
          <a:solidFill>
            <a:schemeClr val="accent4">
              <a:lumMod val="60000"/>
              <a:lumOff val="40000"/>
              <a:alpha val="83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650" y="3860800"/>
            <a:ext cx="2160588" cy="1512888"/>
          </a:xfrm>
          <a:prstGeom prst="rect">
            <a:avLst/>
          </a:prstGeom>
          <a:solidFill>
            <a:schemeClr val="accent4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40425" y="3860800"/>
            <a:ext cx="3203575" cy="1512888"/>
          </a:xfrm>
          <a:prstGeom prst="rect">
            <a:avLst/>
          </a:prstGeom>
          <a:solidFill>
            <a:schemeClr val="accent4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4211638" y="2636838"/>
            <a:ext cx="719137" cy="936625"/>
          </a:xfrm>
          <a:prstGeom prst="downArrow">
            <a:avLst>
              <a:gd name="adj1" fmla="val 50000"/>
              <a:gd name="adj2" fmla="val 325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WordArt 15"/>
          <p:cNvSpPr>
            <a:spLocks noChangeArrowheads="1" noChangeShapeType="1" noTextEdit="1"/>
          </p:cNvSpPr>
          <p:nvPr/>
        </p:nvSpPr>
        <p:spPr bwMode="auto">
          <a:xfrm>
            <a:off x="827088" y="3933825"/>
            <a:ext cx="20177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внутрішні</a:t>
            </a:r>
          </a:p>
        </p:txBody>
      </p:sp>
      <p:sp>
        <p:nvSpPr>
          <p:cNvPr id="2" name="Прямоугольник 17"/>
          <p:cNvSpPr/>
          <p:nvPr/>
        </p:nvSpPr>
        <p:spPr>
          <a:xfrm>
            <a:off x="3132138" y="3860800"/>
            <a:ext cx="2487612" cy="1512888"/>
          </a:xfrm>
          <a:prstGeom prst="rect">
            <a:avLst/>
          </a:prstGeom>
          <a:solidFill>
            <a:schemeClr val="accent4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6" name="WordArt 18"/>
          <p:cNvSpPr>
            <a:spLocks noChangeArrowheads="1" noChangeShapeType="1" noTextEdit="1"/>
          </p:cNvSpPr>
          <p:nvPr/>
        </p:nvSpPr>
        <p:spPr bwMode="auto">
          <a:xfrm>
            <a:off x="3203575" y="3860800"/>
            <a:ext cx="24495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зовнішні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6011863" y="3860800"/>
            <a:ext cx="23764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вентельний</a:t>
            </a:r>
          </a:p>
        </p:txBody>
      </p:sp>
      <p:sp>
        <p:nvSpPr>
          <p:cNvPr id="27668" name="WordArt 20"/>
          <p:cNvSpPr>
            <a:spLocks noChangeArrowheads="1" noChangeShapeType="1" noTextEdit="1"/>
          </p:cNvSpPr>
          <p:nvPr/>
        </p:nvSpPr>
        <p:spPr bwMode="auto">
          <a:xfrm>
            <a:off x="2843213" y="1773238"/>
            <a:ext cx="3889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Фотоефекти:</a:t>
            </a:r>
          </a:p>
        </p:txBody>
      </p:sp>
      <p:sp>
        <p:nvSpPr>
          <p:cNvPr id="27669" name="WordArt 21"/>
          <p:cNvSpPr>
            <a:spLocks noChangeArrowheads="1" noChangeShapeType="1" noTextEdit="1"/>
          </p:cNvSpPr>
          <p:nvPr/>
        </p:nvSpPr>
        <p:spPr bwMode="auto">
          <a:xfrm>
            <a:off x="3492500" y="4652963"/>
            <a:ext cx="20161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вакуумні</a:t>
            </a:r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827088" y="4724400"/>
            <a:ext cx="21240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фоторезистор</a:t>
            </a:r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5940425" y="4652963"/>
            <a:ext cx="3203575" cy="496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напівпровідники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6" descr="C:\Даша\Картинки\4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258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3143250" y="3286125"/>
            <a:ext cx="6000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Фототелеграф, фототелефон</a:t>
            </a:r>
            <a:endParaRPr lang="en-US" sz="280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Кіно: відтворення звуку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Входить в схему фотореле:  автомати в метро и т.п.</a:t>
            </a:r>
          </a:p>
        </p:txBody>
      </p:sp>
      <p:pic>
        <p:nvPicPr>
          <p:cNvPr id="28675" name="Picture 6" descr="C:\Даша\Картинки\02f91113b191f892dacc700977e7b5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4713288"/>
            <a:ext cx="3214687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0"/>
            <a:ext cx="5072063" cy="642938"/>
          </a:xfrm>
          <a:prstGeom prst="rect">
            <a:avLst/>
          </a:prstGeom>
          <a:solidFill>
            <a:schemeClr val="accent4">
              <a:lumMod val="60000"/>
              <a:lumOff val="40000"/>
              <a:alpha val="6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2286000" y="47625"/>
            <a:ext cx="507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Вакуумні фотоелементи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3250" y="1214438"/>
            <a:ext cx="5572125" cy="1857375"/>
          </a:xfrm>
          <a:prstGeom prst="rect">
            <a:avLst/>
          </a:prstGeom>
          <a:solidFill>
            <a:schemeClr val="tx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3143250" y="1214438"/>
            <a:ext cx="5572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/>
              <a:t>При потраплянні світла на катод фотоелемента в колі виникає електричний струм, який вмикає або вимикає реле</a:t>
            </a:r>
            <a:r>
              <a:rPr lang="ru-RU" sz="1600"/>
              <a:t>.</a:t>
            </a:r>
          </a:p>
        </p:txBody>
      </p:sp>
    </p:spTree>
  </p:cSld>
  <p:clrMapOvr>
    <a:masterClrMapping/>
  </p:clrMapOvr>
  <p:transition>
    <p:randomBa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4757" name="Picture 5" descr="slide-10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:\Даша\Картинки\4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Berlin Sans FB Demi" pitchFamily="34" charset="0"/>
              </a:rPr>
              <a:t>Внутрішній фотоефект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2500" b="1" smtClean="0"/>
              <a:t>фоторезистор</a:t>
            </a:r>
          </a:p>
        </p:txBody>
      </p:sp>
      <p:pic>
        <p:nvPicPr>
          <p:cNvPr id="29700" name="Picture 1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349500"/>
            <a:ext cx="54737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slide-11-6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3789363"/>
            <a:ext cx="5068887" cy="380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2709" name="Picture 5" descr="slide-11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1685" name="Picture 5" descr="slide-12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6" descr="C:\Даша\Картинки\4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фотоефекту</a:t>
            </a:r>
            <a:endParaRPr lang="ru-RU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/>
              <a:t> </a:t>
            </a:r>
            <a:endParaRPr lang="ru-RU" sz="140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dirty="0" smtClean="0">
                <a:solidFill>
                  <a:srgbClr val="FFC000"/>
                </a:solidFill>
              </a:rPr>
              <a:t>Вентильний фотоефект       </a:t>
            </a:r>
            <a:r>
              <a:rPr lang="uk-UA" sz="1800" b="1" dirty="0" smtClean="0"/>
              <a:t>Напівпровідниковий фотогальванічний елемент – прилад, в якому утворюється електрорушійна сила  в електричному переході між різнорідними напівпровідниками при дії  на нього електромагнітного випромінювання      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800" b="1" dirty="0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800" b="1" dirty="0" smtClean="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dirty="0" smtClean="0"/>
              <a:t> Використовується в сонячних батареях, які  мають ККД 12-16% і застосовуються в штучних супутниках Землі, при виробленні енергії в пустелі.</a:t>
            </a:r>
            <a:endParaRPr lang="uk-UA" sz="1800" b="1" dirty="0"/>
          </a:p>
        </p:txBody>
      </p:sp>
      <p:sp>
        <p:nvSpPr>
          <p:cNvPr id="30724" name="AutoShape 8">
            <a:hlinkClick r:id="rId3" action="ppaction://hlinkpres?slideindex=1&amp;slidetitle=Тестовые задания к уроку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647700" cy="431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10" descr="is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628775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4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FFFF"/>
      </a:hlink>
      <a:folHlink>
        <a:srgbClr val="00FF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371</TotalTime>
  <Words>129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Tahoma</vt:lpstr>
      <vt:lpstr>Arial</vt:lpstr>
      <vt:lpstr>Wingdings</vt:lpstr>
      <vt:lpstr>Calibri</vt:lpstr>
      <vt:lpstr>Times New Roman</vt:lpstr>
      <vt:lpstr>Berlin Sans FB Demi</vt:lpstr>
      <vt:lpstr>Равновесие</vt:lpstr>
      <vt:lpstr>Лучи</vt:lpstr>
      <vt:lpstr>Слайд 1</vt:lpstr>
      <vt:lpstr>Слайд 2</vt:lpstr>
      <vt:lpstr>Слайд 3</vt:lpstr>
      <vt:lpstr>Слайд 4</vt:lpstr>
      <vt:lpstr>Слайд 5</vt:lpstr>
      <vt:lpstr>Внутрішній фотоефект фоторезистор</vt:lpstr>
      <vt:lpstr>Слайд 7</vt:lpstr>
      <vt:lpstr>Слайд 8</vt:lpstr>
      <vt:lpstr>Застосування фотоефекту</vt:lpstr>
      <vt:lpstr>Слайд 10</vt:lpstr>
      <vt:lpstr>Слайд 11</vt:lpstr>
    </vt:vector>
  </TitlesOfParts>
  <Company>Mrcio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Фотоэффект и его применение </dc:title>
  <dc:creator>c</dc:creator>
  <cp:lastModifiedBy>Настя</cp:lastModifiedBy>
  <cp:revision>41</cp:revision>
  <dcterms:created xsi:type="dcterms:W3CDTF">2007-09-12T10:06:32Z</dcterms:created>
  <dcterms:modified xsi:type="dcterms:W3CDTF">2014-02-24T14:31:42Z</dcterms:modified>
</cp:coreProperties>
</file>