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8" r:id="rId9"/>
    <p:sldId id="269" r:id="rId10"/>
    <p:sldId id="270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06AC394-1A2F-4CAE-B43B-34C9457EC78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AEBC99C-B64F-4CBC-95F6-2261A424C02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326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C394-1A2F-4CAE-B43B-34C9457EC78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9C-B64F-4CBC-95F6-2261A424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75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C394-1A2F-4CAE-B43B-34C9457EC78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9C-B64F-4CBC-95F6-2261A424C02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3835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C394-1A2F-4CAE-B43B-34C9457EC78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9C-B64F-4CBC-95F6-2261A424C0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4621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C394-1A2F-4CAE-B43B-34C9457EC78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9C-B64F-4CBC-95F6-2261A424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72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C394-1A2F-4CAE-B43B-34C9457EC78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9C-B64F-4CBC-95F6-2261A424C0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0097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C394-1A2F-4CAE-B43B-34C9457EC78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9C-B64F-4CBC-95F6-2261A424C02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7773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C394-1A2F-4CAE-B43B-34C9457EC78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9C-B64F-4CBC-95F6-2261A424C02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0977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C394-1A2F-4CAE-B43B-34C9457EC78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9C-B64F-4CBC-95F6-2261A424C02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92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C394-1A2F-4CAE-B43B-34C9457EC78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9C-B64F-4CBC-95F6-2261A424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33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C394-1A2F-4CAE-B43B-34C9457EC78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9C-B64F-4CBC-95F6-2261A424C02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60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C394-1A2F-4CAE-B43B-34C9457EC78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9C-B64F-4CBC-95F6-2261A424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42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C394-1A2F-4CAE-B43B-34C9457EC78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9C-B64F-4CBC-95F6-2261A424C02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04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C394-1A2F-4CAE-B43B-34C9457EC78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9C-B64F-4CBC-95F6-2261A424C02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344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C394-1A2F-4CAE-B43B-34C9457EC78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9C-B64F-4CBC-95F6-2261A424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66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C394-1A2F-4CAE-B43B-34C9457EC78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9C-B64F-4CBC-95F6-2261A424C02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728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C394-1A2F-4CAE-B43B-34C9457EC78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9C-B64F-4CBC-95F6-2261A424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26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6AC394-1A2F-4CAE-B43B-34C9457EC781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EBC99C-B64F-4CBC-95F6-2261A424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44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olodi.in.ua/ultrafiolet-infovyprominyuvannya/" TargetMode="External"/><Relationship Id="rId2" Type="http://schemas.openxmlformats.org/officeDocument/2006/relationships/hyperlink" Target="http://uk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9"/>
            <a:ext cx="8820472" cy="1728192"/>
          </a:xfrm>
        </p:spPr>
        <p:txBody>
          <a:bodyPr/>
          <a:lstStyle/>
          <a:p>
            <a:r>
              <a:rPr lang="uk-UA" dirty="0" smtClean="0"/>
              <a:t>Інфрачервоне </a:t>
            </a:r>
            <a:br>
              <a:rPr lang="uk-UA" dirty="0" smtClean="0"/>
            </a:br>
            <a:r>
              <a:rPr lang="uk-UA" dirty="0" smtClean="0"/>
              <a:t>випромінювання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204864"/>
            <a:ext cx="3287288" cy="32244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Роботу виконала </a:t>
            </a:r>
          </a:p>
          <a:p>
            <a:r>
              <a:rPr lang="uk-UA" sz="2800" dirty="0" smtClean="0"/>
              <a:t>Учениця 11-Б класу </a:t>
            </a:r>
          </a:p>
          <a:p>
            <a:r>
              <a:rPr lang="uk-UA" sz="2800" dirty="0" smtClean="0"/>
              <a:t>ЗШ І-ІІІ ступенів №1</a:t>
            </a:r>
          </a:p>
          <a:p>
            <a:r>
              <a:rPr lang="ru-RU" sz="2800" dirty="0" smtClean="0"/>
              <a:t>Ален</a:t>
            </a:r>
            <a:r>
              <a:rPr lang="uk-UA" sz="2800" dirty="0" smtClean="0"/>
              <a:t>іна Ірина</a:t>
            </a:r>
            <a:endParaRPr lang="ru-RU" sz="2800" dirty="0"/>
          </a:p>
        </p:txBody>
      </p:sp>
      <p:pic>
        <p:nvPicPr>
          <p:cNvPr id="2050" name="Picture 2" descr="http://gadget-explorer.com/wp-content/uploads/2014/03/uchenie-predlagajut-ispolzovat-infrakrasnoe-izluchenie-v-kachestve-istochnika-alternativnoj-energ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143116"/>
            <a:ext cx="433387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34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troykadomik.ru/images/2012-10-16/polza-i-protivopokazanija-infrakrasnoj-kabiny_1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943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http://uk.wikipedia.org</a:t>
            </a:r>
            <a:r>
              <a:rPr lang="uk-UA" dirty="0" smtClean="0"/>
              <a:t>.</a:t>
            </a:r>
          </a:p>
          <a:p>
            <a:r>
              <a:rPr lang="en-US" dirty="0" smtClean="0">
                <a:hlinkClick r:id="rId3"/>
              </a:rPr>
              <a:t>http://molodi.in.ua/ultrafiolet-infovyprominyuvannya/</a:t>
            </a:r>
            <a:endParaRPr lang="uk-UA" dirty="0" smtClean="0"/>
          </a:p>
          <a:p>
            <a:r>
              <a:rPr lang="en-US" i="1" dirty="0" err="1"/>
              <a:t>Hockberger</a:t>
            </a:r>
            <a:r>
              <a:rPr lang="en-US" i="1" dirty="0"/>
              <a:t>, Philip E.</a:t>
            </a:r>
            <a:r>
              <a:rPr lang="en-US" dirty="0"/>
              <a:t> (2002), «A History of Ultraviolet Photobiology for Humans, Animals and </a:t>
            </a:r>
            <a:r>
              <a:rPr lang="en-US" dirty="0" smtClean="0"/>
              <a:t>Microorganisms», </a:t>
            </a:r>
            <a:r>
              <a:rPr lang="en-US" dirty="0" err="1"/>
              <a:t>Photochemisty</a:t>
            </a:r>
            <a:r>
              <a:rPr lang="en-US" dirty="0"/>
              <a:t> and Photobiology 76 (6): 561–569. (</a:t>
            </a:r>
            <a:r>
              <a:rPr lang="ru-RU" dirty="0"/>
              <a:t>англ.)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7463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7" y="263400"/>
            <a:ext cx="6798734" cy="1303867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6798736" cy="3444997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Історія відкриття </a:t>
            </a:r>
          </a:p>
          <a:p>
            <a:r>
              <a:rPr lang="uk-UA" dirty="0" smtClean="0"/>
              <a:t>Місцеположення</a:t>
            </a:r>
            <a:r>
              <a:rPr lang="ru-RU" dirty="0" smtClean="0"/>
              <a:t> на </a:t>
            </a:r>
            <a:r>
              <a:rPr lang="ru-RU" dirty="0" err="1" smtClean="0"/>
              <a:t>шкалі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endParaRPr lang="ru-RU" dirty="0" smtClean="0"/>
          </a:p>
          <a:p>
            <a:r>
              <a:rPr lang="uk-UA" dirty="0" smtClean="0"/>
              <a:t>Діапазони частот та довжин</a:t>
            </a:r>
          </a:p>
          <a:p>
            <a:r>
              <a:rPr lang="uk-UA" dirty="0" smtClean="0"/>
              <a:t>Джерела випромінювання </a:t>
            </a:r>
          </a:p>
          <a:p>
            <a:r>
              <a:rPr lang="uk-UA" dirty="0" smtClean="0"/>
              <a:t>Застосування</a:t>
            </a:r>
          </a:p>
          <a:p>
            <a:r>
              <a:rPr lang="uk-UA" dirty="0" smtClean="0"/>
              <a:t>Вплив інфрачервоного світла на людину </a:t>
            </a:r>
          </a:p>
          <a:p>
            <a:r>
              <a:rPr lang="uk-UA" dirty="0" smtClean="0"/>
              <a:t>Література </a:t>
            </a:r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3074" name="Picture 2" descr="http://1.bp.blogspot.com/-AZxWPSurscA/UwONAMvBZRI/AAAAAAAAAFg/3i2dkVeIJlU/s1600/picture_300510_2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696" y="4149080"/>
            <a:ext cx="36303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09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Історія відкриття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8531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Інфрачервоне</a:t>
            </a:r>
            <a:r>
              <a:rPr lang="ru-RU" dirty="0" smtClean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в 1800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англійським</a:t>
            </a:r>
            <a:r>
              <a:rPr lang="ru-RU" dirty="0"/>
              <a:t> астрономом В. Гершелем.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Пересуваючи</a:t>
            </a:r>
            <a:r>
              <a:rPr lang="ru-RU" dirty="0"/>
              <a:t> термометр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сонячного</a:t>
            </a:r>
            <a:r>
              <a:rPr lang="ru-RU" dirty="0"/>
              <a:t> спектру, Гершель </a:t>
            </a:r>
            <a:r>
              <a:rPr lang="ru-RU" dirty="0" err="1"/>
              <a:t>виявив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температура, яку </a:t>
            </a:r>
            <a:r>
              <a:rPr lang="ru-RU" dirty="0" err="1"/>
              <a:t>показував</a:t>
            </a:r>
            <a:r>
              <a:rPr lang="ru-RU" dirty="0"/>
              <a:t> термометр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безперервно</a:t>
            </a:r>
            <a:r>
              <a:rPr lang="ru-RU" dirty="0"/>
              <a:t> </a:t>
            </a:r>
            <a:r>
              <a:rPr lang="ru-RU" dirty="0" err="1"/>
              <a:t>підвищувалася</a:t>
            </a:r>
            <a:r>
              <a:rPr lang="ru-RU" dirty="0"/>
              <a:t> при </a:t>
            </a:r>
            <a:r>
              <a:rPr lang="ru-RU" dirty="0" err="1"/>
              <a:t>переміщенні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ультрафіолетового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спектру до </a:t>
            </a:r>
            <a:r>
              <a:rPr lang="ru-RU" dirty="0" err="1"/>
              <a:t>червоного</a:t>
            </a:r>
            <a:r>
              <a:rPr lang="ru-RU" dirty="0"/>
              <a:t>, але </a:t>
            </a:r>
            <a:r>
              <a:rPr lang="ru-RU" dirty="0" err="1"/>
              <a:t>її</a:t>
            </a:r>
            <a:r>
              <a:rPr lang="ru-RU" dirty="0"/>
              <a:t> максимум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досягався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, </a:t>
            </a:r>
            <a:r>
              <a:rPr lang="ru-RU" dirty="0" err="1"/>
              <a:t>лежачій</a:t>
            </a:r>
            <a:r>
              <a:rPr lang="ru-RU" dirty="0"/>
              <a:t> за </a:t>
            </a:r>
            <a:r>
              <a:rPr lang="ru-RU" dirty="0" err="1"/>
              <a:t>червоною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спектру, </a:t>
            </a:r>
            <a:r>
              <a:rPr lang="ru-RU" dirty="0" err="1"/>
              <a:t>тобто</a:t>
            </a:r>
            <a:r>
              <a:rPr lang="ru-RU" dirty="0"/>
              <a:t> там, де око </a:t>
            </a:r>
            <a:r>
              <a:rPr lang="ru-RU" dirty="0" err="1"/>
              <a:t>ніякого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не </a:t>
            </a:r>
            <a:r>
              <a:rPr lang="ru-RU" dirty="0" err="1"/>
              <a:t>бачить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Гершель пояснив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невидимим</a:t>
            </a:r>
            <a:r>
              <a:rPr lang="ru-RU" dirty="0"/>
              <a:t> </a:t>
            </a:r>
            <a:r>
              <a:rPr lang="ru-RU" dirty="0" err="1"/>
              <a:t>тепловим</a:t>
            </a:r>
            <a:r>
              <a:rPr lang="ru-RU" dirty="0"/>
              <a:t> </a:t>
            </a:r>
            <a:r>
              <a:rPr lang="ru-RU" dirty="0" err="1"/>
              <a:t>випромінюванням</a:t>
            </a:r>
            <a:r>
              <a:rPr lang="ru-RU" dirty="0"/>
              <a:t>, </a:t>
            </a:r>
            <a:r>
              <a:rPr lang="ru-RU" dirty="0" err="1"/>
              <a:t>витікаючим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і </a:t>
            </a:r>
            <a:r>
              <a:rPr lang="ru-RU" dirty="0" err="1"/>
              <a:t>відхилюваним</a:t>
            </a:r>
            <a:r>
              <a:rPr lang="ru-RU" dirty="0"/>
              <a:t> призмою </a:t>
            </a:r>
            <a:r>
              <a:rPr lang="ru-RU" dirty="0" err="1"/>
              <a:t>слабкіше</a:t>
            </a:r>
            <a:r>
              <a:rPr lang="ru-RU" dirty="0"/>
              <a:t> за </a:t>
            </a:r>
            <a:r>
              <a:rPr lang="ru-RU" dirty="0" err="1"/>
              <a:t>червоний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і </a:t>
            </a:r>
            <a:r>
              <a:rPr lang="ru-RU" dirty="0" err="1"/>
              <a:t>отримало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інфрачервоного</a:t>
            </a:r>
            <a:r>
              <a:rPr lang="ru-RU" dirty="0"/>
              <a:t> (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червоного</a:t>
            </a:r>
            <a:r>
              <a:rPr lang="ru-RU" dirty="0"/>
              <a:t>).</a:t>
            </a:r>
          </a:p>
        </p:txBody>
      </p:sp>
      <p:pic>
        <p:nvPicPr>
          <p:cNvPr id="4" name="Picture 2" descr="D:\Школа\физика\Новая папка\1_b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05"/>
          <a:stretch/>
        </p:blipFill>
        <p:spPr bwMode="auto">
          <a:xfrm>
            <a:off x="547011" y="1628800"/>
            <a:ext cx="2857520" cy="2600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Школа\физика\Новая папка\2_bi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57" r="10118" b="4204"/>
          <a:stretch/>
        </p:blipFill>
        <p:spPr bwMode="auto">
          <a:xfrm>
            <a:off x="612739" y="4365104"/>
            <a:ext cx="2822082" cy="2341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78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91264" cy="1772816"/>
          </a:xfrm>
        </p:spPr>
        <p:txBody>
          <a:bodyPr>
            <a:normAutofit/>
          </a:bodyPr>
          <a:lstStyle/>
          <a:p>
            <a:r>
              <a:rPr lang="uk-UA" dirty="0" smtClean="0"/>
              <a:t>Інфрачервоне випромінювання  на шкалі електромагнітних хвиль.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3964001"/>
              </p:ext>
            </p:extLst>
          </p:nvPr>
        </p:nvGraphicFramePr>
        <p:xfrm>
          <a:off x="1585912" y="3404076"/>
          <a:ext cx="5972175" cy="369570"/>
        </p:xfrm>
        <a:graphic>
          <a:graphicData uri="http://schemas.openxmlformats.org/drawingml/2006/table">
            <a:tbl>
              <a:tblPr/>
              <a:tblGrid>
                <a:gridCol w="5972175"/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ru-RU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1F5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www.lnu.edu.ua/faculty/geology/phis_geo/fourman/E-books-FVV/Images/ligh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14" y="1772816"/>
            <a:ext cx="882047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63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144" y="620688"/>
            <a:ext cx="6798734" cy="1303867"/>
          </a:xfrm>
        </p:spPr>
        <p:txBody>
          <a:bodyPr>
            <a:normAutofit/>
          </a:bodyPr>
          <a:lstStyle/>
          <a:p>
            <a:r>
              <a:rPr lang="uk-UA" dirty="0" smtClean="0"/>
              <a:t>Діапазони частот та довжин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24555"/>
            <a:ext cx="7859216" cy="4384765"/>
          </a:xfrm>
        </p:spPr>
        <p:txBody>
          <a:bodyPr>
            <a:normAutofit/>
          </a:bodyPr>
          <a:lstStyle/>
          <a:p>
            <a:pPr indent="374650" algn="just">
              <a:buNone/>
            </a:pPr>
            <a:r>
              <a:rPr lang="ru-RU" dirty="0" err="1" smtClean="0"/>
              <a:t>Інфрачервоне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поділяється</a:t>
            </a:r>
            <a:r>
              <a:rPr lang="ru-RU" dirty="0" smtClean="0"/>
              <a:t> на </a:t>
            </a:r>
            <a:r>
              <a:rPr lang="ru-RU" b="1" dirty="0" smtClean="0"/>
              <a:t>три </a:t>
            </a:r>
            <a:r>
              <a:rPr lang="ru-RU" b="1" dirty="0" err="1" smtClean="0"/>
              <a:t>діапазони</a:t>
            </a:r>
            <a:r>
              <a:rPr lang="ru-RU" dirty="0" smtClean="0"/>
              <a:t>:</a:t>
            </a:r>
          </a:p>
          <a:p>
            <a:pPr indent="-166688" algn="just"/>
            <a:r>
              <a:rPr lang="ru-RU" dirty="0" err="1" smtClean="0"/>
              <a:t>ближнє</a:t>
            </a:r>
            <a:r>
              <a:rPr lang="ru-RU" dirty="0" smtClean="0"/>
              <a:t> </a:t>
            </a:r>
            <a:r>
              <a:rPr lang="ru-RU" dirty="0" err="1" smtClean="0"/>
              <a:t>інфрачервоне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— </a:t>
            </a:r>
            <a:r>
              <a:rPr lang="ru-RU" dirty="0" err="1" smtClean="0"/>
              <a:t>від</a:t>
            </a:r>
            <a:r>
              <a:rPr lang="ru-RU" dirty="0" smtClean="0"/>
              <a:t> 780 до 3000 </a:t>
            </a:r>
            <a:r>
              <a:rPr lang="ru-RU" dirty="0" err="1" smtClean="0"/>
              <a:t>нм</a:t>
            </a:r>
            <a:endParaRPr lang="ru-RU" dirty="0" smtClean="0"/>
          </a:p>
          <a:p>
            <a:pPr indent="-166688" algn="just"/>
            <a:r>
              <a:rPr lang="ru-RU" dirty="0" err="1" smtClean="0"/>
              <a:t>середнє</a:t>
            </a:r>
            <a:r>
              <a:rPr lang="ru-RU" dirty="0" smtClean="0"/>
              <a:t> </a:t>
            </a:r>
            <a:r>
              <a:rPr lang="ru-RU" dirty="0" err="1" smtClean="0"/>
              <a:t>інфрачервоне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— </a:t>
            </a:r>
            <a:r>
              <a:rPr lang="ru-RU" dirty="0" err="1" smtClean="0"/>
              <a:t>від</a:t>
            </a:r>
            <a:r>
              <a:rPr lang="ru-RU" dirty="0" smtClean="0"/>
              <a:t> 3000 до 50 000 </a:t>
            </a:r>
            <a:r>
              <a:rPr lang="ru-RU" dirty="0" err="1" smtClean="0"/>
              <a:t>нм</a:t>
            </a:r>
            <a:endParaRPr lang="ru-RU" dirty="0" smtClean="0"/>
          </a:p>
          <a:p>
            <a:pPr indent="-166688" algn="just"/>
            <a:r>
              <a:rPr lang="ru-RU" dirty="0" smtClean="0"/>
              <a:t> </a:t>
            </a:r>
            <a:r>
              <a:rPr lang="ru-RU" dirty="0" err="1" smtClean="0"/>
              <a:t>делеке</a:t>
            </a:r>
            <a:r>
              <a:rPr lang="ru-RU" dirty="0" smtClean="0"/>
              <a:t> </a:t>
            </a:r>
            <a:r>
              <a:rPr lang="ru-RU" dirty="0" err="1" smtClean="0"/>
              <a:t>інфрачервоне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— </a:t>
            </a:r>
            <a:r>
              <a:rPr lang="ru-RU" dirty="0" err="1" smtClean="0"/>
              <a:t>від</a:t>
            </a:r>
            <a:r>
              <a:rPr lang="ru-RU" dirty="0" smtClean="0"/>
              <a:t> 50 до 1000  мкм</a:t>
            </a:r>
            <a:endParaRPr lang="ru-RU" dirty="0"/>
          </a:p>
          <a:p>
            <a:pPr indent="-166688" algn="just"/>
            <a:r>
              <a:rPr lang="uk-UA" dirty="0"/>
              <a:t>з довжиною від 7,6*10</a:t>
            </a:r>
            <a:r>
              <a:rPr lang="uk-UA" baseline="30000" dirty="0"/>
              <a:t>-7</a:t>
            </a:r>
            <a:r>
              <a:rPr lang="uk-UA" dirty="0"/>
              <a:t>м до 10</a:t>
            </a:r>
            <a:r>
              <a:rPr lang="uk-UA" baseline="30000" dirty="0"/>
              <a:t>-3</a:t>
            </a:r>
            <a:r>
              <a:rPr lang="uk-UA" dirty="0"/>
              <a:t>м.</a:t>
            </a:r>
            <a:endParaRPr lang="ru-RU" dirty="0"/>
          </a:p>
          <a:p>
            <a:pPr indent="-166688"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980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випромінювання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-166688">
              <a:tabLst>
                <a:tab pos="176213" algn="l"/>
              </a:tabLst>
            </a:pP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 (</a:t>
            </a:r>
            <a:r>
              <a:rPr lang="ru-RU" dirty="0" err="1" smtClean="0"/>
              <a:t>близько</a:t>
            </a:r>
            <a:r>
              <a:rPr lang="ru-RU" dirty="0" smtClean="0"/>
              <a:t> 50%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в </a:t>
            </a:r>
            <a:r>
              <a:rPr lang="ru-RU" dirty="0" err="1" smtClean="0"/>
              <a:t>інфрачервоної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); </a:t>
            </a:r>
          </a:p>
          <a:p>
            <a:pPr indent="-166688">
              <a:tabLst>
                <a:tab pos="176213" algn="l"/>
              </a:tabLst>
            </a:pPr>
            <a:r>
              <a:rPr lang="ru-RU" dirty="0" smtClean="0"/>
              <a:t> </a:t>
            </a:r>
            <a:r>
              <a:rPr lang="ru-RU" dirty="0" err="1" smtClean="0"/>
              <a:t>лампи</a:t>
            </a:r>
            <a:r>
              <a:rPr lang="ru-RU" dirty="0" smtClean="0"/>
              <a:t> </a:t>
            </a:r>
            <a:r>
              <a:rPr lang="ru-RU" dirty="0" err="1" smtClean="0"/>
              <a:t>розжарювання</a:t>
            </a:r>
            <a:r>
              <a:rPr lang="ru-RU" dirty="0" smtClean="0"/>
              <a:t> з вольфрамовою </a:t>
            </a:r>
            <a:r>
              <a:rPr lang="ru-RU" dirty="0" err="1" smtClean="0"/>
              <a:t>ниткою</a:t>
            </a:r>
            <a:r>
              <a:rPr lang="ru-RU" dirty="0" smtClean="0"/>
              <a:t> ; </a:t>
            </a:r>
          </a:p>
          <a:p>
            <a:pPr indent="-166688"/>
            <a:r>
              <a:rPr lang="ru-RU" dirty="0" smtClean="0"/>
              <a:t> </a:t>
            </a:r>
            <a:r>
              <a:rPr lang="ru-RU" dirty="0" err="1" smtClean="0"/>
              <a:t>вугільна</a:t>
            </a:r>
            <a:r>
              <a:rPr lang="ru-RU" dirty="0" smtClean="0"/>
              <a:t> </a:t>
            </a:r>
            <a:r>
              <a:rPr lang="ru-RU" dirty="0" err="1" smtClean="0"/>
              <a:t>електрична</a:t>
            </a:r>
            <a:r>
              <a:rPr lang="ru-RU" dirty="0" smtClean="0"/>
              <a:t> дуга;</a:t>
            </a:r>
          </a:p>
          <a:p>
            <a:pPr indent="-166688"/>
            <a:r>
              <a:rPr lang="ru-RU" dirty="0" smtClean="0"/>
              <a:t> </a:t>
            </a:r>
            <a:r>
              <a:rPr lang="ru-RU" dirty="0" err="1" smtClean="0"/>
              <a:t>спіралі</a:t>
            </a:r>
            <a:r>
              <a:rPr lang="ru-RU" dirty="0" smtClean="0"/>
              <a:t> з </a:t>
            </a:r>
            <a:r>
              <a:rPr lang="ru-RU" dirty="0" err="1" smtClean="0"/>
              <a:t>ніхромової</a:t>
            </a:r>
            <a:r>
              <a:rPr lang="ru-RU" dirty="0" smtClean="0"/>
              <a:t> дроту;</a:t>
            </a:r>
          </a:p>
          <a:p>
            <a:pPr indent="-166688"/>
            <a:r>
              <a:rPr lang="ru-RU" dirty="0" smtClean="0"/>
              <a:t> </a:t>
            </a:r>
            <a:r>
              <a:rPr lang="ru-RU" dirty="0" err="1" smtClean="0"/>
              <a:t>стрічкові</a:t>
            </a:r>
            <a:r>
              <a:rPr lang="ru-RU" dirty="0" smtClean="0"/>
              <a:t> </a:t>
            </a:r>
            <a:r>
              <a:rPr lang="ru-RU" dirty="0" err="1" smtClean="0"/>
              <a:t>вольфрамові</a:t>
            </a:r>
            <a:r>
              <a:rPr lang="ru-RU" dirty="0" smtClean="0"/>
              <a:t> </a:t>
            </a:r>
            <a:r>
              <a:rPr lang="ru-RU" dirty="0" err="1" smtClean="0"/>
              <a:t>лампи</a:t>
            </a:r>
            <a:r>
              <a:rPr lang="ru-RU" dirty="0" smtClean="0"/>
              <a:t>;</a:t>
            </a:r>
          </a:p>
          <a:p>
            <a:pPr indent="-166688"/>
            <a:r>
              <a:rPr lang="ru-RU" dirty="0" smtClean="0"/>
              <a:t> штифт Нернсту;</a:t>
            </a:r>
          </a:p>
          <a:p>
            <a:pPr marL="354013" indent="-177800"/>
            <a:r>
              <a:rPr lang="ru-RU" dirty="0" smtClean="0"/>
              <a:t> </a:t>
            </a:r>
            <a:r>
              <a:rPr lang="ru-RU" dirty="0" err="1" smtClean="0"/>
              <a:t>глобар</a:t>
            </a:r>
            <a:r>
              <a:rPr lang="ru-RU" dirty="0" smtClean="0"/>
              <a:t>;</a:t>
            </a:r>
          </a:p>
          <a:p>
            <a:pPr indent="-166688"/>
            <a:r>
              <a:rPr lang="ru-RU" dirty="0" smtClean="0"/>
              <a:t> </a:t>
            </a:r>
            <a:r>
              <a:rPr lang="ru-RU" dirty="0" err="1" smtClean="0"/>
              <a:t>ртутні</a:t>
            </a:r>
            <a:r>
              <a:rPr lang="ru-RU" dirty="0" smtClean="0"/>
              <a:t> </a:t>
            </a:r>
            <a:r>
              <a:rPr lang="ru-RU" dirty="0" err="1" smtClean="0"/>
              <a:t>лампи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;</a:t>
            </a:r>
          </a:p>
          <a:p>
            <a:pPr indent="-166688"/>
            <a:r>
              <a:rPr lang="ru-RU" dirty="0" smtClean="0"/>
              <a:t> </a:t>
            </a:r>
            <a:r>
              <a:rPr lang="ru-RU" dirty="0" err="1" smtClean="0"/>
              <a:t>лазери</a:t>
            </a:r>
            <a:r>
              <a:rPr lang="ru-RU" dirty="0" smtClean="0"/>
              <a:t> на </a:t>
            </a:r>
            <a:r>
              <a:rPr lang="ru-RU" dirty="0" err="1" smtClean="0"/>
              <a:t>суміші</a:t>
            </a:r>
            <a:r>
              <a:rPr lang="ru-RU" dirty="0" smtClean="0"/>
              <a:t> неону і </a:t>
            </a:r>
            <a:r>
              <a:rPr lang="ru-RU" dirty="0" err="1" smtClean="0"/>
              <a:t>гелію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Picture 3" descr="D:\Школа\физика\Новая папка\akari-entire-sky-infrared-light-at-nine-micrometres-desktop-13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18396" r="12124" b="20332"/>
          <a:stretch/>
        </p:blipFill>
        <p:spPr bwMode="auto">
          <a:xfrm>
            <a:off x="6372200" y="3212975"/>
            <a:ext cx="2771800" cy="3610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2481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74908"/>
            <a:ext cx="6923526" cy="5694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Застосування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99715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у </a:t>
            </a:r>
            <a:r>
              <a:rPr lang="ru-RU" dirty="0" err="1" smtClean="0"/>
              <a:t>приладах</a:t>
            </a:r>
            <a:r>
              <a:rPr lang="ru-RU" dirty="0" smtClean="0"/>
              <a:t> </a:t>
            </a:r>
            <a:r>
              <a:rPr lang="ru-RU" dirty="0" err="1" smtClean="0"/>
              <a:t>нічного</a:t>
            </a:r>
            <a:r>
              <a:rPr lang="ru-RU" dirty="0" smtClean="0"/>
              <a:t> </a:t>
            </a:r>
            <a:r>
              <a:rPr lang="ru-RU" dirty="0" err="1" smtClean="0"/>
              <a:t>бачення</a:t>
            </a:r>
            <a:r>
              <a:rPr lang="ru-RU" dirty="0" smtClean="0"/>
              <a:t> і в </a:t>
            </a:r>
            <a:r>
              <a:rPr lang="ru-RU" dirty="0" err="1" smtClean="0"/>
              <a:t>оптоелектроніці</a:t>
            </a:r>
            <a:r>
              <a:rPr lang="ru-RU" dirty="0" smtClean="0"/>
              <a:t>;</a:t>
            </a:r>
          </a:p>
          <a:p>
            <a:pPr lvl="0"/>
            <a:r>
              <a:rPr lang="ru-RU" sz="2800" dirty="0" err="1" smtClean="0"/>
              <a:t>Інфрачервона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спектроскопія</a:t>
            </a:r>
            <a:r>
              <a:rPr lang="ru-RU" sz="2800" dirty="0" smtClean="0"/>
              <a:t> </a:t>
            </a:r>
            <a:r>
              <a:rPr lang="ru-RU" sz="2800" dirty="0" err="1" smtClean="0"/>
              <a:t>дозволяє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отримати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інформацію</a:t>
            </a:r>
            <a:r>
              <a:rPr lang="ru-RU" sz="2800" dirty="0" smtClean="0"/>
              <a:t> про структуру молекул, </a:t>
            </a:r>
            <a:r>
              <a:rPr lang="ru-RU" sz="2800" dirty="0" err="1" smtClean="0"/>
              <a:t>твердих</a:t>
            </a:r>
            <a:r>
              <a:rPr lang="ru-RU" sz="2800" dirty="0" smtClean="0"/>
              <a:t> </a:t>
            </a:r>
            <a:r>
              <a:rPr lang="ru-RU" sz="2800" dirty="0" err="1" smtClean="0"/>
              <a:t>тіл</a:t>
            </a:r>
            <a:r>
              <a:rPr lang="ru-RU" sz="2800" dirty="0" smtClean="0"/>
              <a:t> і </a:t>
            </a:r>
            <a:r>
              <a:rPr lang="ru-RU" sz="2800" dirty="0" err="1" smtClean="0"/>
              <a:t>типи</a:t>
            </a:r>
            <a:r>
              <a:rPr lang="ru-RU" sz="2800" dirty="0" smtClean="0"/>
              <a:t> </a:t>
            </a:r>
            <a:r>
              <a:rPr lang="ru-RU" sz="2800" dirty="0" err="1" smtClean="0"/>
              <a:t>атомних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коливань</a:t>
            </a:r>
            <a:r>
              <a:rPr lang="ru-RU" sz="2800" dirty="0" smtClean="0"/>
              <a:t> у них.</a:t>
            </a:r>
          </a:p>
          <a:p>
            <a:pPr lvl="0"/>
            <a:r>
              <a:rPr lang="ru-RU" dirty="0" smtClean="0"/>
              <a:t>в </a:t>
            </a:r>
            <a:r>
              <a:rPr lang="ru-RU" dirty="0" err="1" smtClean="0"/>
              <a:t>телекомунікаціях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в пультах </a:t>
            </a:r>
            <a:r>
              <a:rPr lang="ru-RU" dirty="0" err="1" smtClean="0"/>
              <a:t>дистанційного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, системах автоматики, </a:t>
            </a:r>
            <a:r>
              <a:rPr lang="ru-RU" dirty="0" err="1" smtClean="0"/>
              <a:t>охоронних</a:t>
            </a:r>
            <a:r>
              <a:rPr lang="ru-RU" dirty="0" smtClean="0"/>
              <a:t> системах і т.д. ;</a:t>
            </a:r>
          </a:p>
          <a:p>
            <a:pPr lvl="0"/>
            <a:r>
              <a:rPr lang="ru-RU" dirty="0" smtClean="0"/>
              <a:t>у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для </a:t>
            </a:r>
            <a:r>
              <a:rPr lang="ru-RU" dirty="0" err="1" smtClean="0"/>
              <a:t>сушіння</a:t>
            </a:r>
            <a:r>
              <a:rPr lang="ru-RU" dirty="0" smtClean="0"/>
              <a:t> </a:t>
            </a:r>
            <a:r>
              <a:rPr lang="ru-RU" dirty="0" err="1" smtClean="0"/>
              <a:t>лакофарбових</a:t>
            </a:r>
            <a:r>
              <a:rPr lang="ru-RU" dirty="0" smtClean="0"/>
              <a:t> </a:t>
            </a:r>
            <a:r>
              <a:rPr lang="ru-RU" dirty="0" err="1" smtClean="0"/>
              <a:t>поверхонь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у </a:t>
            </a:r>
            <a:r>
              <a:rPr lang="ru-RU" dirty="0" err="1" smtClean="0"/>
              <a:t>стерилізації</a:t>
            </a:r>
            <a:r>
              <a:rPr lang="ru-RU" dirty="0" smtClean="0"/>
              <a:t> </a:t>
            </a:r>
            <a:r>
              <a:rPr lang="ru-RU" dirty="0" err="1" smtClean="0"/>
              <a:t>харчових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застосовуваться</a:t>
            </a:r>
            <a:r>
              <a:rPr lang="ru-RU" dirty="0" smtClean="0"/>
              <a:t> для </a:t>
            </a:r>
            <a:r>
              <a:rPr lang="ru-RU" dirty="0" err="1" smtClean="0"/>
              <a:t>обігріву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 та </a:t>
            </a:r>
            <a:r>
              <a:rPr lang="ru-RU" dirty="0" err="1" smtClean="0"/>
              <a:t>вуличних</a:t>
            </a:r>
            <a:r>
              <a:rPr lang="ru-RU" dirty="0" smtClean="0"/>
              <a:t> </a:t>
            </a:r>
            <a:r>
              <a:rPr lang="ru-RU" dirty="0" err="1" smtClean="0"/>
              <a:t>просторів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 descr="D:\Школа\физика\Новая папка\Blue_infrared_l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9489">
            <a:off x="5974085" y="1630954"/>
            <a:ext cx="2768382" cy="2076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 descr="D:\Школа\физика\Новая папка\Chicago Architecture in Infrared West Balcon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78969">
            <a:off x="6049869" y="4518480"/>
            <a:ext cx="2631922" cy="1973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0443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Вплив інфрачервоного світла на людину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Інфрачервоне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на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впливає</a:t>
            </a:r>
            <a:r>
              <a:rPr lang="ru-RU" dirty="0"/>
              <a:t>, перш за все, на </a:t>
            </a:r>
            <a:r>
              <a:rPr lang="ru-RU" dirty="0" err="1"/>
              <a:t>незахищені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(</a:t>
            </a:r>
            <a:r>
              <a:rPr lang="ru-RU" dirty="0" err="1"/>
              <a:t>обличчя</a:t>
            </a:r>
            <a:r>
              <a:rPr lang="ru-RU" dirty="0"/>
              <a:t>, руки, </a:t>
            </a:r>
            <a:r>
              <a:rPr lang="ru-RU" dirty="0" err="1"/>
              <a:t>шию</a:t>
            </a:r>
            <a:r>
              <a:rPr lang="ru-RU" dirty="0"/>
              <a:t>, груди, </a:t>
            </a:r>
            <a:r>
              <a:rPr lang="ru-RU" dirty="0" err="1"/>
              <a:t>очі</a:t>
            </a:r>
            <a:r>
              <a:rPr lang="ru-RU" dirty="0"/>
              <a:t>).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проявом</a:t>
            </a:r>
            <a:r>
              <a:rPr lang="ru-RU" dirty="0"/>
              <a:t> є тепло, яке </a:t>
            </a:r>
            <a:r>
              <a:rPr lang="ru-RU" dirty="0" err="1"/>
              <a:t>проникає</a:t>
            </a:r>
            <a:r>
              <a:rPr lang="ru-RU" dirty="0"/>
              <a:t> на </a:t>
            </a:r>
            <a:r>
              <a:rPr lang="ru-RU" dirty="0" err="1"/>
              <a:t>деяку</a:t>
            </a:r>
            <a:r>
              <a:rPr lang="ru-RU" dirty="0"/>
              <a:t> </a:t>
            </a:r>
            <a:r>
              <a:rPr lang="ru-RU" dirty="0" err="1"/>
              <a:t>глибину</a:t>
            </a:r>
            <a:r>
              <a:rPr lang="ru-RU" dirty="0"/>
              <a:t> в </a:t>
            </a:r>
            <a:r>
              <a:rPr lang="ru-RU" dirty="0" err="1"/>
              <a:t>тканини</a:t>
            </a:r>
            <a:r>
              <a:rPr lang="ru-RU" dirty="0"/>
              <a:t>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витримувати</a:t>
            </a:r>
            <a:r>
              <a:rPr lang="ru-RU" dirty="0"/>
              <a:t> </a:t>
            </a:r>
            <a:r>
              <a:rPr lang="ru-RU" dirty="0" err="1"/>
              <a:t>інфрачервоне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густини</a:t>
            </a:r>
            <a:r>
              <a:rPr lang="ru-RU" dirty="0"/>
              <a:t> потоку </a:t>
            </a:r>
            <a:r>
              <a:rPr lang="ru-RU" dirty="0" err="1"/>
              <a:t>енергії</a:t>
            </a:r>
            <a:r>
              <a:rPr lang="ru-RU" dirty="0"/>
              <a:t>, яка </a:t>
            </a:r>
            <a:r>
              <a:rPr lang="ru-RU" dirty="0" err="1"/>
              <a:t>вимірюється</a:t>
            </a:r>
            <a:r>
              <a:rPr lang="ru-RU" dirty="0"/>
              <a:t> в Вт/м2. Так, при </a:t>
            </a:r>
            <a:r>
              <a:rPr lang="ru-RU" dirty="0" err="1"/>
              <a:t>густині</a:t>
            </a:r>
            <a:r>
              <a:rPr lang="ru-RU" dirty="0"/>
              <a:t> потоку </a:t>
            </a:r>
            <a:r>
              <a:rPr lang="ru-RU" dirty="0" err="1"/>
              <a:t>випромінювання</a:t>
            </a:r>
            <a:r>
              <a:rPr lang="ru-RU" dirty="0"/>
              <a:t> величиною 280-260 Вт/м2 </a:t>
            </a:r>
            <a:r>
              <a:rPr lang="ru-RU" dirty="0" err="1"/>
              <a:t>відчувається</a:t>
            </a:r>
            <a:r>
              <a:rPr lang="ru-RU" dirty="0"/>
              <a:t> </a:t>
            </a:r>
            <a:r>
              <a:rPr lang="ru-RU" dirty="0" err="1"/>
              <a:t>ледь</a:t>
            </a:r>
            <a:r>
              <a:rPr lang="ru-RU" dirty="0"/>
              <a:t> </a:t>
            </a:r>
            <a:r>
              <a:rPr lang="ru-RU" dirty="0" err="1"/>
              <a:t>помітне</a:t>
            </a:r>
            <a:r>
              <a:rPr lang="ru-RU" dirty="0"/>
              <a:t> тепло.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людський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витримувати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без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функціональному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02911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Вплив інфрачервоного світла на людину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При </a:t>
            </a:r>
            <a:r>
              <a:rPr lang="ru-RU" dirty="0" err="1"/>
              <a:t>густині</a:t>
            </a:r>
            <a:r>
              <a:rPr lang="ru-RU" dirty="0"/>
              <a:t> потоку </a:t>
            </a:r>
            <a:r>
              <a:rPr lang="ru-RU" dirty="0" err="1"/>
              <a:t>випромінювання</a:t>
            </a:r>
            <a:r>
              <a:rPr lang="ru-RU" dirty="0"/>
              <a:t> величиною 560-1050 Вт/м2 </a:t>
            </a:r>
            <a:r>
              <a:rPr lang="ru-RU" dirty="0" err="1"/>
              <a:t>настає</a:t>
            </a:r>
            <a:r>
              <a:rPr lang="ru-RU" dirty="0"/>
              <a:t> межа, коли </a:t>
            </a:r>
            <a:r>
              <a:rPr lang="ru-RU" dirty="0" err="1"/>
              <a:t>людина</a:t>
            </a:r>
            <a:r>
              <a:rPr lang="ru-RU" dirty="0"/>
              <a:t> не </a:t>
            </a:r>
            <a:r>
              <a:rPr lang="ru-RU" dirty="0" err="1"/>
              <a:t>витримує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інфрачервоного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. </a:t>
            </a:r>
            <a:r>
              <a:rPr lang="ru-RU" dirty="0" err="1"/>
              <a:t>Знаходження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часу в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інфрачервоного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, як і при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температур,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центральну</a:t>
            </a:r>
            <a:r>
              <a:rPr lang="ru-RU" dirty="0"/>
              <a:t> </a:t>
            </a:r>
            <a:r>
              <a:rPr lang="ru-RU" dirty="0" err="1"/>
              <a:t>нервову</a:t>
            </a:r>
            <a:r>
              <a:rPr lang="ru-RU" dirty="0"/>
              <a:t> систему, </a:t>
            </a:r>
            <a:r>
              <a:rPr lang="ru-RU" dirty="0" err="1"/>
              <a:t>серцево-судинну</a:t>
            </a:r>
            <a:r>
              <a:rPr lang="ru-RU" dirty="0"/>
              <a:t> систему (</a:t>
            </a:r>
            <a:r>
              <a:rPr lang="ru-RU" dirty="0" err="1"/>
              <a:t>збільшується</a:t>
            </a:r>
            <a:r>
              <a:rPr lang="ru-RU" dirty="0"/>
              <a:t> частота </a:t>
            </a:r>
            <a:r>
              <a:rPr lang="ru-RU" dirty="0" err="1"/>
              <a:t>серцебиття</a:t>
            </a:r>
            <a:r>
              <a:rPr lang="ru-RU" dirty="0"/>
              <a:t>,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артеріальний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, </a:t>
            </a:r>
            <a:r>
              <a:rPr lang="ru-RU" dirty="0" err="1"/>
              <a:t>прискорюється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), </a:t>
            </a:r>
            <a:r>
              <a:rPr lang="ru-RU" dirty="0" err="1"/>
              <a:t>порушує</a:t>
            </a:r>
            <a:r>
              <a:rPr lang="ru-RU" dirty="0"/>
              <a:t> </a:t>
            </a:r>
            <a:r>
              <a:rPr lang="ru-RU" dirty="0" err="1"/>
              <a:t>тепловий</a:t>
            </a:r>
            <a:r>
              <a:rPr lang="ru-RU" dirty="0"/>
              <a:t> баланс в </a:t>
            </a:r>
            <a:r>
              <a:rPr lang="ru-RU" dirty="0" err="1"/>
              <a:t>організмі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посиленого</a:t>
            </a:r>
            <a:r>
              <a:rPr lang="ru-RU" dirty="0"/>
              <a:t> </a:t>
            </a:r>
            <a:r>
              <a:rPr lang="ru-RU" dirty="0" err="1"/>
              <a:t>потовиділення</a:t>
            </a:r>
            <a:r>
              <a:rPr lang="ru-RU" dirty="0"/>
              <a:t>,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солей. </a:t>
            </a:r>
            <a:r>
              <a:rPr lang="ru-RU" dirty="0" err="1"/>
              <a:t>Діючи</a:t>
            </a:r>
            <a:r>
              <a:rPr lang="ru-RU" dirty="0"/>
              <a:t> на </a:t>
            </a:r>
            <a:r>
              <a:rPr lang="ru-RU" dirty="0" err="1"/>
              <a:t>очі</a:t>
            </a:r>
            <a:r>
              <a:rPr lang="ru-RU" dirty="0"/>
              <a:t>, </a:t>
            </a:r>
            <a:r>
              <a:rPr lang="ru-RU" dirty="0" err="1"/>
              <a:t>інфрачервоне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помутніння</a:t>
            </a:r>
            <a:r>
              <a:rPr lang="ru-RU" dirty="0"/>
              <a:t> </a:t>
            </a:r>
            <a:r>
              <a:rPr lang="ru-RU" dirty="0" err="1"/>
              <a:t>кришталика</a:t>
            </a:r>
            <a:r>
              <a:rPr lang="ru-RU" dirty="0"/>
              <a:t>, </a:t>
            </a:r>
            <a:r>
              <a:rPr lang="ru-RU" dirty="0" err="1"/>
              <a:t>опік</a:t>
            </a:r>
            <a:r>
              <a:rPr lang="ru-RU" dirty="0"/>
              <a:t> </a:t>
            </a:r>
            <a:r>
              <a:rPr lang="ru-RU" dirty="0" err="1"/>
              <a:t>сітківки</a:t>
            </a:r>
            <a:r>
              <a:rPr lang="ru-RU" dirty="0"/>
              <a:t>, </a:t>
            </a:r>
            <a:r>
              <a:rPr lang="ru-RU" dirty="0" err="1"/>
              <a:t>кон'юнктивіти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6735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230</TotalTime>
  <Words>433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Інфрачервоне  випромінювання </vt:lpstr>
      <vt:lpstr>План</vt:lpstr>
      <vt:lpstr>Історія відкриття</vt:lpstr>
      <vt:lpstr>Інфрачервоне випромінювання  на шкалі електромагнітних хвиль.</vt:lpstr>
      <vt:lpstr>Діапазони частот та довжин</vt:lpstr>
      <vt:lpstr>Джерела випромінювання</vt:lpstr>
      <vt:lpstr>Застосування</vt:lpstr>
      <vt:lpstr>Вплив інфрачервоного світла на людину </vt:lpstr>
      <vt:lpstr>Вплив інфрачервоного світла на людину </vt:lpstr>
      <vt:lpstr>Слайд 10</vt:lpstr>
      <vt:lpstr>Література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Інфрачервоне випромінювання </dc:title>
  <dc:creator>User</dc:creator>
  <cp:lastModifiedBy>Admin</cp:lastModifiedBy>
  <cp:revision>13</cp:revision>
  <dcterms:created xsi:type="dcterms:W3CDTF">2015-01-29T13:33:30Z</dcterms:created>
  <dcterms:modified xsi:type="dcterms:W3CDTF">2015-04-23T16:14:48Z</dcterms:modified>
</cp:coreProperties>
</file>