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8" r:id="rId4"/>
    <p:sldId id="265" r:id="rId5"/>
    <p:sldId id="266" r:id="rId6"/>
    <p:sldId id="267" r:id="rId7"/>
    <p:sldId id="269" r:id="rId8"/>
    <p:sldId id="271" r:id="rId9"/>
    <p:sldId id="270" r:id="rId10"/>
    <p:sldId id="272" r:id="rId11"/>
    <p:sldId id="273"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783766AC-079B-4538-80FD-4C1C95F984F6}" type="datetimeFigureOut">
              <a:rPr lang="ru-RU" smtClean="0"/>
              <a:t>24.10.2013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309DFA70-5344-4976-AB32-DDD6F048DC35}"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83766AC-079B-4538-80FD-4C1C95F984F6}" type="datetimeFigureOut">
              <a:rPr lang="ru-RU" smtClean="0"/>
              <a:t>24.10.2013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9DFA70-5344-4976-AB32-DDD6F048DC35}"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83766AC-079B-4538-80FD-4C1C95F984F6}" type="datetimeFigureOut">
              <a:rPr lang="ru-RU" smtClean="0"/>
              <a:t>24.10.2013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9DFA70-5344-4976-AB32-DDD6F048DC35}"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783766AC-079B-4538-80FD-4C1C95F984F6}" type="datetimeFigureOut">
              <a:rPr lang="ru-RU" smtClean="0"/>
              <a:t>24.10.2013</a:t>
            </a:fld>
            <a:endParaRPr lang="ru-RU"/>
          </a:p>
        </p:txBody>
      </p:sp>
      <p:sp>
        <p:nvSpPr>
          <p:cNvPr id="9" name="Номер слайда 8"/>
          <p:cNvSpPr>
            <a:spLocks noGrp="1"/>
          </p:cNvSpPr>
          <p:nvPr>
            <p:ph type="sldNum" sz="quarter" idx="15"/>
          </p:nvPr>
        </p:nvSpPr>
        <p:spPr/>
        <p:txBody>
          <a:bodyPr rtlCol="0"/>
          <a:lstStyle/>
          <a:p>
            <a:fld id="{309DFA70-5344-4976-AB32-DDD6F048DC35}"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83766AC-079B-4538-80FD-4C1C95F984F6}" type="datetimeFigureOut">
              <a:rPr lang="ru-RU" smtClean="0"/>
              <a:t>24.10.2013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309DFA70-5344-4976-AB32-DDD6F048DC35}"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83766AC-079B-4538-80FD-4C1C95F984F6}" type="datetimeFigureOut">
              <a:rPr lang="ru-RU" smtClean="0"/>
              <a:t>24.10.2013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9DFA70-5344-4976-AB32-DDD6F048DC35}"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83766AC-079B-4538-80FD-4C1C95F984F6}" type="datetimeFigureOut">
              <a:rPr lang="ru-RU" smtClean="0"/>
              <a:t>24.10.2013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09DFA70-5344-4976-AB32-DDD6F048DC35}"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783766AC-079B-4538-80FD-4C1C95F984F6}" type="datetimeFigureOut">
              <a:rPr lang="ru-RU" smtClean="0"/>
              <a:t>24.10.2013</a:t>
            </a:fld>
            <a:endParaRPr lang="ru-RU"/>
          </a:p>
        </p:txBody>
      </p:sp>
      <p:sp>
        <p:nvSpPr>
          <p:cNvPr id="7" name="Номер слайда 6"/>
          <p:cNvSpPr>
            <a:spLocks noGrp="1"/>
          </p:cNvSpPr>
          <p:nvPr>
            <p:ph type="sldNum" sz="quarter" idx="11"/>
          </p:nvPr>
        </p:nvSpPr>
        <p:spPr/>
        <p:txBody>
          <a:bodyPr rtlCol="0"/>
          <a:lstStyle/>
          <a:p>
            <a:fld id="{309DFA70-5344-4976-AB32-DDD6F048DC35}"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3766AC-079B-4538-80FD-4C1C95F984F6}" type="datetimeFigureOut">
              <a:rPr lang="ru-RU" smtClean="0"/>
              <a:t>24.10.2013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09DFA70-5344-4976-AB32-DDD6F048DC35}"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783766AC-079B-4538-80FD-4C1C95F984F6}" type="datetimeFigureOut">
              <a:rPr lang="ru-RU" smtClean="0"/>
              <a:t>24.10.2013</a:t>
            </a:fld>
            <a:endParaRPr lang="ru-RU"/>
          </a:p>
        </p:txBody>
      </p:sp>
      <p:sp>
        <p:nvSpPr>
          <p:cNvPr id="22" name="Номер слайда 21"/>
          <p:cNvSpPr>
            <a:spLocks noGrp="1"/>
          </p:cNvSpPr>
          <p:nvPr>
            <p:ph type="sldNum" sz="quarter" idx="15"/>
          </p:nvPr>
        </p:nvSpPr>
        <p:spPr/>
        <p:txBody>
          <a:bodyPr rtlCol="0"/>
          <a:lstStyle/>
          <a:p>
            <a:fld id="{309DFA70-5344-4976-AB32-DDD6F048DC35}"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783766AC-079B-4538-80FD-4C1C95F984F6}" type="datetimeFigureOut">
              <a:rPr lang="ru-RU" smtClean="0"/>
              <a:t>24.10.2013</a:t>
            </a:fld>
            <a:endParaRPr lang="ru-RU"/>
          </a:p>
        </p:txBody>
      </p:sp>
      <p:sp>
        <p:nvSpPr>
          <p:cNvPr id="18" name="Номер слайда 17"/>
          <p:cNvSpPr>
            <a:spLocks noGrp="1"/>
          </p:cNvSpPr>
          <p:nvPr>
            <p:ph type="sldNum" sz="quarter" idx="11"/>
          </p:nvPr>
        </p:nvSpPr>
        <p:spPr/>
        <p:txBody>
          <a:bodyPr rtlCol="0"/>
          <a:lstStyle/>
          <a:p>
            <a:fld id="{309DFA70-5344-4976-AB32-DDD6F048DC35}"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83766AC-079B-4538-80FD-4C1C95F984F6}" type="datetimeFigureOut">
              <a:rPr lang="ru-RU" smtClean="0"/>
              <a:t>24.10.2013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09DFA70-5344-4976-AB32-DDD6F048DC3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95736" y="1052736"/>
            <a:ext cx="6172200" cy="1894362"/>
          </a:xfrm>
        </p:spPr>
        <p:txBody>
          <a:bodyPr/>
          <a:lstStyle/>
          <a:p>
            <a:r>
              <a:rPr lang="ru-RU" dirty="0" err="1">
                <a:latin typeface="Segoe Script" pitchFamily="34" charset="0"/>
              </a:rPr>
              <a:t>Презентація</a:t>
            </a:r>
            <a:r>
              <a:rPr lang="ru-RU" dirty="0">
                <a:latin typeface="Segoe Script" pitchFamily="34" charset="0"/>
              </a:rPr>
              <a:t> на тему: “</a:t>
            </a:r>
            <a:r>
              <a:rPr lang="ru-RU" dirty="0" err="1">
                <a:latin typeface="Segoe Script" pitchFamily="34" charset="0"/>
              </a:rPr>
              <a:t>Види</a:t>
            </a:r>
            <a:r>
              <a:rPr lang="ru-RU" dirty="0">
                <a:latin typeface="Segoe Script" pitchFamily="34" charset="0"/>
              </a:rPr>
              <a:t> </a:t>
            </a:r>
            <a:r>
              <a:rPr lang="ru-RU" dirty="0" err="1">
                <a:latin typeface="Segoe Script" pitchFamily="34" charset="0"/>
              </a:rPr>
              <a:t>самостійних</a:t>
            </a:r>
            <a:r>
              <a:rPr lang="ru-RU" dirty="0">
                <a:latin typeface="Segoe Script" pitchFamily="34" charset="0"/>
              </a:rPr>
              <a:t> </a:t>
            </a:r>
            <a:r>
              <a:rPr lang="ru-RU" dirty="0" err="1">
                <a:latin typeface="Segoe Script" pitchFamily="34" charset="0"/>
              </a:rPr>
              <a:t>газових</a:t>
            </a:r>
            <a:r>
              <a:rPr lang="ru-RU" dirty="0">
                <a:latin typeface="Segoe Script" pitchFamily="34" charset="0"/>
              </a:rPr>
              <a:t> </a:t>
            </a:r>
            <a:r>
              <a:rPr lang="ru-RU" dirty="0" err="1">
                <a:latin typeface="Segoe Script" pitchFamily="34" charset="0"/>
              </a:rPr>
              <a:t>розрядів</a:t>
            </a:r>
            <a:r>
              <a:rPr lang="ru-RU" dirty="0">
                <a:latin typeface="Segoe Script" pitchFamily="34" charset="0"/>
              </a:rPr>
              <a:t>”</a:t>
            </a:r>
          </a:p>
        </p:txBody>
      </p:sp>
      <p:sp>
        <p:nvSpPr>
          <p:cNvPr id="3" name="Подзаголовок 2"/>
          <p:cNvSpPr>
            <a:spLocks noGrp="1"/>
          </p:cNvSpPr>
          <p:nvPr>
            <p:ph type="subTitle" idx="1"/>
          </p:nvPr>
        </p:nvSpPr>
        <p:spPr>
          <a:xfrm>
            <a:off x="6409928" y="5481495"/>
            <a:ext cx="2734072" cy="1371600"/>
          </a:xfrm>
        </p:spPr>
        <p:txBody>
          <a:bodyPr/>
          <a:lstStyle/>
          <a:p>
            <a:r>
              <a:rPr lang="uk-UA" dirty="0" smtClean="0"/>
              <a:t>підготувала:</a:t>
            </a:r>
          </a:p>
          <a:p>
            <a:r>
              <a:rPr lang="uk-UA" dirty="0" smtClean="0"/>
              <a:t>учениця 11М класу </a:t>
            </a:r>
          </a:p>
          <a:p>
            <a:r>
              <a:rPr lang="uk-UA" dirty="0" smtClean="0"/>
              <a:t>Бережна Тамара</a:t>
            </a:r>
            <a:endParaRPr lang="ru-RU" dirty="0"/>
          </a:p>
        </p:txBody>
      </p:sp>
    </p:spTree>
    <p:extLst>
      <p:ext uri="{BB962C8B-B14F-4D97-AF65-F5344CB8AC3E}">
        <p14:creationId xmlns:p14="http://schemas.microsoft.com/office/powerpoint/2010/main" val="304075023"/>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7467600" cy="1143000"/>
          </a:xfrm>
        </p:spPr>
        <p:txBody>
          <a:bodyPr>
            <a:normAutofit/>
          </a:bodyPr>
          <a:lstStyle/>
          <a:p>
            <a:r>
              <a:rPr lang="ru-RU" sz="1600" b="1" dirty="0" err="1"/>
              <a:t>Плеската</a:t>
            </a:r>
            <a:r>
              <a:rPr lang="ru-RU" sz="1600" b="1" dirty="0"/>
              <a:t> </a:t>
            </a:r>
            <a:r>
              <a:rPr lang="ru-RU" sz="1600" b="1" dirty="0" err="1"/>
              <a:t>блискавка</a:t>
            </a:r>
            <a:r>
              <a:rPr lang="ru-RU" sz="1600" b="1" dirty="0"/>
              <a:t> </a:t>
            </a:r>
            <a:r>
              <a:rPr lang="ru-RU" sz="1600" dirty="0" err="1"/>
              <a:t>являє</a:t>
            </a:r>
            <a:r>
              <a:rPr lang="ru-RU" sz="1600" dirty="0"/>
              <a:t> собою тихий </a:t>
            </a:r>
            <a:r>
              <a:rPr lang="ru-RU" sz="1600" dirty="0" err="1"/>
              <a:t>розряд</a:t>
            </a:r>
            <a:r>
              <a:rPr lang="ru-RU" sz="1600" dirty="0"/>
              <a:t> у </a:t>
            </a:r>
            <a:r>
              <a:rPr lang="ru-RU" sz="1600" dirty="0" err="1"/>
              <a:t>хмарах</a:t>
            </a:r>
            <a:r>
              <a:rPr lang="ru-RU" sz="1600" dirty="0"/>
              <a:t>, коли в них </a:t>
            </a:r>
            <a:r>
              <a:rPr lang="ru-RU" sz="1600" dirty="0" err="1"/>
              <a:t>немає</a:t>
            </a:r>
            <a:r>
              <a:rPr lang="ru-RU" sz="1600" dirty="0"/>
              <a:t> </a:t>
            </a:r>
            <a:r>
              <a:rPr lang="ru-RU" sz="1600" dirty="0" err="1"/>
              <a:t>достатніх</a:t>
            </a:r>
            <a:r>
              <a:rPr lang="ru-RU" sz="1600" dirty="0"/>
              <a:t> </a:t>
            </a:r>
            <a:r>
              <a:rPr lang="ru-RU" sz="1600" dirty="0" err="1"/>
              <a:t>зарядів</a:t>
            </a:r>
            <a:r>
              <a:rPr lang="ru-RU" sz="1600" dirty="0"/>
              <a:t> для </a:t>
            </a:r>
            <a:r>
              <a:rPr lang="ru-RU" sz="1600" dirty="0" err="1"/>
              <a:t>утворення</a:t>
            </a:r>
            <a:r>
              <a:rPr lang="ru-RU" sz="1600" dirty="0"/>
              <a:t> </a:t>
            </a:r>
            <a:r>
              <a:rPr lang="ru-RU" sz="1600" dirty="0" err="1"/>
              <a:t>лінійної</a:t>
            </a:r>
            <a:r>
              <a:rPr lang="ru-RU" sz="1600" dirty="0"/>
              <a:t> </a:t>
            </a:r>
            <a:r>
              <a:rPr lang="ru-RU" sz="1600" dirty="0" err="1"/>
              <a:t>блискавки</a:t>
            </a:r>
            <a:r>
              <a:rPr lang="ru-RU" sz="1600" dirty="0"/>
              <a:t>. </a:t>
            </a:r>
            <a:r>
              <a:rPr lang="ru-RU" sz="1600" dirty="0" err="1"/>
              <a:t>Цей</a:t>
            </a:r>
            <a:r>
              <a:rPr lang="ru-RU" sz="1600" dirty="0"/>
              <a:t> вид </a:t>
            </a:r>
            <a:r>
              <a:rPr lang="ru-RU" sz="1600" dirty="0" err="1"/>
              <a:t>блискавки</a:t>
            </a:r>
            <a:r>
              <a:rPr lang="ru-RU" sz="1600" dirty="0"/>
              <a:t> не </a:t>
            </a:r>
            <a:r>
              <a:rPr lang="ru-RU" sz="1600" dirty="0" err="1"/>
              <a:t>супроводжується</a:t>
            </a:r>
            <a:r>
              <a:rPr lang="ru-RU" sz="1600" dirty="0"/>
              <a:t> </a:t>
            </a:r>
            <a:r>
              <a:rPr lang="ru-RU" sz="1600" dirty="0" smtClean="0"/>
              <a:t>громом.</a:t>
            </a:r>
            <a:endParaRPr lang="ru-RU" sz="1600"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818" t="38485" r="7454" b="30757"/>
          <a:stretch/>
        </p:blipFill>
        <p:spPr bwMode="auto">
          <a:xfrm>
            <a:off x="1619672" y="1814942"/>
            <a:ext cx="5832648" cy="437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878205"/>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96752"/>
            <a:ext cx="7467600" cy="1143000"/>
          </a:xfrm>
        </p:spPr>
        <p:txBody>
          <a:bodyPr>
            <a:noAutofit/>
          </a:bodyPr>
          <a:lstStyle/>
          <a:p>
            <a:r>
              <a:rPr lang="ru-RU" sz="1600" b="1" dirty="0" err="1" smtClean="0"/>
              <a:t>Чоткова</a:t>
            </a:r>
            <a:r>
              <a:rPr lang="ru-RU" sz="1600" b="1" dirty="0" smtClean="0"/>
              <a:t> </a:t>
            </a:r>
            <a:r>
              <a:rPr lang="ru-RU" sz="1600" b="1" dirty="0" err="1" smtClean="0"/>
              <a:t>блискавка</a:t>
            </a:r>
            <a:r>
              <a:rPr lang="ru-RU" sz="1600" b="1" dirty="0" smtClean="0"/>
              <a:t> </a:t>
            </a:r>
            <a:r>
              <a:rPr lang="ru-RU" sz="1600" dirty="0" smtClean="0"/>
              <a:t>- один </a:t>
            </a:r>
            <a:r>
              <a:rPr lang="ru-RU" sz="1600" dirty="0"/>
              <a:t>з </a:t>
            </a:r>
            <a:r>
              <a:rPr lang="ru-RU" sz="1600" dirty="0" err="1"/>
              <a:t>найменш</a:t>
            </a:r>
            <a:r>
              <a:rPr lang="ru-RU" sz="1600" dirty="0"/>
              <a:t> </a:t>
            </a:r>
            <a:r>
              <a:rPr lang="ru-RU" sz="1600" dirty="0" err="1"/>
              <a:t>вивчених</a:t>
            </a:r>
            <a:r>
              <a:rPr lang="ru-RU" sz="1600" dirty="0"/>
              <a:t> </a:t>
            </a:r>
            <a:r>
              <a:rPr lang="ru-RU" sz="1600" dirty="0" err="1"/>
              <a:t>типів</a:t>
            </a:r>
            <a:r>
              <a:rPr lang="ru-RU" sz="1600" dirty="0"/>
              <a:t> </a:t>
            </a:r>
            <a:r>
              <a:rPr lang="ru-RU" sz="1600" dirty="0" err="1"/>
              <a:t>блискавки</a:t>
            </a:r>
            <a:r>
              <a:rPr lang="ru-RU" sz="1600" dirty="0"/>
              <a:t>. </a:t>
            </a:r>
            <a:r>
              <a:rPr lang="ru-RU" sz="1600" dirty="0" err="1"/>
              <a:t>Являє</a:t>
            </a:r>
            <a:r>
              <a:rPr lang="ru-RU" sz="1600" dirty="0"/>
              <a:t> собою </a:t>
            </a:r>
            <a:r>
              <a:rPr lang="ru-RU" sz="1600" dirty="0" err="1"/>
              <a:t>різновид</a:t>
            </a:r>
            <a:r>
              <a:rPr lang="ru-RU" sz="1600" dirty="0"/>
              <a:t> </a:t>
            </a:r>
            <a:r>
              <a:rPr lang="ru-RU" sz="1600" dirty="0" err="1"/>
              <a:t>лінійної</a:t>
            </a:r>
            <a:r>
              <a:rPr lang="ru-RU" sz="1600" dirty="0"/>
              <a:t> </a:t>
            </a:r>
            <a:r>
              <a:rPr lang="ru-RU" sz="1600" dirty="0" err="1"/>
              <a:t>блискавки</a:t>
            </a:r>
            <a:r>
              <a:rPr lang="ru-RU" sz="1600" dirty="0"/>
              <a:t>, </a:t>
            </a:r>
            <a:r>
              <a:rPr lang="ru-RU" sz="1600" dirty="0" err="1"/>
              <a:t>проте</a:t>
            </a:r>
            <a:r>
              <a:rPr lang="ru-RU" sz="1600" dirty="0"/>
              <a:t> </a:t>
            </a:r>
            <a:r>
              <a:rPr lang="ru-RU" sz="1600" dirty="0" err="1"/>
              <a:t>частина</a:t>
            </a:r>
            <a:r>
              <a:rPr lang="ru-RU" sz="1600" dirty="0"/>
              <a:t> </a:t>
            </a:r>
            <a:r>
              <a:rPr lang="ru-RU" sz="1600" dirty="0" err="1"/>
              <a:t>імпульсів</a:t>
            </a:r>
            <a:r>
              <a:rPr lang="ru-RU" sz="1600" dirty="0"/>
              <a:t> не </a:t>
            </a:r>
            <a:r>
              <a:rPr lang="ru-RU" sz="1600" dirty="0" err="1"/>
              <a:t>проявляється</a:t>
            </a:r>
            <a:r>
              <a:rPr lang="ru-RU" sz="1600" dirty="0"/>
              <a:t> та </a:t>
            </a:r>
            <a:r>
              <a:rPr lang="ru-RU" sz="1600" dirty="0" err="1"/>
              <a:t>між</a:t>
            </a:r>
            <a:r>
              <a:rPr lang="ru-RU" sz="1600" dirty="0"/>
              <a:t> </a:t>
            </a:r>
            <a:r>
              <a:rPr lang="ru-RU" sz="1600" dirty="0" err="1"/>
              <a:t>проявленням</a:t>
            </a:r>
            <a:r>
              <a:rPr lang="ru-RU" sz="1600" dirty="0"/>
              <a:t> кожного нового </a:t>
            </a:r>
            <a:r>
              <a:rPr lang="ru-RU" sz="1600" dirty="0" err="1"/>
              <a:t>існує</a:t>
            </a:r>
            <a:r>
              <a:rPr lang="ru-RU" sz="1600" dirty="0"/>
              <a:t> </a:t>
            </a:r>
            <a:r>
              <a:rPr lang="ru-RU" sz="1600" dirty="0" err="1"/>
              <a:t>проміжок</a:t>
            </a:r>
            <a:r>
              <a:rPr lang="ru-RU" sz="1600" dirty="0"/>
              <a:t> у </a:t>
            </a:r>
            <a:r>
              <a:rPr lang="ru-RU" sz="1600" dirty="0" err="1"/>
              <a:t>часі</a:t>
            </a:r>
            <a:r>
              <a:rPr lang="ru-RU" sz="1600" dirty="0"/>
              <a:t> та </a:t>
            </a:r>
            <a:r>
              <a:rPr lang="ru-RU" sz="1600" dirty="0" err="1"/>
              <a:t>просторі</a:t>
            </a:r>
            <a:r>
              <a:rPr lang="ru-RU" sz="1600" dirty="0"/>
              <a:t>. </a:t>
            </a:r>
            <a:r>
              <a:rPr lang="ru-RU" sz="1600" dirty="0" err="1"/>
              <a:t>Виглядає</a:t>
            </a:r>
            <a:r>
              <a:rPr lang="ru-RU" sz="1600" dirty="0"/>
              <a:t> як пунктирна </a:t>
            </a:r>
            <a:r>
              <a:rPr lang="ru-RU" sz="1600" dirty="0" err="1"/>
              <a:t>лінійна</a:t>
            </a:r>
            <a:r>
              <a:rPr lang="ru-RU" sz="1600" dirty="0"/>
              <a:t> </a:t>
            </a:r>
            <a:r>
              <a:rPr lang="ru-RU" sz="1600" dirty="0" err="1"/>
              <a:t>блискавка</a:t>
            </a:r>
            <a:r>
              <a:rPr lang="ru-RU" sz="1600" dirty="0"/>
              <a:t>. </a:t>
            </a:r>
            <a:r>
              <a:rPr lang="ru-RU" sz="1600" dirty="0" err="1"/>
              <a:t>Серед</a:t>
            </a:r>
            <a:r>
              <a:rPr lang="ru-RU" sz="1600" dirty="0"/>
              <a:t> проблем </a:t>
            </a:r>
            <a:r>
              <a:rPr lang="ru-RU" sz="1600" dirty="0" err="1"/>
              <a:t>вивчення</a:t>
            </a:r>
            <a:r>
              <a:rPr lang="ru-RU" sz="1600" dirty="0"/>
              <a:t> — </a:t>
            </a:r>
            <a:r>
              <a:rPr lang="ru-RU" sz="1600" dirty="0" err="1"/>
              <a:t>дуже</a:t>
            </a:r>
            <a:r>
              <a:rPr lang="ru-RU" sz="1600" dirty="0"/>
              <a:t> </a:t>
            </a:r>
            <a:r>
              <a:rPr lang="ru-RU" sz="1600" dirty="0" err="1"/>
              <a:t>низька</a:t>
            </a:r>
            <a:r>
              <a:rPr lang="ru-RU" sz="1600" dirty="0"/>
              <a:t> частота </a:t>
            </a:r>
            <a:r>
              <a:rPr lang="ru-RU" sz="1600" dirty="0" err="1"/>
              <a:t>проявлення</a:t>
            </a:r>
            <a:r>
              <a:rPr lang="ru-RU" sz="1600" dirty="0"/>
              <a:t> таких </a:t>
            </a:r>
            <a:r>
              <a:rPr lang="ru-RU" sz="1600" dirty="0" err="1"/>
              <a:t>блискавок</a:t>
            </a:r>
            <a:r>
              <a:rPr lang="ru-RU" sz="1600" dirty="0"/>
              <a:t>.</a:t>
            </a:r>
            <a:br>
              <a:rPr lang="ru-RU" sz="1600" dirty="0"/>
            </a:br>
            <a:r>
              <a:rPr lang="ru-RU" sz="1600" dirty="0"/>
              <a:t/>
            </a:r>
            <a:br>
              <a:rPr lang="ru-RU" sz="1600" dirty="0"/>
            </a:br>
            <a:r>
              <a:rPr lang="ru-RU" sz="1600" dirty="0" err="1"/>
              <a:t>Блискавки</a:t>
            </a:r>
            <a:r>
              <a:rPr lang="ru-RU" sz="1600" dirty="0"/>
              <a:t> </a:t>
            </a:r>
            <a:r>
              <a:rPr lang="ru-RU" sz="1600" dirty="0" err="1"/>
              <a:t>утворюють</a:t>
            </a:r>
            <a:r>
              <a:rPr lang="ru-RU" sz="1600" dirty="0"/>
              <a:t> в </a:t>
            </a:r>
            <a:r>
              <a:rPr lang="ru-RU" sz="1600" dirty="0" err="1"/>
              <a:t>атмосфері</a:t>
            </a:r>
            <a:r>
              <a:rPr lang="ru-RU" sz="1600" dirty="0"/>
              <a:t> </a:t>
            </a:r>
            <a:r>
              <a:rPr lang="ru-RU" sz="1600" dirty="0" err="1"/>
              <a:t>електромагнітні</a:t>
            </a:r>
            <a:r>
              <a:rPr lang="ru-RU" sz="1600" dirty="0"/>
              <a:t> </a:t>
            </a:r>
            <a:r>
              <a:rPr lang="ru-RU" sz="1600" dirty="0" err="1"/>
              <a:t>коливання</a:t>
            </a:r>
            <a:r>
              <a:rPr lang="ru-RU" sz="1600" dirty="0"/>
              <a:t>, т. з. </a:t>
            </a:r>
            <a:r>
              <a:rPr lang="ru-RU" sz="1600" dirty="0" err="1"/>
              <a:t>атмосферики</a:t>
            </a:r>
            <a:r>
              <a:rPr lang="ru-RU" sz="1600" dirty="0"/>
              <a:t>, </a:t>
            </a:r>
            <a:r>
              <a:rPr lang="ru-RU" sz="1600" dirty="0" err="1"/>
              <a:t>які</a:t>
            </a:r>
            <a:r>
              <a:rPr lang="ru-RU" sz="1600" dirty="0"/>
              <a:t> </a:t>
            </a:r>
            <a:r>
              <a:rPr lang="ru-RU" sz="1600" dirty="0" err="1"/>
              <a:t>перешкоджають</a:t>
            </a:r>
            <a:r>
              <a:rPr lang="ru-RU" sz="1600" dirty="0"/>
              <a:t> </a:t>
            </a:r>
            <a:r>
              <a:rPr lang="ru-RU" sz="1600" dirty="0" err="1"/>
              <a:t>радіозв'язку</a:t>
            </a:r>
            <a:r>
              <a:rPr lang="ru-RU" sz="1600" dirty="0"/>
              <a:t>, особливо на </a:t>
            </a:r>
            <a:r>
              <a:rPr lang="ru-RU" sz="1600" dirty="0" err="1"/>
              <a:t>довгих</a:t>
            </a:r>
            <a:r>
              <a:rPr lang="ru-RU" sz="1600" dirty="0"/>
              <a:t> і </a:t>
            </a:r>
            <a:r>
              <a:rPr lang="ru-RU" sz="1600" dirty="0" err="1"/>
              <a:t>середніх</a:t>
            </a:r>
            <a:r>
              <a:rPr lang="ru-RU" sz="1600" dirty="0"/>
              <a:t> </a:t>
            </a:r>
            <a:r>
              <a:rPr lang="ru-RU" sz="1600" dirty="0" err="1"/>
              <a:t>хвилях</a:t>
            </a:r>
            <a:r>
              <a:rPr lang="ru-RU" sz="1600" dirty="0"/>
              <a:t>.</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017"/>
          <a:stretch/>
        </p:blipFill>
        <p:spPr bwMode="auto">
          <a:xfrm>
            <a:off x="1979712" y="2564904"/>
            <a:ext cx="5616624" cy="413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83327"/>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640960" cy="2250504"/>
          </a:xfrm>
        </p:spPr>
        <p:txBody>
          <a:bodyPr>
            <a:noAutofit/>
          </a:bodyPr>
          <a:lstStyle/>
          <a:p>
            <a:r>
              <a:rPr lang="vi-VN" sz="1600" b="1" dirty="0" smtClean="0">
                <a:latin typeface="+mn-lt"/>
              </a:rPr>
              <a:t>Тлі</a:t>
            </a:r>
            <a:r>
              <a:rPr lang="uk-UA" sz="1600" b="1" dirty="0" smtClean="0">
                <a:latin typeface="+mn-lt"/>
              </a:rPr>
              <a:t>і</a:t>
            </a:r>
            <a:r>
              <a:rPr lang="vi-VN" sz="1600" b="1" dirty="0" smtClean="0">
                <a:latin typeface="+mn-lt"/>
              </a:rPr>
              <a:t>ючий розр</a:t>
            </a:r>
            <a:r>
              <a:rPr lang="uk-UA" sz="1600" b="1" dirty="0" smtClean="0">
                <a:latin typeface="+mn-lt"/>
              </a:rPr>
              <a:t>я</a:t>
            </a:r>
            <a:r>
              <a:rPr lang="vi-VN" sz="1600" b="1" dirty="0" smtClean="0">
                <a:latin typeface="+mn-lt"/>
              </a:rPr>
              <a:t>д </a:t>
            </a:r>
            <a:r>
              <a:rPr lang="vi-VN" sz="1600" dirty="0">
                <a:latin typeface="+mn-lt"/>
              </a:rPr>
              <a:t>— тип газового розряду із неоднорідним розподілом електричного поля між катодом і анодом.</a:t>
            </a:r>
            <a:br>
              <a:rPr lang="vi-VN" sz="1600" dirty="0">
                <a:latin typeface="+mn-lt"/>
              </a:rPr>
            </a:br>
            <a:r>
              <a:rPr lang="vi-VN" sz="1600" dirty="0">
                <a:latin typeface="+mn-lt"/>
              </a:rPr>
              <a:t/>
            </a:r>
            <a:br>
              <a:rPr lang="vi-VN" sz="1600" dirty="0">
                <a:latin typeface="+mn-lt"/>
              </a:rPr>
            </a:br>
            <a:r>
              <a:rPr lang="uk-UA" sz="1600" dirty="0" smtClean="0">
                <a:latin typeface="+mn-lt"/>
              </a:rPr>
              <a:t>Ц</a:t>
            </a:r>
            <a:r>
              <a:rPr lang="vi-VN" sz="1600" dirty="0" smtClean="0">
                <a:latin typeface="+mn-lt"/>
              </a:rPr>
              <a:t>е </a:t>
            </a:r>
            <a:r>
              <a:rPr lang="vi-VN" sz="1600" dirty="0">
                <a:latin typeface="+mn-lt"/>
              </a:rPr>
              <a:t>самостійний розряд, в якому катод випромінює електрони внаслідок бомбардування позитивними йонами й високоенергетичними світловими квантами.</a:t>
            </a:r>
            <a:br>
              <a:rPr lang="vi-VN" sz="1600" dirty="0">
                <a:latin typeface="+mn-lt"/>
              </a:rPr>
            </a:br>
            <a:r>
              <a:rPr lang="vi-VN" sz="1600" dirty="0" smtClean="0">
                <a:latin typeface="+mn-lt"/>
              </a:rPr>
              <a:t>При </a:t>
            </a:r>
            <a:r>
              <a:rPr lang="vi-VN" sz="1600" dirty="0">
                <a:latin typeface="+mn-lt"/>
              </a:rPr>
              <a:t>тліючому розряді проміжок між катодом і анодом розділяється на області, що характеризуються різною яскравістю, і в яких відбуваються різні процеси. Основний спад напруги при тліючому розряді відбувається поблизу катода. Його називають катодним падінням потенціалу.</a:t>
            </a:r>
            <a:endParaRPr lang="ru-RU" sz="1600" dirty="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265218"/>
            <a:ext cx="6624736" cy="442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366576"/>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988840"/>
            <a:ext cx="7467600" cy="1143000"/>
          </a:xfrm>
        </p:spPr>
        <p:txBody>
          <a:bodyPr>
            <a:noAutofit/>
          </a:bodyPr>
          <a:lstStyle/>
          <a:p>
            <a:r>
              <a:rPr lang="ru-RU" sz="1600" b="1" dirty="0" err="1" smtClean="0"/>
              <a:t>Коронний</a:t>
            </a:r>
            <a:r>
              <a:rPr lang="ru-RU" sz="1600" b="1" dirty="0" smtClean="0"/>
              <a:t> </a:t>
            </a:r>
            <a:r>
              <a:rPr lang="ru-RU" sz="1600" b="1" dirty="0" err="1" smtClean="0"/>
              <a:t>розряд</a:t>
            </a:r>
            <a:r>
              <a:rPr lang="ru-RU" sz="1600" dirty="0" smtClean="0"/>
              <a:t>— </a:t>
            </a:r>
            <a:r>
              <a:rPr lang="ru-RU" sz="1600" dirty="0"/>
              <a:t>тип газового </a:t>
            </a:r>
            <a:r>
              <a:rPr lang="ru-RU" sz="1600" dirty="0" err="1"/>
              <a:t>розряду</a:t>
            </a:r>
            <a:r>
              <a:rPr lang="ru-RU" sz="1600" dirty="0"/>
              <a:t>, </a:t>
            </a:r>
            <a:r>
              <a:rPr lang="ru-RU" sz="1600" dirty="0" err="1"/>
              <a:t>що</a:t>
            </a:r>
            <a:r>
              <a:rPr lang="ru-RU" sz="1600" dirty="0"/>
              <a:t> </a:t>
            </a:r>
            <a:r>
              <a:rPr lang="ru-RU" sz="1600" dirty="0" err="1"/>
              <a:t>виникає</a:t>
            </a:r>
            <a:r>
              <a:rPr lang="ru-RU" sz="1600" dirty="0"/>
              <a:t> в </a:t>
            </a:r>
            <a:r>
              <a:rPr lang="ru-RU" sz="1600" dirty="0" err="1"/>
              <a:t>сильних</a:t>
            </a:r>
            <a:r>
              <a:rPr lang="ru-RU" sz="1600" dirty="0"/>
              <a:t> </a:t>
            </a:r>
            <a:r>
              <a:rPr lang="ru-RU" sz="1600" dirty="0" err="1"/>
              <a:t>неоднорідних</a:t>
            </a:r>
            <a:r>
              <a:rPr lang="ru-RU" sz="1600" dirty="0"/>
              <a:t> </a:t>
            </a:r>
            <a:r>
              <a:rPr lang="ru-RU" sz="1600" dirty="0" err="1"/>
              <a:t>електричних</a:t>
            </a:r>
            <a:r>
              <a:rPr lang="ru-RU" sz="1600" dirty="0"/>
              <a:t> полях </a:t>
            </a:r>
            <a:r>
              <a:rPr lang="ru-RU" sz="1600" dirty="0" err="1"/>
              <a:t>навколо</a:t>
            </a:r>
            <a:r>
              <a:rPr lang="ru-RU" sz="1600" dirty="0"/>
              <a:t> </a:t>
            </a:r>
            <a:r>
              <a:rPr lang="ru-RU" sz="1600" dirty="0" err="1"/>
              <a:t>електродів</a:t>
            </a:r>
            <a:r>
              <a:rPr lang="ru-RU" sz="1600" dirty="0"/>
              <a:t> </a:t>
            </a:r>
            <a:r>
              <a:rPr lang="ru-RU" sz="1600" dirty="0" err="1"/>
              <a:t>із</a:t>
            </a:r>
            <a:r>
              <a:rPr lang="ru-RU" sz="1600" dirty="0"/>
              <a:t> великою </a:t>
            </a:r>
            <a:r>
              <a:rPr lang="ru-RU" sz="1600" dirty="0" err="1"/>
              <a:t>кривизною</a:t>
            </a:r>
            <a:r>
              <a:rPr lang="ru-RU" sz="1600" dirty="0"/>
              <a:t> в газах </a:t>
            </a:r>
            <a:r>
              <a:rPr lang="ru-RU" sz="1600" dirty="0" err="1"/>
              <a:t>із</a:t>
            </a:r>
            <a:r>
              <a:rPr lang="ru-RU" sz="1600" dirty="0"/>
              <a:t> </a:t>
            </a:r>
            <a:r>
              <a:rPr lang="ru-RU" sz="1600" dirty="0" err="1"/>
              <a:t>доволі</a:t>
            </a:r>
            <a:r>
              <a:rPr lang="ru-RU" sz="1600" dirty="0"/>
              <a:t> </a:t>
            </a:r>
            <a:r>
              <a:rPr lang="ru-RU" sz="1600" dirty="0" err="1"/>
              <a:t>високою</a:t>
            </a:r>
            <a:r>
              <a:rPr lang="ru-RU" sz="1600" dirty="0"/>
              <a:t> </a:t>
            </a:r>
            <a:r>
              <a:rPr lang="ru-RU" sz="1600" dirty="0" err="1"/>
              <a:t>густиною</a:t>
            </a:r>
            <a:r>
              <a:rPr lang="ru-RU" sz="1600" dirty="0"/>
              <a:t>.</a:t>
            </a:r>
            <a:br>
              <a:rPr lang="ru-RU" sz="1600" dirty="0"/>
            </a:br>
            <a:r>
              <a:rPr lang="ru-RU" sz="1600" dirty="0" err="1" smtClean="0"/>
              <a:t>Коронний</a:t>
            </a:r>
            <a:r>
              <a:rPr lang="ru-RU" sz="1600" dirty="0" smtClean="0"/>
              <a:t> </a:t>
            </a:r>
            <a:r>
              <a:rPr lang="ru-RU" sz="1600" dirty="0" err="1"/>
              <a:t>розряд</a:t>
            </a:r>
            <a:r>
              <a:rPr lang="ru-RU" sz="1600" dirty="0"/>
              <a:t> </a:t>
            </a:r>
            <a:r>
              <a:rPr lang="ru-RU" sz="1600" dirty="0" err="1"/>
              <a:t>проявляється</a:t>
            </a:r>
            <a:r>
              <a:rPr lang="ru-RU" sz="1600" dirty="0"/>
              <a:t> </a:t>
            </a:r>
            <a:r>
              <a:rPr lang="ru-RU" sz="1600" dirty="0" err="1"/>
              <a:t>візуально</a:t>
            </a:r>
            <a:r>
              <a:rPr lang="ru-RU" sz="1600" dirty="0"/>
              <a:t> у </a:t>
            </a:r>
            <a:r>
              <a:rPr lang="ru-RU" sz="1600" dirty="0" err="1"/>
              <a:t>вигляді</a:t>
            </a:r>
            <a:r>
              <a:rPr lang="ru-RU" sz="1600" dirty="0"/>
              <a:t> </a:t>
            </a:r>
            <a:r>
              <a:rPr lang="ru-RU" sz="1600" dirty="0" err="1"/>
              <a:t>світіння</a:t>
            </a:r>
            <a:r>
              <a:rPr lang="ru-RU" sz="1600" dirty="0"/>
              <a:t> </a:t>
            </a:r>
            <a:r>
              <a:rPr lang="ru-RU" sz="1600" dirty="0" err="1"/>
              <a:t>навколо</a:t>
            </a:r>
            <a:r>
              <a:rPr lang="ru-RU" sz="1600" dirty="0"/>
              <a:t> </a:t>
            </a:r>
            <a:r>
              <a:rPr lang="ru-RU" sz="1600" dirty="0" err="1"/>
              <a:t>гострих</a:t>
            </a:r>
            <a:r>
              <a:rPr lang="ru-RU" sz="1600" dirty="0"/>
              <a:t> </a:t>
            </a:r>
            <a:r>
              <a:rPr lang="ru-RU" sz="1600" dirty="0" err="1"/>
              <a:t>кутів</a:t>
            </a:r>
            <a:r>
              <a:rPr lang="ru-RU" sz="1600" dirty="0"/>
              <a:t> </a:t>
            </a:r>
            <a:r>
              <a:rPr lang="ru-RU" sz="1600" dirty="0" err="1"/>
              <a:t>електрода</a:t>
            </a:r>
            <a:r>
              <a:rPr lang="ru-RU" sz="1600" dirty="0"/>
              <a:t>. </a:t>
            </a:r>
            <a:r>
              <a:rPr lang="ru-RU" sz="1600" dirty="0" err="1"/>
              <a:t>Напруженість</a:t>
            </a:r>
            <a:r>
              <a:rPr lang="ru-RU" sz="1600" dirty="0"/>
              <a:t> </a:t>
            </a:r>
            <a:r>
              <a:rPr lang="ru-RU" sz="1600" dirty="0" err="1"/>
              <a:t>електричного</a:t>
            </a:r>
            <a:r>
              <a:rPr lang="ru-RU" sz="1600" dirty="0"/>
              <a:t> поля, </a:t>
            </a:r>
            <a:r>
              <a:rPr lang="ru-RU" sz="1600" dirty="0" err="1"/>
              <a:t>необхідна</a:t>
            </a:r>
            <a:r>
              <a:rPr lang="ru-RU" sz="1600" dirty="0"/>
              <a:t> для </a:t>
            </a:r>
            <a:r>
              <a:rPr lang="ru-RU" sz="1600" dirty="0" err="1"/>
              <a:t>виникнення</a:t>
            </a:r>
            <a:r>
              <a:rPr lang="ru-RU" sz="1600" dirty="0"/>
              <a:t> коронного </a:t>
            </a:r>
            <a:r>
              <a:rPr lang="ru-RU" sz="1600" dirty="0" err="1"/>
              <a:t>розряду</a:t>
            </a:r>
            <a:r>
              <a:rPr lang="ru-RU" sz="1600" dirty="0"/>
              <a:t>, повинна </a:t>
            </a:r>
            <a:r>
              <a:rPr lang="ru-RU" sz="1600" dirty="0" err="1"/>
              <a:t>перевищувати</a:t>
            </a:r>
            <a:r>
              <a:rPr lang="ru-RU" sz="1600" dirty="0"/>
              <a:t> 3×104 В/см. </a:t>
            </a:r>
            <a:r>
              <a:rPr lang="ru-RU" sz="1600" dirty="0" err="1"/>
              <a:t>Сильне</a:t>
            </a:r>
            <a:r>
              <a:rPr lang="ru-RU" sz="1600" dirty="0"/>
              <a:t> </a:t>
            </a:r>
            <a:r>
              <a:rPr lang="ru-RU" sz="1600" dirty="0" err="1"/>
              <a:t>неоднорідне</a:t>
            </a:r>
            <a:r>
              <a:rPr lang="ru-RU" sz="1600" dirty="0"/>
              <a:t> поле повинно </a:t>
            </a:r>
            <a:r>
              <a:rPr lang="ru-RU" sz="1600" dirty="0" err="1"/>
              <a:t>виникнути</a:t>
            </a:r>
            <a:r>
              <a:rPr lang="ru-RU" sz="1600" dirty="0"/>
              <a:t> </a:t>
            </a:r>
            <a:r>
              <a:rPr lang="ru-RU" sz="1600" dirty="0" err="1"/>
              <a:t>навколо</a:t>
            </a:r>
            <a:r>
              <a:rPr lang="ru-RU" sz="1600" dirty="0"/>
              <a:t> </a:t>
            </a:r>
            <a:r>
              <a:rPr lang="ru-RU" sz="1600" dirty="0" err="1"/>
              <a:t>лише</a:t>
            </a:r>
            <a:r>
              <a:rPr lang="ru-RU" sz="1600" dirty="0"/>
              <a:t> одного </a:t>
            </a:r>
            <a:r>
              <a:rPr lang="ru-RU" sz="1600" dirty="0" err="1"/>
              <a:t>електрода</a:t>
            </a:r>
            <a:r>
              <a:rPr lang="ru-RU" sz="1600" dirty="0"/>
              <a:t>, </a:t>
            </a:r>
            <a:r>
              <a:rPr lang="ru-RU" sz="1600" dirty="0" err="1"/>
              <a:t>інший</a:t>
            </a:r>
            <a:r>
              <a:rPr lang="ru-RU" sz="1600" dirty="0"/>
              <a:t> </a:t>
            </a:r>
            <a:r>
              <a:rPr lang="ru-RU" sz="1600" dirty="0" err="1"/>
              <a:t>може</a:t>
            </a:r>
            <a:r>
              <a:rPr lang="ru-RU" sz="1600" dirty="0"/>
              <a:t> бути </a:t>
            </a:r>
            <a:r>
              <a:rPr lang="ru-RU" sz="1600" dirty="0" err="1"/>
              <a:t>віддаленим</a:t>
            </a:r>
            <a:r>
              <a:rPr lang="ru-RU" sz="1600" dirty="0"/>
              <a:t>, </a:t>
            </a:r>
            <a:r>
              <a:rPr lang="ru-RU" sz="1600" dirty="0" err="1"/>
              <a:t>його</a:t>
            </a:r>
            <a:r>
              <a:rPr lang="ru-RU" sz="1600" dirty="0"/>
              <a:t> роль </a:t>
            </a:r>
            <a:r>
              <a:rPr lang="ru-RU" sz="1600" dirty="0" err="1"/>
              <a:t>можуть</a:t>
            </a:r>
            <a:r>
              <a:rPr lang="ru-RU" sz="1600" dirty="0"/>
              <a:t> </a:t>
            </a:r>
            <a:r>
              <a:rPr lang="ru-RU" sz="1600" dirty="0" err="1"/>
              <a:t>виконувати</a:t>
            </a:r>
            <a:r>
              <a:rPr lang="ru-RU" sz="1600" dirty="0"/>
              <a:t> будь-</a:t>
            </a:r>
            <a:r>
              <a:rPr lang="ru-RU" sz="1600" dirty="0" err="1"/>
              <a:t>які</a:t>
            </a:r>
            <a:r>
              <a:rPr lang="ru-RU" sz="1600" dirty="0"/>
              <a:t> </a:t>
            </a:r>
            <a:r>
              <a:rPr lang="ru-RU" sz="1600" dirty="0" err="1"/>
              <a:t>заземлені</a:t>
            </a:r>
            <a:r>
              <a:rPr lang="ru-RU" sz="1600" dirty="0"/>
              <a:t> </a:t>
            </a:r>
            <a:r>
              <a:rPr lang="ru-RU" sz="1600" dirty="0" err="1"/>
              <a:t>предмети</a:t>
            </a:r>
            <a:r>
              <a:rPr lang="ru-RU" sz="1600" dirty="0"/>
              <a:t>.</a:t>
            </a:r>
            <a:br>
              <a:rPr lang="ru-RU" sz="1600" dirty="0"/>
            </a:br>
            <a:r>
              <a:rPr lang="ru-RU" sz="1600" dirty="0" err="1" smtClean="0"/>
              <a:t>Якщо</a:t>
            </a:r>
            <a:r>
              <a:rPr lang="ru-RU" sz="1600" dirty="0" smtClean="0"/>
              <a:t> </a:t>
            </a:r>
            <a:r>
              <a:rPr lang="ru-RU" sz="1600" dirty="0" err="1"/>
              <a:t>коронний</a:t>
            </a:r>
            <a:r>
              <a:rPr lang="ru-RU" sz="1600" dirty="0"/>
              <a:t> </a:t>
            </a:r>
            <a:r>
              <a:rPr lang="ru-RU" sz="1600" dirty="0" err="1"/>
              <a:t>розряд</a:t>
            </a:r>
            <a:r>
              <a:rPr lang="ru-RU" sz="1600" dirty="0"/>
              <a:t> </a:t>
            </a:r>
            <a:r>
              <a:rPr lang="ru-RU" sz="1600" dirty="0" err="1"/>
              <a:t>виникає</a:t>
            </a:r>
            <a:r>
              <a:rPr lang="ru-RU" sz="1600" dirty="0"/>
              <a:t> </a:t>
            </a:r>
            <a:r>
              <a:rPr lang="ru-RU" sz="1600" dirty="0" err="1"/>
              <a:t>навколо</a:t>
            </a:r>
            <a:r>
              <a:rPr lang="ru-RU" sz="1600" dirty="0"/>
              <a:t> негативного </a:t>
            </a:r>
            <a:r>
              <a:rPr lang="ru-RU" sz="1600" dirty="0" err="1"/>
              <a:t>електрода</a:t>
            </a:r>
            <a:r>
              <a:rPr lang="ru-RU" sz="1600" dirty="0"/>
              <a:t>, то корона </a:t>
            </a:r>
            <a:r>
              <a:rPr lang="ru-RU" sz="1600" dirty="0" err="1"/>
              <a:t>називається</a:t>
            </a:r>
            <a:r>
              <a:rPr lang="ru-RU" sz="1600" dirty="0"/>
              <a:t> «негативною», </a:t>
            </a:r>
            <a:r>
              <a:rPr lang="ru-RU" sz="1600" dirty="0" err="1"/>
              <a:t>якщо</a:t>
            </a:r>
            <a:r>
              <a:rPr lang="ru-RU" sz="1600" dirty="0"/>
              <a:t> </a:t>
            </a:r>
            <a:r>
              <a:rPr lang="ru-RU" sz="1600" dirty="0" err="1"/>
              <a:t>навколо</a:t>
            </a:r>
            <a:r>
              <a:rPr lang="ru-RU" sz="1600" dirty="0"/>
              <a:t> позитивного </a:t>
            </a:r>
            <a:r>
              <a:rPr lang="ru-RU" sz="1600" dirty="0" err="1"/>
              <a:t>електрода</a:t>
            </a:r>
            <a:r>
              <a:rPr lang="ru-RU" sz="1600" dirty="0"/>
              <a:t> — позитивною. </a:t>
            </a:r>
            <a:r>
              <a:rPr lang="ru-RU" sz="1600" dirty="0" err="1"/>
              <a:t>Механізми</a:t>
            </a:r>
            <a:r>
              <a:rPr lang="ru-RU" sz="1600" dirty="0"/>
              <a:t> </a:t>
            </a:r>
            <a:r>
              <a:rPr lang="ru-RU" sz="1600" dirty="0" err="1"/>
              <a:t>виникнення</a:t>
            </a:r>
            <a:r>
              <a:rPr lang="ru-RU" sz="1600" dirty="0"/>
              <a:t> </a:t>
            </a:r>
            <a:r>
              <a:rPr lang="ru-RU" sz="1600" dirty="0" err="1"/>
              <a:t>позитивної</a:t>
            </a:r>
            <a:r>
              <a:rPr lang="ru-RU" sz="1600" dirty="0"/>
              <a:t> й </a:t>
            </a:r>
            <a:r>
              <a:rPr lang="ru-RU" sz="1600" dirty="0" err="1"/>
              <a:t>негативної</a:t>
            </a:r>
            <a:r>
              <a:rPr lang="ru-RU" sz="1600" dirty="0"/>
              <a:t> </a:t>
            </a:r>
            <a:r>
              <a:rPr lang="ru-RU" sz="1600" dirty="0" err="1"/>
              <a:t>корони</a:t>
            </a:r>
            <a:r>
              <a:rPr lang="ru-RU" sz="1600" dirty="0"/>
              <a:t> </a:t>
            </a:r>
            <a:r>
              <a:rPr lang="ru-RU" sz="1600" dirty="0" err="1"/>
              <a:t>різні</a:t>
            </a:r>
            <a:r>
              <a:rPr lang="ru-RU" sz="1600"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208180"/>
            <a:ext cx="3744416" cy="362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713982"/>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836712"/>
            <a:ext cx="8568952" cy="1143000"/>
          </a:xfrm>
        </p:spPr>
        <p:txBody>
          <a:bodyPr>
            <a:noAutofit/>
          </a:bodyPr>
          <a:lstStyle/>
          <a:p>
            <a:r>
              <a:rPr lang="ru-RU" sz="1600" b="1" dirty="0" err="1"/>
              <a:t>Іскровий</a:t>
            </a:r>
            <a:r>
              <a:rPr lang="ru-RU" sz="1600" b="1" dirty="0"/>
              <a:t> </a:t>
            </a:r>
            <a:r>
              <a:rPr lang="ru-RU" sz="1600" b="1" dirty="0" err="1"/>
              <a:t>розряд</a:t>
            </a:r>
            <a:r>
              <a:rPr lang="ru-RU" sz="1600" b="1" dirty="0"/>
              <a:t> </a:t>
            </a:r>
            <a:r>
              <a:rPr lang="ru-RU" sz="1600" dirty="0" err="1"/>
              <a:t>має</a:t>
            </a:r>
            <a:r>
              <a:rPr lang="ru-RU" sz="1600" dirty="0"/>
              <a:t> </a:t>
            </a:r>
            <a:r>
              <a:rPr lang="ru-RU" sz="1600" dirty="0" err="1"/>
              <a:t>вигляд</a:t>
            </a:r>
            <a:r>
              <a:rPr lang="ru-RU" sz="1600" dirty="0"/>
              <a:t> </a:t>
            </a:r>
            <a:r>
              <a:rPr lang="ru-RU" sz="1600" dirty="0" err="1"/>
              <a:t>яскравих</a:t>
            </a:r>
            <a:r>
              <a:rPr lang="ru-RU" sz="1600" dirty="0"/>
              <a:t> </a:t>
            </a:r>
            <a:r>
              <a:rPr lang="ru-RU" sz="1600" dirty="0" err="1"/>
              <a:t>зигзагоподібних</a:t>
            </a:r>
            <a:r>
              <a:rPr lang="ru-RU" sz="1600" dirty="0"/>
              <a:t> </a:t>
            </a:r>
            <a:r>
              <a:rPr lang="ru-RU" sz="1600" dirty="0" err="1"/>
              <a:t>розгалужених</a:t>
            </a:r>
            <a:r>
              <a:rPr lang="ru-RU" sz="1600" dirty="0"/>
              <a:t> ниток — </a:t>
            </a:r>
            <a:r>
              <a:rPr lang="ru-RU" sz="1600" dirty="0" err="1"/>
              <a:t>каналів</a:t>
            </a:r>
            <a:r>
              <a:rPr lang="ru-RU" sz="1600" dirty="0"/>
              <a:t> </a:t>
            </a:r>
            <a:r>
              <a:rPr lang="ru-RU" sz="1600" dirty="0" err="1"/>
              <a:t>іонізованого</a:t>
            </a:r>
            <a:r>
              <a:rPr lang="ru-RU" sz="1600" dirty="0"/>
              <a:t> газу, </a:t>
            </a:r>
            <a:r>
              <a:rPr lang="ru-RU" sz="1600" dirty="0" err="1"/>
              <a:t>які</a:t>
            </a:r>
            <a:r>
              <a:rPr lang="ru-RU" sz="1600" dirty="0"/>
              <a:t> </a:t>
            </a:r>
            <a:r>
              <a:rPr lang="ru-RU" sz="1600" dirty="0" err="1"/>
              <a:t>пронизують</a:t>
            </a:r>
            <a:r>
              <a:rPr lang="ru-RU" sz="1600" dirty="0"/>
              <a:t> </a:t>
            </a:r>
            <a:r>
              <a:rPr lang="ru-RU" sz="1600" dirty="0" err="1"/>
              <a:t>розрядний</a:t>
            </a:r>
            <a:r>
              <a:rPr lang="ru-RU" sz="1600" dirty="0"/>
              <a:t> </a:t>
            </a:r>
            <a:r>
              <a:rPr lang="ru-RU" sz="1600" dirty="0" err="1"/>
              <a:t>проміжок</a:t>
            </a:r>
            <a:r>
              <a:rPr lang="ru-RU" sz="1600" dirty="0"/>
              <a:t> і </a:t>
            </a:r>
            <a:r>
              <a:rPr lang="ru-RU" sz="1600" dirty="0" err="1"/>
              <a:t>зникають</a:t>
            </a:r>
            <a:r>
              <a:rPr lang="ru-RU" sz="1600" dirty="0"/>
              <a:t>, </a:t>
            </a:r>
            <a:r>
              <a:rPr lang="ru-RU" sz="1600" dirty="0" err="1"/>
              <a:t>замінюючись</a:t>
            </a:r>
            <a:r>
              <a:rPr lang="ru-RU" sz="1600" dirty="0"/>
              <a:t> </a:t>
            </a:r>
            <a:r>
              <a:rPr lang="ru-RU" sz="1600" dirty="0" err="1"/>
              <a:t>новими</a:t>
            </a:r>
            <a:r>
              <a:rPr lang="ru-RU" sz="1600" dirty="0"/>
              <a:t>. </a:t>
            </a:r>
            <a:r>
              <a:rPr lang="ru-RU" sz="1600" dirty="0" err="1"/>
              <a:t>Супроводжується</a:t>
            </a:r>
            <a:r>
              <a:rPr lang="ru-RU" sz="1600" dirty="0"/>
              <a:t> </a:t>
            </a:r>
            <a:r>
              <a:rPr lang="ru-RU" sz="1600" dirty="0" err="1"/>
              <a:t>виділенням</a:t>
            </a:r>
            <a:r>
              <a:rPr lang="ru-RU" sz="1600" dirty="0"/>
              <a:t> </a:t>
            </a:r>
            <a:r>
              <a:rPr lang="ru-RU" sz="1600" dirty="0" err="1"/>
              <a:t>великої</a:t>
            </a:r>
            <a:r>
              <a:rPr lang="ru-RU" sz="1600" dirty="0"/>
              <a:t> </a:t>
            </a:r>
            <a:r>
              <a:rPr lang="ru-RU" sz="1600" dirty="0" err="1"/>
              <a:t>кількості</a:t>
            </a:r>
            <a:r>
              <a:rPr lang="ru-RU" sz="1600" dirty="0"/>
              <a:t> </a:t>
            </a:r>
            <a:r>
              <a:rPr lang="ru-RU" sz="1600" dirty="0" err="1"/>
              <a:t>теплоти</a:t>
            </a:r>
            <a:r>
              <a:rPr lang="ru-RU" sz="1600" dirty="0"/>
              <a:t> і </a:t>
            </a:r>
            <a:r>
              <a:rPr lang="ru-RU" sz="1600" dirty="0" err="1"/>
              <a:t>яскравим</a:t>
            </a:r>
            <a:r>
              <a:rPr lang="ru-RU" sz="1600" dirty="0"/>
              <a:t> </a:t>
            </a:r>
            <a:r>
              <a:rPr lang="ru-RU" sz="1600" dirty="0" err="1"/>
              <a:t>свіченням</a:t>
            </a:r>
            <a:r>
              <a:rPr lang="ru-RU" sz="1600" dirty="0"/>
              <a:t> газу. </a:t>
            </a:r>
            <a:r>
              <a:rPr lang="ru-RU" sz="1600" dirty="0" err="1"/>
              <a:t>Явища</a:t>
            </a:r>
            <a:r>
              <a:rPr lang="ru-RU" sz="1600" dirty="0"/>
              <a:t>, </a:t>
            </a:r>
            <a:r>
              <a:rPr lang="ru-RU" sz="1600" dirty="0" err="1"/>
              <a:t>які</a:t>
            </a:r>
            <a:r>
              <a:rPr lang="ru-RU" sz="1600" dirty="0"/>
              <a:t> </a:t>
            </a:r>
            <a:r>
              <a:rPr lang="ru-RU" sz="1600" dirty="0" err="1"/>
              <a:t>характеризують</a:t>
            </a:r>
            <a:r>
              <a:rPr lang="ru-RU" sz="1600" dirty="0"/>
              <a:t> </a:t>
            </a:r>
            <a:r>
              <a:rPr lang="ru-RU" sz="1600" dirty="0" err="1"/>
              <a:t>даний</a:t>
            </a:r>
            <a:r>
              <a:rPr lang="ru-RU" sz="1600" dirty="0"/>
              <a:t> </a:t>
            </a:r>
            <a:r>
              <a:rPr lang="ru-RU" sz="1600" dirty="0" err="1"/>
              <a:t>розряд</a:t>
            </a:r>
            <a:r>
              <a:rPr lang="ru-RU" sz="1600" dirty="0"/>
              <a:t>, </a:t>
            </a:r>
            <a:r>
              <a:rPr lang="ru-RU" sz="1600" dirty="0" err="1"/>
              <a:t>викликаються</a:t>
            </a:r>
            <a:r>
              <a:rPr lang="ru-RU" sz="1600" dirty="0"/>
              <a:t> </a:t>
            </a:r>
            <a:r>
              <a:rPr lang="ru-RU" sz="1600" dirty="0" err="1"/>
              <a:t>електронними</a:t>
            </a:r>
            <a:r>
              <a:rPr lang="ru-RU" sz="1600" dirty="0"/>
              <a:t> та </a:t>
            </a:r>
            <a:r>
              <a:rPr lang="ru-RU" sz="1600" dirty="0" err="1"/>
              <a:t>іонними</a:t>
            </a:r>
            <a:r>
              <a:rPr lang="ru-RU" sz="1600" dirty="0"/>
              <a:t> лавинами, </a:t>
            </a:r>
            <a:r>
              <a:rPr lang="ru-RU" sz="1600" dirty="0" err="1"/>
              <a:t>що</a:t>
            </a:r>
            <a:r>
              <a:rPr lang="ru-RU" sz="1600" dirty="0"/>
              <a:t> </a:t>
            </a:r>
            <a:r>
              <a:rPr lang="ru-RU" sz="1600" dirty="0" err="1"/>
              <a:t>виникають</a:t>
            </a:r>
            <a:r>
              <a:rPr lang="ru-RU" sz="1600" dirty="0"/>
              <a:t> в </a:t>
            </a:r>
            <a:r>
              <a:rPr lang="ru-RU" sz="1600" dirty="0" err="1"/>
              <a:t>іскрових</a:t>
            </a:r>
            <a:r>
              <a:rPr lang="ru-RU" sz="1600" dirty="0"/>
              <a:t> каналах, де тиски </a:t>
            </a:r>
            <a:r>
              <a:rPr lang="ru-RU" sz="1600" dirty="0" err="1"/>
              <a:t>збільшуються</a:t>
            </a:r>
            <a:r>
              <a:rPr lang="ru-RU" sz="1600" dirty="0"/>
              <a:t> до </a:t>
            </a:r>
            <a:r>
              <a:rPr lang="ru-RU" sz="1600" dirty="0" err="1"/>
              <a:t>сотень</a:t>
            </a:r>
            <a:r>
              <a:rPr lang="ru-RU" sz="1600" dirty="0"/>
              <a:t> атмосфер, а температура </a:t>
            </a:r>
            <a:r>
              <a:rPr lang="ru-RU" sz="1600" dirty="0" err="1"/>
              <a:t>підвищується</a:t>
            </a:r>
            <a:r>
              <a:rPr lang="ru-RU" sz="1600" dirty="0"/>
              <a:t> до 10000°С. Прикладом </a:t>
            </a:r>
            <a:r>
              <a:rPr lang="ru-RU" sz="1600" dirty="0" err="1"/>
              <a:t>іскрового</a:t>
            </a:r>
            <a:r>
              <a:rPr lang="ru-RU" sz="1600" dirty="0"/>
              <a:t> </a:t>
            </a:r>
            <a:r>
              <a:rPr lang="ru-RU" sz="1600" dirty="0" err="1"/>
              <a:t>розряду</a:t>
            </a:r>
            <a:r>
              <a:rPr lang="ru-RU" sz="1600" dirty="0"/>
              <a:t> є </a:t>
            </a:r>
            <a:r>
              <a:rPr lang="ru-RU" sz="1600" dirty="0" err="1"/>
              <a:t>блискавка</a:t>
            </a:r>
            <a:r>
              <a:rPr lang="ru-RU" sz="1600"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102" y="2276872"/>
            <a:ext cx="5853675" cy="439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127082"/>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467600" cy="5175448"/>
          </a:xfrm>
        </p:spPr>
        <p:txBody>
          <a:bodyPr>
            <a:noAutofit/>
          </a:bodyPr>
          <a:lstStyle/>
          <a:p>
            <a:r>
              <a:rPr lang="vi-VN" sz="1600" b="1" dirty="0" smtClean="0"/>
              <a:t>Дуговий розр</a:t>
            </a:r>
            <a:r>
              <a:rPr lang="uk-UA" sz="1600" b="1" dirty="0" smtClean="0"/>
              <a:t>я</a:t>
            </a:r>
            <a:r>
              <a:rPr lang="vi-VN" sz="1600" b="1" dirty="0" smtClean="0"/>
              <a:t>д </a:t>
            </a:r>
            <a:r>
              <a:rPr lang="vi-VN" sz="1600" dirty="0"/>
              <a:t>— вид самостійного газового розряду, який виникає за високої температури між електродами, розведених на невелику відстань і супроводжується яскравим світінням у формі дуги.</a:t>
            </a:r>
            <a:br>
              <a:rPr lang="vi-VN" sz="1600" dirty="0"/>
            </a:br>
            <a:r>
              <a:rPr lang="vi-VN" sz="1600" dirty="0" smtClean="0"/>
              <a:t>Для </a:t>
            </a:r>
            <a:r>
              <a:rPr lang="vi-VN" sz="1600" dirty="0"/>
              <a:t>дугового розряду характерні велика густина струму і напрузі між електродами порядку кількох десятків вольт. Він є результатом інтенсивного викидання термоелектронів розжареним катодом. Електрони прискорюються електричним полем і спричинюють ударну іонізацію молекул газу, тому електричний опір газового проміжку між електродами невеликий. При збільшенні сили струму дугового розряду провідність газового проміжку настільки сильно збільшується, що напруга між електродами дуги спадає (спадна вольт-амперна характеристика). Температура катода (при атмосферному тиску) досягає 3000 °</a:t>
            </a:r>
            <a:r>
              <a:rPr lang="en-US" sz="1600" dirty="0"/>
              <a:t>C. </a:t>
            </a:r>
            <a:r>
              <a:rPr lang="vi-VN" sz="1600" dirty="0"/>
              <a:t>бомбардування електронами анода створює в ньому заглиблення — кратер дуги з температурою близько 4000 °</a:t>
            </a:r>
            <a:r>
              <a:rPr lang="en-US" sz="1600" dirty="0"/>
              <a:t>C (</a:t>
            </a:r>
            <a:r>
              <a:rPr lang="vi-VN" sz="1600" dirty="0"/>
              <a:t>при тиску 760 мм рт. ст.). Температура газу в каналі електричної дуги 5 </a:t>
            </a:r>
            <a:r>
              <a:rPr lang="vi-VN" sz="1600" dirty="0" smtClean="0"/>
              <a:t>000-</a:t>
            </a:r>
            <a:r>
              <a:rPr lang="uk-UA" sz="1600" dirty="0" smtClean="0"/>
              <a:t>  </a:t>
            </a:r>
            <a:r>
              <a:rPr lang="vi-VN" sz="1600" dirty="0" smtClean="0"/>
              <a:t>6 </a:t>
            </a:r>
            <a:r>
              <a:rPr lang="vi-VN" sz="1600" dirty="0"/>
              <a:t>000°С. якщо дуговий розряд проходить при порівняно низькій температурі катода (наприклад, ртутна дугова лампа), то основну роль грає холодна емісія електронів із катода.</a:t>
            </a:r>
            <a:br>
              <a:rPr lang="vi-VN" sz="1600" dirty="0"/>
            </a:br>
            <a:r>
              <a:rPr lang="vi-VN" sz="1600" dirty="0"/>
              <a:t/>
            </a:r>
            <a:br>
              <a:rPr lang="vi-VN" sz="1600" dirty="0"/>
            </a:br>
            <a:endParaRPr lang="ru-RU" sz="1600" dirty="0"/>
          </a:p>
        </p:txBody>
      </p:sp>
    </p:spTree>
    <p:extLst>
      <p:ext uri="{BB962C8B-B14F-4D97-AF65-F5344CB8AC3E}">
        <p14:creationId xmlns:p14="http://schemas.microsoft.com/office/powerpoint/2010/main" val="3803188247"/>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467600" cy="580926"/>
          </a:xfrm>
        </p:spPr>
        <p:txBody>
          <a:bodyPr>
            <a:normAutofit/>
          </a:bodyPr>
          <a:lstStyle/>
          <a:p>
            <a:r>
              <a:rPr lang="ru-RU" sz="1600" b="1" dirty="0" err="1"/>
              <a:t>Дуговий</a:t>
            </a:r>
            <a:r>
              <a:rPr lang="ru-RU" sz="1600" b="1" dirty="0"/>
              <a:t> </a:t>
            </a:r>
            <a:r>
              <a:rPr lang="ru-RU" sz="1600" b="1" dirty="0" err="1"/>
              <a:t>розряд</a:t>
            </a:r>
            <a:r>
              <a:rPr lang="ru-RU" sz="1600" b="1" dirty="0"/>
              <a:t> </a:t>
            </a:r>
            <a:r>
              <a:rPr lang="ru-RU" sz="1600" dirty="0" err="1"/>
              <a:t>використовується</a:t>
            </a:r>
            <a:r>
              <a:rPr lang="ru-RU" sz="1600" dirty="0"/>
              <a:t> при </a:t>
            </a:r>
            <a:r>
              <a:rPr lang="ru-RU" sz="1600" dirty="0" err="1"/>
              <a:t>зварюванні</a:t>
            </a:r>
            <a:r>
              <a:rPr lang="ru-RU" sz="1600" dirty="0"/>
              <a:t> й </a:t>
            </a:r>
            <a:r>
              <a:rPr lang="ru-RU" sz="1600" dirty="0" err="1"/>
              <a:t>різці</a:t>
            </a:r>
            <a:r>
              <a:rPr lang="ru-RU" sz="1600" dirty="0"/>
              <a:t> </a:t>
            </a:r>
            <a:r>
              <a:rPr lang="ru-RU" sz="1600" dirty="0" err="1"/>
              <a:t>матеріалів</a:t>
            </a:r>
            <a:r>
              <a:rPr lang="ru-RU" sz="1600" dirty="0"/>
              <a:t>, в </a:t>
            </a:r>
            <a:r>
              <a:rPr lang="ru-RU" sz="1600" dirty="0" err="1"/>
              <a:t>електричних</a:t>
            </a:r>
            <a:r>
              <a:rPr lang="ru-RU" sz="1600" dirty="0"/>
              <a:t> печах, </a:t>
            </a:r>
            <a:r>
              <a:rPr lang="ru-RU" sz="1600" dirty="0" err="1"/>
              <a:t>дугових</a:t>
            </a:r>
            <a:r>
              <a:rPr lang="ru-RU" sz="1600" dirty="0"/>
              <a:t> лампах </a:t>
            </a:r>
            <a:r>
              <a:rPr lang="ru-RU" sz="1600" dirty="0" err="1"/>
              <a:t>тощо</a:t>
            </a:r>
            <a:r>
              <a:rPr lang="ru-RU" sz="1600"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11" y="926945"/>
            <a:ext cx="4200170" cy="315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573640"/>
            <a:ext cx="4344144" cy="32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986533"/>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7467600" cy="2583160"/>
          </a:xfrm>
        </p:spPr>
        <p:txBody>
          <a:bodyPr>
            <a:noAutofit/>
          </a:bodyPr>
          <a:lstStyle/>
          <a:p>
            <a:r>
              <a:rPr lang="ru-RU" sz="1600" b="1" dirty="0" err="1"/>
              <a:t>Блискавка</a:t>
            </a:r>
            <a:r>
              <a:rPr lang="ru-RU" sz="1600" dirty="0"/>
              <a:t> — </a:t>
            </a:r>
            <a:r>
              <a:rPr lang="ru-RU" sz="1600" dirty="0" err="1"/>
              <a:t>електричний</a:t>
            </a:r>
            <a:r>
              <a:rPr lang="ru-RU" sz="1600" dirty="0"/>
              <a:t> </a:t>
            </a:r>
            <a:r>
              <a:rPr lang="ru-RU" sz="1600" dirty="0" err="1"/>
              <a:t>розряд</a:t>
            </a:r>
            <a:r>
              <a:rPr lang="ru-RU" sz="1600" dirty="0"/>
              <a:t> </a:t>
            </a:r>
            <a:r>
              <a:rPr lang="ru-RU" sz="1600" dirty="0" err="1"/>
              <a:t>між</a:t>
            </a:r>
            <a:r>
              <a:rPr lang="ru-RU" sz="1600" dirty="0"/>
              <a:t> </a:t>
            </a:r>
            <a:r>
              <a:rPr lang="ru-RU" sz="1600" dirty="0" err="1"/>
              <a:t>хмарами</a:t>
            </a:r>
            <a:r>
              <a:rPr lang="ru-RU" sz="1600" dirty="0"/>
              <a:t> </a:t>
            </a:r>
            <a:r>
              <a:rPr lang="ru-RU" sz="1600" dirty="0" err="1"/>
              <a:t>або</a:t>
            </a:r>
            <a:r>
              <a:rPr lang="ru-RU" sz="1600" dirty="0"/>
              <a:t> </a:t>
            </a:r>
            <a:r>
              <a:rPr lang="ru-RU" sz="1600" dirty="0" err="1"/>
              <a:t>між</a:t>
            </a:r>
            <a:r>
              <a:rPr lang="ru-RU" sz="1600" dirty="0"/>
              <a:t> </a:t>
            </a:r>
            <a:r>
              <a:rPr lang="ru-RU" sz="1600" dirty="0" err="1"/>
              <a:t>хмарою</a:t>
            </a:r>
            <a:r>
              <a:rPr lang="ru-RU" sz="1600" dirty="0"/>
              <a:t> і землею.</a:t>
            </a:r>
            <a:br>
              <a:rPr lang="ru-RU" sz="1600" dirty="0"/>
            </a:br>
            <a:r>
              <a:rPr lang="ru-RU" sz="1600" dirty="0"/>
              <a:t/>
            </a:r>
            <a:br>
              <a:rPr lang="ru-RU" sz="1600" dirty="0"/>
            </a:br>
            <a:r>
              <a:rPr lang="ru-RU" sz="1600" dirty="0"/>
              <a:t>В </a:t>
            </a:r>
            <a:r>
              <a:rPr lang="ru-RU" sz="1600" dirty="0" err="1"/>
              <a:t>процесі</a:t>
            </a:r>
            <a:r>
              <a:rPr lang="ru-RU" sz="1600" dirty="0"/>
              <a:t> </a:t>
            </a:r>
            <a:r>
              <a:rPr lang="ru-RU" sz="1600" dirty="0" err="1"/>
              <a:t>утворення</a:t>
            </a:r>
            <a:r>
              <a:rPr lang="ru-RU" sz="1600" dirty="0"/>
              <a:t> </a:t>
            </a:r>
            <a:r>
              <a:rPr lang="ru-RU" sz="1600" dirty="0" err="1"/>
              <a:t>опадів</a:t>
            </a:r>
            <a:r>
              <a:rPr lang="ru-RU" sz="1600" dirty="0"/>
              <a:t> у </a:t>
            </a:r>
            <a:r>
              <a:rPr lang="ru-RU" sz="1600" dirty="0" err="1"/>
              <a:t>хмарі</a:t>
            </a:r>
            <a:r>
              <a:rPr lang="ru-RU" sz="1600" dirty="0"/>
              <a:t> </a:t>
            </a:r>
            <a:r>
              <a:rPr lang="ru-RU" sz="1600" dirty="0" err="1"/>
              <a:t>відбувається</a:t>
            </a:r>
            <a:r>
              <a:rPr lang="ru-RU" sz="1600" dirty="0"/>
              <a:t> </a:t>
            </a:r>
            <a:r>
              <a:rPr lang="ru-RU" sz="1600" dirty="0" err="1"/>
              <a:t>електризація</a:t>
            </a:r>
            <a:r>
              <a:rPr lang="ru-RU" sz="1600" dirty="0"/>
              <a:t> </a:t>
            </a:r>
            <a:r>
              <a:rPr lang="ru-RU" sz="1600" dirty="0" err="1"/>
              <a:t>крапель</a:t>
            </a:r>
            <a:r>
              <a:rPr lang="ru-RU" sz="1600" dirty="0"/>
              <a:t> </a:t>
            </a:r>
            <a:r>
              <a:rPr lang="ru-RU" sz="1600" dirty="0" err="1"/>
              <a:t>або</a:t>
            </a:r>
            <a:r>
              <a:rPr lang="ru-RU" sz="1600" dirty="0"/>
              <a:t> </a:t>
            </a:r>
            <a:r>
              <a:rPr lang="ru-RU" sz="1600" dirty="0" err="1"/>
              <a:t>льодяних</a:t>
            </a:r>
            <a:r>
              <a:rPr lang="ru-RU" sz="1600" dirty="0"/>
              <a:t> </a:t>
            </a:r>
            <a:r>
              <a:rPr lang="ru-RU" sz="1600" dirty="0" err="1"/>
              <a:t>частинок</a:t>
            </a:r>
            <a:r>
              <a:rPr lang="ru-RU" sz="1600" dirty="0"/>
              <a:t>. </a:t>
            </a:r>
            <a:r>
              <a:rPr lang="ru-RU" sz="1600" dirty="0" err="1"/>
              <a:t>Внаслідок</a:t>
            </a:r>
            <a:r>
              <a:rPr lang="ru-RU" sz="1600" dirty="0"/>
              <a:t> </a:t>
            </a:r>
            <a:r>
              <a:rPr lang="ru-RU" sz="1600" dirty="0" err="1"/>
              <a:t>сильних</a:t>
            </a:r>
            <a:r>
              <a:rPr lang="ru-RU" sz="1600" dirty="0"/>
              <a:t> </a:t>
            </a:r>
            <a:r>
              <a:rPr lang="ru-RU" sz="1600" dirty="0" err="1"/>
              <a:t>висхідних</a:t>
            </a:r>
            <a:r>
              <a:rPr lang="ru-RU" sz="1600" dirty="0"/>
              <a:t> </a:t>
            </a:r>
            <a:r>
              <a:rPr lang="ru-RU" sz="1600" dirty="0" err="1"/>
              <a:t>потоків</a:t>
            </a:r>
            <a:r>
              <a:rPr lang="ru-RU" sz="1600" dirty="0"/>
              <a:t> </a:t>
            </a:r>
            <a:r>
              <a:rPr lang="ru-RU" sz="1600" dirty="0" err="1"/>
              <a:t>повітря</a:t>
            </a:r>
            <a:r>
              <a:rPr lang="ru-RU" sz="1600" dirty="0"/>
              <a:t> в </a:t>
            </a:r>
            <a:r>
              <a:rPr lang="ru-RU" sz="1600" dirty="0" err="1"/>
              <a:t>хмарі</a:t>
            </a:r>
            <a:r>
              <a:rPr lang="ru-RU" sz="1600" dirty="0"/>
              <a:t> </a:t>
            </a:r>
            <a:r>
              <a:rPr lang="ru-RU" sz="1600" dirty="0" err="1"/>
              <a:t>утворюються</a:t>
            </a:r>
            <a:r>
              <a:rPr lang="ru-RU" sz="1600" dirty="0"/>
              <a:t> </a:t>
            </a:r>
            <a:r>
              <a:rPr lang="ru-RU" sz="1600" dirty="0" err="1"/>
              <a:t>відокремлені</a:t>
            </a:r>
            <a:r>
              <a:rPr lang="ru-RU" sz="1600" dirty="0"/>
              <a:t> </a:t>
            </a:r>
            <a:r>
              <a:rPr lang="ru-RU" sz="1600" dirty="0" err="1"/>
              <a:t>області</a:t>
            </a:r>
            <a:r>
              <a:rPr lang="ru-RU" sz="1600" dirty="0"/>
              <a:t>, </a:t>
            </a:r>
            <a:r>
              <a:rPr lang="ru-RU" sz="1600" dirty="0" err="1"/>
              <a:t>заряджені</a:t>
            </a:r>
            <a:r>
              <a:rPr lang="ru-RU" sz="1600" dirty="0"/>
              <a:t> </a:t>
            </a:r>
            <a:r>
              <a:rPr lang="ru-RU" sz="1600" dirty="0" err="1"/>
              <a:t>різнойменними</a:t>
            </a:r>
            <a:r>
              <a:rPr lang="ru-RU" sz="1600" dirty="0"/>
              <a:t> </a:t>
            </a:r>
            <a:r>
              <a:rPr lang="ru-RU" sz="1600" dirty="0" smtClean="0"/>
              <a:t>зарядами. Коли </a:t>
            </a:r>
            <a:r>
              <a:rPr lang="ru-RU" sz="1600" dirty="0" err="1"/>
              <a:t>напруженість</a:t>
            </a:r>
            <a:r>
              <a:rPr lang="ru-RU" sz="1600" dirty="0"/>
              <a:t> </a:t>
            </a:r>
            <a:r>
              <a:rPr lang="ru-RU" sz="1600" dirty="0" err="1"/>
              <a:t>електричного</a:t>
            </a:r>
            <a:r>
              <a:rPr lang="ru-RU" sz="1600" dirty="0"/>
              <a:t> поля у </a:t>
            </a:r>
            <a:r>
              <a:rPr lang="ru-RU" sz="1600" dirty="0" err="1"/>
              <a:t>хмарі</a:t>
            </a:r>
            <a:r>
              <a:rPr lang="ru-RU" sz="1600" dirty="0"/>
              <a:t> </a:t>
            </a:r>
            <a:r>
              <a:rPr lang="ru-RU" sz="1600" dirty="0" err="1"/>
              <a:t>або</a:t>
            </a:r>
            <a:r>
              <a:rPr lang="ru-RU" sz="1600" dirty="0"/>
              <a:t> </a:t>
            </a:r>
            <a:r>
              <a:rPr lang="ru-RU" sz="1600" dirty="0" err="1"/>
              <a:t>між</a:t>
            </a:r>
            <a:r>
              <a:rPr lang="ru-RU" sz="1600" dirty="0"/>
              <a:t> </a:t>
            </a:r>
            <a:r>
              <a:rPr lang="ru-RU" sz="1600" dirty="0" err="1"/>
              <a:t>нижньою</a:t>
            </a:r>
            <a:r>
              <a:rPr lang="ru-RU" sz="1600" dirty="0"/>
              <a:t> </a:t>
            </a:r>
            <a:r>
              <a:rPr lang="ru-RU" sz="1600" dirty="0" err="1"/>
              <a:t>зарядженою</a:t>
            </a:r>
            <a:r>
              <a:rPr lang="ru-RU" sz="1600" dirty="0"/>
              <a:t> </a:t>
            </a:r>
            <a:r>
              <a:rPr lang="ru-RU" sz="1600" dirty="0" err="1"/>
              <a:t>областю</a:t>
            </a:r>
            <a:r>
              <a:rPr lang="ru-RU" sz="1600" dirty="0"/>
              <a:t> і землею </a:t>
            </a:r>
            <a:r>
              <a:rPr lang="ru-RU" sz="1600" dirty="0" err="1"/>
              <a:t>досягає</a:t>
            </a:r>
            <a:r>
              <a:rPr lang="ru-RU" sz="1600" dirty="0"/>
              <a:t> </a:t>
            </a:r>
            <a:r>
              <a:rPr lang="ru-RU" sz="1600" dirty="0" err="1"/>
              <a:t>пробійного</a:t>
            </a:r>
            <a:r>
              <a:rPr lang="ru-RU" sz="1600" dirty="0"/>
              <a:t> </a:t>
            </a:r>
            <a:r>
              <a:rPr lang="ru-RU" sz="1600" dirty="0" err="1"/>
              <a:t>значення</a:t>
            </a:r>
            <a:r>
              <a:rPr lang="ru-RU" sz="1600" dirty="0"/>
              <a:t>, </a:t>
            </a:r>
            <a:r>
              <a:rPr lang="ru-RU" sz="1600" dirty="0" err="1"/>
              <a:t>виникає</a:t>
            </a:r>
            <a:r>
              <a:rPr lang="ru-RU" sz="1600" dirty="0"/>
              <a:t> </a:t>
            </a:r>
            <a:r>
              <a:rPr lang="ru-RU" sz="1600" dirty="0" err="1"/>
              <a:t>Блискавка</a:t>
            </a:r>
            <a:r>
              <a:rPr lang="ru-RU" sz="1600" dirty="0"/>
              <a:t>. </a:t>
            </a:r>
            <a:r>
              <a:rPr lang="ru-RU" sz="1600" dirty="0" err="1"/>
              <a:t>Блискавки</a:t>
            </a:r>
            <a:r>
              <a:rPr lang="ru-RU" sz="1600" dirty="0"/>
              <a:t> </a:t>
            </a:r>
            <a:r>
              <a:rPr lang="ru-RU" sz="1600" dirty="0" err="1"/>
              <a:t>поділяються</a:t>
            </a:r>
            <a:r>
              <a:rPr lang="ru-RU" sz="1600" dirty="0"/>
              <a:t> на </a:t>
            </a:r>
            <a:r>
              <a:rPr lang="ru-RU" sz="1600" dirty="0" err="1"/>
              <a:t>лінійні</a:t>
            </a:r>
            <a:r>
              <a:rPr lang="ru-RU" sz="1600" dirty="0"/>
              <a:t>, </a:t>
            </a:r>
            <a:r>
              <a:rPr lang="ru-RU" sz="1600" dirty="0" err="1"/>
              <a:t>плескаті</a:t>
            </a:r>
            <a:r>
              <a:rPr lang="ru-RU" sz="1600" dirty="0"/>
              <a:t>, </a:t>
            </a:r>
            <a:r>
              <a:rPr lang="ru-RU" sz="1600" dirty="0" err="1"/>
              <a:t>кулясті</a:t>
            </a:r>
            <a:r>
              <a:rPr lang="ru-RU" sz="1600" dirty="0"/>
              <a:t> і </a:t>
            </a:r>
            <a:r>
              <a:rPr lang="ru-RU" sz="1600" dirty="0" err="1"/>
              <a:t>чоткові</a:t>
            </a:r>
            <a:r>
              <a:rPr lang="ru-RU" sz="1600" dirty="0"/>
              <a:t>. </a:t>
            </a:r>
            <a:r>
              <a:rPr lang="ru-RU" sz="1600" dirty="0" err="1"/>
              <a:t>Лінійні</a:t>
            </a:r>
            <a:r>
              <a:rPr lang="ru-RU" sz="1600" dirty="0"/>
              <a:t> </a:t>
            </a:r>
            <a:r>
              <a:rPr lang="ru-RU" sz="1600" dirty="0" err="1"/>
              <a:t>блискавки</a:t>
            </a:r>
            <a:r>
              <a:rPr lang="ru-RU" sz="1600" dirty="0"/>
              <a:t> </a:t>
            </a:r>
            <a:r>
              <a:rPr lang="ru-RU" sz="1600" dirty="0" err="1"/>
              <a:t>спостерігають</a:t>
            </a:r>
            <a:r>
              <a:rPr lang="ru-RU" sz="1600" dirty="0"/>
              <a:t> часто, а </a:t>
            </a:r>
            <a:r>
              <a:rPr lang="ru-RU" sz="1600" dirty="0" err="1"/>
              <a:t>кулясті</a:t>
            </a:r>
            <a:r>
              <a:rPr lang="ru-RU" sz="1600" dirty="0"/>
              <a:t> та </a:t>
            </a:r>
            <a:r>
              <a:rPr lang="ru-RU" sz="1600" dirty="0" err="1"/>
              <a:t>чоткові</a:t>
            </a:r>
            <a:r>
              <a:rPr lang="ru-RU" sz="1600" dirty="0"/>
              <a:t> — </a:t>
            </a:r>
            <a:r>
              <a:rPr lang="ru-RU" sz="1600" dirty="0" err="1"/>
              <a:t>дуже</a:t>
            </a:r>
            <a:r>
              <a:rPr lang="ru-RU" sz="1600" dirty="0"/>
              <a:t> </a:t>
            </a:r>
            <a:r>
              <a:rPr lang="ru-RU" sz="1600" dirty="0" err="1"/>
              <a:t>рідко</a:t>
            </a:r>
            <a:r>
              <a:rPr lang="ru-RU" sz="1600" dirty="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646040"/>
            <a:ext cx="5615776" cy="421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554270"/>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348880"/>
            <a:ext cx="7467600" cy="1143000"/>
          </a:xfrm>
        </p:spPr>
        <p:txBody>
          <a:bodyPr>
            <a:noAutofit/>
          </a:bodyPr>
          <a:lstStyle/>
          <a:p>
            <a:r>
              <a:rPr lang="ru-RU" sz="1600" b="1" dirty="0" err="1"/>
              <a:t>Куляста</a:t>
            </a:r>
            <a:r>
              <a:rPr lang="ru-RU" sz="1600" b="1" dirty="0"/>
              <a:t> </a:t>
            </a:r>
            <a:r>
              <a:rPr lang="ru-RU" sz="1600" b="1" dirty="0" err="1"/>
              <a:t>блискавка</a:t>
            </a:r>
            <a:r>
              <a:rPr lang="ru-RU" sz="1600" b="1" dirty="0"/>
              <a:t> </a:t>
            </a:r>
            <a:r>
              <a:rPr lang="ru-RU" sz="1600" dirty="0"/>
              <a:t>— </a:t>
            </a:r>
            <a:r>
              <a:rPr lang="ru-RU" sz="1600" dirty="0" err="1"/>
              <a:t>сферичний</a:t>
            </a:r>
            <a:r>
              <a:rPr lang="ru-RU" sz="1600" dirty="0"/>
              <a:t> </a:t>
            </a:r>
            <a:r>
              <a:rPr lang="ru-RU" sz="1600" dirty="0" err="1"/>
              <a:t>розряд</a:t>
            </a:r>
            <a:r>
              <a:rPr lang="ru-RU" sz="1600" dirty="0"/>
              <a:t>, </a:t>
            </a:r>
            <a:r>
              <a:rPr lang="ru-RU" sz="1600" dirty="0" err="1"/>
              <a:t>який</a:t>
            </a:r>
            <a:r>
              <a:rPr lang="ru-RU" sz="1600" dirty="0"/>
              <a:t> </a:t>
            </a:r>
            <a:r>
              <a:rPr lang="ru-RU" sz="1600" dirty="0" err="1"/>
              <a:t>існує</a:t>
            </a:r>
            <a:r>
              <a:rPr lang="ru-RU" sz="1600" dirty="0"/>
              <a:t> в </a:t>
            </a:r>
            <a:r>
              <a:rPr lang="ru-RU" sz="1600" dirty="0" err="1"/>
              <a:t>атмосфері</a:t>
            </a:r>
            <a:r>
              <a:rPr lang="ru-RU" sz="1600" dirty="0"/>
              <a:t> </a:t>
            </a:r>
            <a:r>
              <a:rPr lang="ru-RU" sz="1600" dirty="0" err="1"/>
              <a:t>довгий</a:t>
            </a:r>
            <a:r>
              <a:rPr lang="ru-RU" sz="1600" dirty="0"/>
              <a:t> час. </a:t>
            </a:r>
            <a:r>
              <a:rPr lang="ru-RU" sz="1600" dirty="0" err="1"/>
              <a:t>Це</a:t>
            </a:r>
            <a:r>
              <a:rPr lang="ru-RU" sz="1600" dirty="0"/>
              <a:t> </a:t>
            </a:r>
            <a:r>
              <a:rPr lang="ru-RU" sz="1600" dirty="0" err="1"/>
              <a:t>здебільшого</a:t>
            </a:r>
            <a:r>
              <a:rPr lang="ru-RU" sz="1600" dirty="0"/>
              <a:t> куля </a:t>
            </a:r>
            <a:r>
              <a:rPr lang="ru-RU" sz="1600" dirty="0" err="1"/>
              <a:t>діаметром</a:t>
            </a:r>
            <a:r>
              <a:rPr lang="ru-RU" sz="1600" dirty="0"/>
              <a:t> 10—20 см(але </a:t>
            </a:r>
            <a:r>
              <a:rPr lang="ru-RU" sz="1600" dirty="0" err="1"/>
              <a:t>іноді</a:t>
            </a:r>
            <a:r>
              <a:rPr lang="ru-RU" sz="1600" dirty="0"/>
              <a:t> </a:t>
            </a:r>
            <a:r>
              <a:rPr lang="ru-RU" sz="1600" dirty="0" err="1"/>
              <a:t>може</a:t>
            </a:r>
            <a:r>
              <a:rPr lang="ru-RU" sz="1600" dirty="0"/>
              <a:t> </a:t>
            </a:r>
            <a:r>
              <a:rPr lang="ru-RU" sz="1600" dirty="0" err="1"/>
              <a:t>з`являтися</a:t>
            </a:r>
            <a:r>
              <a:rPr lang="ru-RU" sz="1600" dirty="0"/>
              <a:t> у </a:t>
            </a:r>
            <a:r>
              <a:rPr lang="ru-RU" sz="1600" dirty="0" err="1"/>
              <a:t>вигляді</a:t>
            </a:r>
            <a:r>
              <a:rPr lang="ru-RU" sz="1600" dirty="0"/>
              <a:t> </a:t>
            </a:r>
            <a:r>
              <a:rPr lang="ru-RU" sz="1600" dirty="0" err="1"/>
              <a:t>груші</a:t>
            </a:r>
            <a:r>
              <a:rPr lang="ru-RU" sz="1600" dirty="0"/>
              <a:t> </a:t>
            </a:r>
            <a:r>
              <a:rPr lang="ru-RU" sz="1600" dirty="0" err="1"/>
              <a:t>або</a:t>
            </a:r>
            <a:r>
              <a:rPr lang="ru-RU" sz="1600" dirty="0"/>
              <a:t> </a:t>
            </a:r>
            <a:r>
              <a:rPr lang="ru-RU" sz="1600" dirty="0" err="1"/>
              <a:t>яйця</a:t>
            </a:r>
            <a:r>
              <a:rPr lang="ru-RU" sz="1600" dirty="0"/>
              <a:t>), </a:t>
            </a:r>
            <a:r>
              <a:rPr lang="ru-RU" sz="1600" dirty="0" err="1"/>
              <a:t>червонуватого</a:t>
            </a:r>
            <a:r>
              <a:rPr lang="ru-RU" sz="1600" dirty="0"/>
              <a:t> </a:t>
            </a:r>
            <a:r>
              <a:rPr lang="ru-RU" sz="1600" dirty="0" err="1"/>
              <a:t>світіння</a:t>
            </a:r>
            <a:r>
              <a:rPr lang="ru-RU" sz="1600" dirty="0"/>
              <a:t>, яка </a:t>
            </a:r>
            <a:r>
              <a:rPr lang="ru-RU" sz="1600" dirty="0" err="1"/>
              <a:t>повільно</a:t>
            </a:r>
            <a:r>
              <a:rPr lang="ru-RU" sz="1600" dirty="0"/>
              <a:t> </a:t>
            </a:r>
            <a:r>
              <a:rPr lang="ru-RU" sz="1600" dirty="0" err="1"/>
              <a:t>рухається</a:t>
            </a:r>
            <a:r>
              <a:rPr lang="ru-RU" sz="1600" dirty="0"/>
              <a:t> у </a:t>
            </a:r>
            <a:r>
              <a:rPr lang="ru-RU" sz="1600" dirty="0" err="1"/>
              <a:t>повітряній</a:t>
            </a:r>
            <a:r>
              <a:rPr lang="ru-RU" sz="1600" dirty="0"/>
              <a:t> </a:t>
            </a:r>
            <a:r>
              <a:rPr lang="ru-RU" sz="1600" dirty="0" err="1"/>
              <a:t>течії</a:t>
            </a:r>
            <a:r>
              <a:rPr lang="ru-RU" sz="1600" dirty="0"/>
              <a:t> і </a:t>
            </a:r>
            <a:r>
              <a:rPr lang="ru-RU" sz="1600" dirty="0" err="1"/>
              <a:t>супроводжується</a:t>
            </a:r>
            <a:r>
              <a:rPr lang="ru-RU" sz="1600" dirty="0"/>
              <a:t> </a:t>
            </a:r>
            <a:r>
              <a:rPr lang="ru-RU" sz="1600" dirty="0" err="1"/>
              <a:t>свистячим</a:t>
            </a:r>
            <a:r>
              <a:rPr lang="ru-RU" sz="1600" dirty="0"/>
              <a:t> </a:t>
            </a:r>
            <a:r>
              <a:rPr lang="ru-RU" sz="1600" dirty="0" err="1"/>
              <a:t>або</a:t>
            </a:r>
            <a:r>
              <a:rPr lang="ru-RU" sz="1600" dirty="0"/>
              <a:t> </a:t>
            </a:r>
            <a:r>
              <a:rPr lang="ru-RU" sz="1600" dirty="0" err="1"/>
              <a:t>шиплячим</a:t>
            </a:r>
            <a:r>
              <a:rPr lang="ru-RU" sz="1600" dirty="0"/>
              <a:t> звуком. Куля </a:t>
            </a:r>
            <a:r>
              <a:rPr lang="ru-RU" sz="1600" dirty="0" err="1"/>
              <a:t>може</a:t>
            </a:r>
            <a:r>
              <a:rPr lang="ru-RU" sz="1600" dirty="0"/>
              <a:t> </a:t>
            </a:r>
            <a:r>
              <a:rPr lang="ru-RU" sz="1600" dirty="0" err="1"/>
              <a:t>існувати</a:t>
            </a:r>
            <a:r>
              <a:rPr lang="ru-RU" sz="1600" dirty="0"/>
              <a:t> </a:t>
            </a:r>
            <a:r>
              <a:rPr lang="ru-RU" sz="1600" dirty="0" err="1"/>
              <a:t>від</a:t>
            </a:r>
            <a:r>
              <a:rPr lang="ru-RU" sz="1600" dirty="0"/>
              <a:t> </a:t>
            </a:r>
            <a:r>
              <a:rPr lang="ru-RU" sz="1600" dirty="0" err="1"/>
              <a:t>декількох</a:t>
            </a:r>
            <a:r>
              <a:rPr lang="ru-RU" sz="1600" dirty="0"/>
              <a:t> секунд до </a:t>
            </a:r>
            <a:r>
              <a:rPr lang="ru-RU" sz="1600" dirty="0" err="1"/>
              <a:t>декількох</a:t>
            </a:r>
            <a:r>
              <a:rPr lang="ru-RU" sz="1600" dirty="0"/>
              <a:t> </a:t>
            </a:r>
            <a:r>
              <a:rPr lang="ru-RU" sz="1600" dirty="0" err="1"/>
              <a:t>днів</a:t>
            </a:r>
            <a:r>
              <a:rPr lang="ru-RU" sz="1600" dirty="0"/>
              <a:t>. Але сам </a:t>
            </a:r>
            <a:r>
              <a:rPr lang="ru-RU" sz="1600" dirty="0" err="1"/>
              <a:t>процес</a:t>
            </a:r>
            <a:r>
              <a:rPr lang="ru-RU" sz="1600" dirty="0"/>
              <a:t> </a:t>
            </a:r>
            <a:r>
              <a:rPr lang="ru-RU" sz="1600" dirty="0" err="1"/>
              <a:t>зародження</a:t>
            </a:r>
            <a:r>
              <a:rPr lang="ru-RU" sz="1600" dirty="0"/>
              <a:t> </a:t>
            </a:r>
            <a:r>
              <a:rPr lang="ru-RU" sz="1600" dirty="0" err="1"/>
              <a:t>блискавки</a:t>
            </a:r>
            <a:r>
              <a:rPr lang="ru-RU" sz="1600" dirty="0"/>
              <a:t> </a:t>
            </a:r>
            <a:r>
              <a:rPr lang="ru-RU" sz="1600" dirty="0" err="1"/>
              <a:t>ніхто</a:t>
            </a:r>
            <a:r>
              <a:rPr lang="ru-RU" sz="1600" dirty="0"/>
              <a:t> не </a:t>
            </a:r>
            <a:r>
              <a:rPr lang="ru-RU" sz="1600" dirty="0" err="1"/>
              <a:t>бачив</a:t>
            </a:r>
            <a:r>
              <a:rPr lang="ru-RU" sz="1600" dirty="0"/>
              <a:t>, тому ми не </a:t>
            </a:r>
            <a:r>
              <a:rPr lang="ru-RU" sz="1600" dirty="0" err="1"/>
              <a:t>можемо</a:t>
            </a:r>
            <a:r>
              <a:rPr lang="ru-RU" sz="1600" dirty="0"/>
              <a:t> </a:t>
            </a:r>
            <a:r>
              <a:rPr lang="ru-RU" sz="1600" dirty="0" err="1"/>
              <a:t>сказати</a:t>
            </a:r>
            <a:r>
              <a:rPr lang="ru-RU" sz="1600" dirty="0"/>
              <a:t> </a:t>
            </a:r>
            <a:r>
              <a:rPr lang="ru-RU" sz="1600" dirty="0" err="1"/>
              <a:t>справжній</a:t>
            </a:r>
            <a:r>
              <a:rPr lang="ru-RU" sz="1600" dirty="0"/>
              <a:t> </a:t>
            </a:r>
            <a:r>
              <a:rPr lang="ru-RU" sz="1600" dirty="0" err="1"/>
              <a:t>вік</a:t>
            </a:r>
            <a:r>
              <a:rPr lang="ru-RU" sz="1600" dirty="0"/>
              <a:t> </a:t>
            </a:r>
            <a:r>
              <a:rPr lang="ru-RU" sz="1600" dirty="0" err="1"/>
              <a:t>блискавки</a:t>
            </a:r>
            <a:r>
              <a:rPr lang="ru-RU" sz="1600" dirty="0"/>
              <a:t>. У момент </a:t>
            </a:r>
            <a:r>
              <a:rPr lang="ru-RU" sz="1600" dirty="0" err="1"/>
              <a:t>зникнення</a:t>
            </a:r>
            <a:r>
              <a:rPr lang="ru-RU" sz="1600" dirty="0"/>
              <a:t> куля часто </a:t>
            </a:r>
            <a:r>
              <a:rPr lang="ru-RU" sz="1600" dirty="0" err="1"/>
              <a:t>вибухає</a:t>
            </a:r>
            <a:r>
              <a:rPr lang="ru-RU" sz="1600" dirty="0"/>
              <a:t>, </a:t>
            </a:r>
            <a:r>
              <a:rPr lang="ru-RU" sz="1600" dirty="0" err="1"/>
              <a:t>спричинюючи</a:t>
            </a:r>
            <a:r>
              <a:rPr lang="ru-RU" sz="1600" dirty="0"/>
              <a:t> </a:t>
            </a:r>
            <a:r>
              <a:rPr lang="ru-RU" sz="1600" dirty="0" err="1"/>
              <a:t>великі</a:t>
            </a:r>
            <a:r>
              <a:rPr lang="ru-RU" sz="1600" dirty="0"/>
              <a:t> </a:t>
            </a:r>
            <a:r>
              <a:rPr lang="ru-RU" sz="1600" dirty="0" err="1"/>
              <a:t>руйнування</a:t>
            </a:r>
            <a:r>
              <a:rPr lang="ru-RU" sz="1600" dirty="0"/>
              <a:t> і </a:t>
            </a:r>
            <a:r>
              <a:rPr lang="ru-RU" sz="1600" dirty="0" err="1"/>
              <a:t>залишаючи</a:t>
            </a:r>
            <a:r>
              <a:rPr lang="ru-RU" sz="1600" dirty="0"/>
              <a:t> по </a:t>
            </a:r>
            <a:r>
              <a:rPr lang="ru-RU" sz="1600" dirty="0" err="1"/>
              <a:t>собі</a:t>
            </a:r>
            <a:r>
              <a:rPr lang="ru-RU" sz="1600" dirty="0"/>
              <a:t> </a:t>
            </a:r>
            <a:r>
              <a:rPr lang="ru-RU" sz="1600" dirty="0" err="1"/>
              <a:t>хмарку</a:t>
            </a:r>
            <a:r>
              <a:rPr lang="ru-RU" sz="1600" dirty="0"/>
              <a:t>, яка </a:t>
            </a:r>
            <a:r>
              <a:rPr lang="ru-RU" sz="1600" dirty="0" err="1"/>
              <a:t>має</a:t>
            </a:r>
            <a:r>
              <a:rPr lang="ru-RU" sz="1600" dirty="0"/>
              <a:t> </a:t>
            </a:r>
            <a:r>
              <a:rPr lang="ru-RU" sz="1600" dirty="0" err="1"/>
              <a:t>гострий</a:t>
            </a:r>
            <a:r>
              <a:rPr lang="ru-RU" sz="1600" dirty="0"/>
              <a:t> запах. Куля </a:t>
            </a:r>
            <a:r>
              <a:rPr lang="ru-RU" sz="1600" dirty="0" err="1"/>
              <a:t>може</a:t>
            </a:r>
            <a:r>
              <a:rPr lang="ru-RU" sz="1600" dirty="0"/>
              <a:t> </a:t>
            </a:r>
            <a:r>
              <a:rPr lang="ru-RU" sz="1600" dirty="0" err="1"/>
              <a:t>проходити</a:t>
            </a:r>
            <a:r>
              <a:rPr lang="ru-RU" sz="1600" dirty="0"/>
              <a:t> через </a:t>
            </a:r>
            <a:r>
              <a:rPr lang="ru-RU" sz="1600" dirty="0" err="1"/>
              <a:t>вузькі</a:t>
            </a:r>
            <a:r>
              <a:rPr lang="ru-RU" sz="1600" dirty="0"/>
              <a:t> отвори та </a:t>
            </a:r>
            <a:r>
              <a:rPr lang="ru-RU" sz="1600" dirty="0" err="1"/>
              <a:t>уникати</a:t>
            </a:r>
            <a:r>
              <a:rPr lang="ru-RU" sz="1600" dirty="0"/>
              <a:t> </a:t>
            </a:r>
            <a:r>
              <a:rPr lang="ru-RU" sz="1600" dirty="0" err="1"/>
              <a:t>перепони</a:t>
            </a:r>
            <a:r>
              <a:rPr lang="ru-RU" sz="1600" dirty="0"/>
              <a:t>, тому вона </a:t>
            </a:r>
            <a:r>
              <a:rPr lang="ru-RU" sz="1600" dirty="0" err="1"/>
              <a:t>може</a:t>
            </a:r>
            <a:r>
              <a:rPr lang="ru-RU" sz="1600" dirty="0"/>
              <a:t> </a:t>
            </a:r>
            <a:r>
              <a:rPr lang="ru-RU" sz="1600" dirty="0" err="1"/>
              <a:t>злегкістю</a:t>
            </a:r>
            <a:r>
              <a:rPr lang="ru-RU" sz="1600" dirty="0"/>
              <a:t> </a:t>
            </a:r>
            <a:r>
              <a:rPr lang="ru-RU" sz="1600" dirty="0" err="1"/>
              <a:t>проникнути</a:t>
            </a:r>
            <a:r>
              <a:rPr lang="ru-RU" sz="1600" dirty="0"/>
              <a:t> в </a:t>
            </a:r>
            <a:r>
              <a:rPr lang="ru-RU" sz="1600" dirty="0" err="1"/>
              <a:t>дім</a:t>
            </a:r>
            <a:r>
              <a:rPr lang="ru-RU" sz="1600" dirty="0"/>
              <a:t>. </a:t>
            </a:r>
            <a:r>
              <a:rPr lang="ru-RU" sz="1600" dirty="0" err="1"/>
              <a:t>Якщо</a:t>
            </a:r>
            <a:r>
              <a:rPr lang="ru-RU" sz="1600" dirty="0"/>
              <a:t> Ви </a:t>
            </a:r>
            <a:r>
              <a:rPr lang="ru-RU" sz="1600" dirty="0" err="1"/>
              <a:t>зустріли</a:t>
            </a:r>
            <a:r>
              <a:rPr lang="ru-RU" sz="1600" dirty="0"/>
              <a:t> </a:t>
            </a:r>
            <a:r>
              <a:rPr lang="ru-RU" sz="1600" dirty="0" err="1"/>
              <a:t>кулясту</a:t>
            </a:r>
            <a:r>
              <a:rPr lang="ru-RU" sz="1600" dirty="0"/>
              <a:t> </a:t>
            </a:r>
            <a:r>
              <a:rPr lang="ru-RU" sz="1600" dirty="0" err="1"/>
              <a:t>блискавку</a:t>
            </a:r>
            <a:r>
              <a:rPr lang="ru-RU" sz="1600" dirty="0"/>
              <a:t>, не треба </a:t>
            </a:r>
            <a:r>
              <a:rPr lang="ru-RU" sz="1600" dirty="0" err="1"/>
              <a:t>від</a:t>
            </a:r>
            <a:r>
              <a:rPr lang="ru-RU" sz="1600" dirty="0"/>
              <a:t> </a:t>
            </a:r>
            <a:r>
              <a:rPr lang="ru-RU" sz="1600" dirty="0" err="1"/>
              <a:t>неї</a:t>
            </a:r>
            <a:r>
              <a:rPr lang="ru-RU" sz="1600" dirty="0"/>
              <a:t> </a:t>
            </a:r>
            <a:r>
              <a:rPr lang="ru-RU" sz="1600" dirty="0" err="1"/>
              <a:t>бігти</a:t>
            </a:r>
            <a:r>
              <a:rPr lang="ru-RU" sz="1600" dirty="0"/>
              <a:t>, тому </a:t>
            </a:r>
            <a:r>
              <a:rPr lang="ru-RU" sz="1600" dirty="0" err="1"/>
              <a:t>що</a:t>
            </a:r>
            <a:r>
              <a:rPr lang="ru-RU" sz="1600" dirty="0"/>
              <a:t> Ви </a:t>
            </a:r>
            <a:r>
              <a:rPr lang="ru-RU" sz="1600" dirty="0" err="1"/>
              <a:t>створюєте</a:t>
            </a:r>
            <a:r>
              <a:rPr lang="ru-RU" sz="1600" dirty="0"/>
              <a:t> </a:t>
            </a:r>
            <a:r>
              <a:rPr lang="ru-RU" sz="1600" dirty="0" err="1"/>
              <a:t>потік</a:t>
            </a:r>
            <a:r>
              <a:rPr lang="ru-RU" sz="1600" dirty="0"/>
              <a:t> </a:t>
            </a:r>
            <a:r>
              <a:rPr lang="ru-RU" sz="1600" dirty="0" err="1"/>
              <a:t>повітря</a:t>
            </a:r>
            <a:r>
              <a:rPr lang="ru-RU" sz="1600" dirty="0"/>
              <a:t>, </a:t>
            </a:r>
            <a:r>
              <a:rPr lang="ru-RU" sz="1600" dirty="0" err="1"/>
              <a:t>який</a:t>
            </a:r>
            <a:r>
              <a:rPr lang="ru-RU" sz="1600" dirty="0"/>
              <a:t> </a:t>
            </a:r>
            <a:r>
              <a:rPr lang="ru-RU" sz="1600" dirty="0" err="1"/>
              <a:t>рухається</a:t>
            </a:r>
            <a:r>
              <a:rPr lang="ru-RU" sz="1600" dirty="0"/>
              <a:t> з </a:t>
            </a:r>
            <a:r>
              <a:rPr lang="ru-RU" sz="1600" dirty="0" err="1"/>
              <a:t>тією</a:t>
            </a:r>
            <a:r>
              <a:rPr lang="ru-RU" sz="1600" dirty="0"/>
              <a:t> ж </a:t>
            </a:r>
            <a:r>
              <a:rPr lang="ru-RU" sz="1600" dirty="0" err="1"/>
              <a:t>швидкістю</a:t>
            </a:r>
            <a:r>
              <a:rPr lang="ru-RU" sz="1600" dirty="0"/>
              <a:t> </a:t>
            </a:r>
            <a:r>
              <a:rPr lang="ru-RU" sz="1600" dirty="0" err="1"/>
              <a:t>що</a:t>
            </a:r>
            <a:r>
              <a:rPr lang="ru-RU" sz="1600" dirty="0"/>
              <a:t> і Ви. </a:t>
            </a:r>
            <a:r>
              <a:rPr lang="ru-RU" sz="1600" dirty="0" err="1"/>
              <a:t>Якщо</a:t>
            </a:r>
            <a:r>
              <a:rPr lang="ru-RU" sz="1600" dirty="0"/>
              <a:t> Ви </a:t>
            </a:r>
            <a:r>
              <a:rPr lang="ru-RU" sz="1600" dirty="0" err="1"/>
              <a:t>зустріли</a:t>
            </a:r>
            <a:r>
              <a:rPr lang="ru-RU" sz="1600" dirty="0"/>
              <a:t> </a:t>
            </a:r>
            <a:r>
              <a:rPr lang="ru-RU" sz="1600" dirty="0" err="1"/>
              <a:t>блискавку</a:t>
            </a:r>
            <a:r>
              <a:rPr lang="ru-RU" sz="1600" dirty="0"/>
              <a:t> у себе </a:t>
            </a:r>
            <a:r>
              <a:rPr lang="ru-RU" sz="1600" dirty="0" err="1"/>
              <a:t>вдома</a:t>
            </a:r>
            <a:r>
              <a:rPr lang="ru-RU" sz="1600" dirty="0"/>
              <a:t>, то </a:t>
            </a:r>
            <a:r>
              <a:rPr lang="ru-RU" sz="1600" dirty="0" err="1"/>
              <a:t>найкращим</a:t>
            </a:r>
            <a:r>
              <a:rPr lang="ru-RU" sz="1600" dirty="0"/>
              <a:t> </a:t>
            </a:r>
            <a:r>
              <a:rPr lang="ru-RU" sz="1600" dirty="0" err="1"/>
              <a:t>рішенням</a:t>
            </a:r>
            <a:r>
              <a:rPr lang="ru-RU" sz="1600" dirty="0"/>
              <a:t> буде </a:t>
            </a:r>
            <a:r>
              <a:rPr lang="ru-RU" sz="1600" dirty="0" err="1"/>
              <a:t>від</a:t>
            </a:r>
            <a:r>
              <a:rPr lang="ru-RU" sz="1600" dirty="0"/>
              <a:t> </a:t>
            </a:r>
            <a:r>
              <a:rPr lang="ru-RU" sz="1600" dirty="0" err="1"/>
              <a:t>неї</a:t>
            </a:r>
            <a:r>
              <a:rPr lang="ru-RU" sz="1600" dirty="0"/>
              <a:t> </a:t>
            </a:r>
            <a:r>
              <a:rPr lang="ru-RU" sz="1600" dirty="0" err="1"/>
              <a:t>сховатися</a:t>
            </a:r>
            <a:r>
              <a:rPr lang="ru-RU" sz="1600" dirty="0"/>
              <a:t> у </a:t>
            </a:r>
            <a:r>
              <a:rPr lang="ru-RU" sz="1600" dirty="0" err="1"/>
              <a:t>іншій</a:t>
            </a:r>
            <a:r>
              <a:rPr lang="ru-RU" sz="1600" dirty="0"/>
              <a:t> </a:t>
            </a:r>
            <a:r>
              <a:rPr lang="ru-RU" sz="1600" dirty="0" err="1"/>
              <a:t>кімнаті</a:t>
            </a:r>
            <a:r>
              <a:rPr lang="ru-RU" sz="1600" dirty="0"/>
              <a:t>, зачинивши </a:t>
            </a:r>
            <a:r>
              <a:rPr lang="ru-RU" sz="1600" dirty="0" err="1"/>
              <a:t>двері</a:t>
            </a:r>
            <a:r>
              <a:rPr lang="ru-RU" sz="1600" dirty="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502684"/>
            <a:ext cx="4390628" cy="3292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252365"/>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988840"/>
            <a:ext cx="7467600" cy="1143000"/>
          </a:xfrm>
        </p:spPr>
        <p:txBody>
          <a:bodyPr>
            <a:noAutofit/>
          </a:bodyPr>
          <a:lstStyle/>
          <a:p>
            <a:r>
              <a:rPr lang="ru-RU" sz="1600" dirty="0" err="1"/>
              <a:t>Найкраще</a:t>
            </a:r>
            <a:r>
              <a:rPr lang="ru-RU" sz="1600" dirty="0"/>
              <a:t> </a:t>
            </a:r>
            <a:r>
              <a:rPr lang="ru-RU" sz="1600" dirty="0" err="1"/>
              <a:t>вивчена</a:t>
            </a:r>
            <a:r>
              <a:rPr lang="ru-RU" sz="1600" dirty="0"/>
              <a:t> </a:t>
            </a:r>
            <a:r>
              <a:rPr lang="ru-RU" sz="1600" b="1" dirty="0" err="1"/>
              <a:t>лінійна</a:t>
            </a:r>
            <a:r>
              <a:rPr lang="ru-RU" sz="1600" b="1" dirty="0"/>
              <a:t> </a:t>
            </a:r>
            <a:r>
              <a:rPr lang="ru-RU" sz="1600" b="1" dirty="0" err="1"/>
              <a:t>блискавка</a:t>
            </a:r>
            <a:r>
              <a:rPr lang="ru-RU" sz="1600" dirty="0"/>
              <a:t>, яка є </a:t>
            </a:r>
            <a:r>
              <a:rPr lang="ru-RU" sz="1600" dirty="0" err="1"/>
              <a:t>іскровим</a:t>
            </a:r>
            <a:r>
              <a:rPr lang="ru-RU" sz="1600" dirty="0"/>
              <a:t> </a:t>
            </a:r>
            <a:r>
              <a:rPr lang="ru-RU" sz="1600" dirty="0" err="1"/>
              <a:t>розрядом</a:t>
            </a:r>
            <a:r>
              <a:rPr lang="ru-RU" sz="1600" dirty="0"/>
              <a:t>. </a:t>
            </a:r>
            <a:r>
              <a:rPr lang="ru-RU" sz="1600" dirty="0" err="1"/>
              <a:t>Під</a:t>
            </a:r>
            <a:r>
              <a:rPr lang="ru-RU" sz="1600" dirty="0"/>
              <a:t> </a:t>
            </a:r>
            <a:r>
              <a:rPr lang="ru-RU" sz="1600" dirty="0" err="1"/>
              <a:t>впливом</a:t>
            </a:r>
            <a:r>
              <a:rPr lang="ru-RU" sz="1600" dirty="0"/>
              <a:t> </a:t>
            </a:r>
            <a:r>
              <a:rPr lang="ru-RU" sz="1600" dirty="0" err="1"/>
              <a:t>електричного</a:t>
            </a:r>
            <a:r>
              <a:rPr lang="ru-RU" sz="1600" dirty="0"/>
              <a:t> поля </a:t>
            </a:r>
            <a:r>
              <a:rPr lang="ru-RU" sz="1600" dirty="0" err="1"/>
              <a:t>вільні</a:t>
            </a:r>
            <a:r>
              <a:rPr lang="ru-RU" sz="1600" dirty="0"/>
              <a:t> </a:t>
            </a:r>
            <a:r>
              <a:rPr lang="ru-RU" sz="1600" dirty="0" err="1"/>
              <a:t>електрони</a:t>
            </a:r>
            <a:r>
              <a:rPr lang="ru-RU" sz="1600" dirty="0"/>
              <a:t>, </a:t>
            </a:r>
            <a:r>
              <a:rPr lang="ru-RU" sz="1600" dirty="0" err="1"/>
              <a:t>які</a:t>
            </a:r>
            <a:r>
              <a:rPr lang="ru-RU" sz="1600" dirty="0"/>
              <a:t> </a:t>
            </a:r>
            <a:r>
              <a:rPr lang="ru-RU" sz="1600" dirty="0" err="1"/>
              <a:t>завжди</a:t>
            </a:r>
            <a:r>
              <a:rPr lang="ru-RU" sz="1600" dirty="0"/>
              <a:t> є в </a:t>
            </a:r>
            <a:r>
              <a:rPr lang="ru-RU" sz="1600" dirty="0" err="1"/>
              <a:t>атмосфері</a:t>
            </a:r>
            <a:r>
              <a:rPr lang="ru-RU" sz="1600" dirty="0"/>
              <a:t>, </a:t>
            </a:r>
            <a:r>
              <a:rPr lang="ru-RU" sz="1600" dirty="0" err="1"/>
              <a:t>набувають</a:t>
            </a:r>
            <a:r>
              <a:rPr lang="ru-RU" sz="1600" dirty="0"/>
              <a:t> </a:t>
            </a:r>
            <a:r>
              <a:rPr lang="ru-RU" sz="1600" dirty="0" err="1"/>
              <a:t>великої</a:t>
            </a:r>
            <a:r>
              <a:rPr lang="ru-RU" sz="1600" dirty="0"/>
              <a:t> </a:t>
            </a:r>
            <a:r>
              <a:rPr lang="ru-RU" sz="1600" dirty="0" err="1"/>
              <a:t>швидкості</a:t>
            </a:r>
            <a:r>
              <a:rPr lang="ru-RU" sz="1600" dirty="0"/>
              <a:t> і при </a:t>
            </a:r>
            <a:r>
              <a:rPr lang="ru-RU" sz="1600" dirty="0" err="1"/>
              <a:t>зіткненні</a:t>
            </a:r>
            <a:r>
              <a:rPr lang="ru-RU" sz="1600" dirty="0"/>
              <a:t> з молекулами </a:t>
            </a:r>
            <a:r>
              <a:rPr lang="ru-RU" sz="1600" dirty="0" err="1"/>
              <a:t>іонізують</a:t>
            </a:r>
            <a:r>
              <a:rPr lang="ru-RU" sz="1600" dirty="0"/>
              <a:t> </a:t>
            </a:r>
            <a:r>
              <a:rPr lang="ru-RU" sz="1600" dirty="0" err="1"/>
              <a:t>їх</a:t>
            </a:r>
            <a:r>
              <a:rPr lang="ru-RU" sz="1600" dirty="0"/>
              <a:t>. </a:t>
            </a:r>
            <a:r>
              <a:rPr lang="ru-RU" sz="1600" dirty="0" err="1"/>
              <a:t>Внаслідок</a:t>
            </a:r>
            <a:r>
              <a:rPr lang="ru-RU" sz="1600" dirty="0"/>
              <a:t> </a:t>
            </a:r>
            <a:r>
              <a:rPr lang="ru-RU" sz="1600" dirty="0" err="1"/>
              <a:t>цього</a:t>
            </a:r>
            <a:r>
              <a:rPr lang="ru-RU" sz="1600" dirty="0"/>
              <a:t> у </a:t>
            </a:r>
            <a:r>
              <a:rPr lang="ru-RU" sz="1600" dirty="0" err="1"/>
              <a:t>повітрі</a:t>
            </a:r>
            <a:r>
              <a:rPr lang="ru-RU" sz="1600" dirty="0"/>
              <a:t> </a:t>
            </a:r>
            <a:r>
              <a:rPr lang="ru-RU" sz="1600" dirty="0" err="1"/>
              <a:t>збільшується</a:t>
            </a:r>
            <a:r>
              <a:rPr lang="ru-RU" sz="1600" dirty="0"/>
              <a:t> </a:t>
            </a:r>
            <a:r>
              <a:rPr lang="ru-RU" sz="1600" dirty="0" err="1"/>
              <a:t>кількість</a:t>
            </a:r>
            <a:r>
              <a:rPr lang="ru-RU" sz="1600" dirty="0"/>
              <a:t> </a:t>
            </a:r>
            <a:r>
              <a:rPr lang="ru-RU" sz="1600" dirty="0" err="1"/>
              <a:t>електронів</a:t>
            </a:r>
            <a:r>
              <a:rPr lang="ru-RU" sz="1600" dirty="0"/>
              <a:t>, </a:t>
            </a:r>
            <a:r>
              <a:rPr lang="ru-RU" sz="1600" dirty="0" err="1"/>
              <a:t>які</a:t>
            </a:r>
            <a:r>
              <a:rPr lang="ru-RU" sz="1600" dirty="0"/>
              <a:t> </a:t>
            </a:r>
            <a:r>
              <a:rPr lang="ru-RU" sz="1600" dirty="0" err="1"/>
              <a:t>знову</a:t>
            </a:r>
            <a:r>
              <a:rPr lang="ru-RU" sz="1600" dirty="0"/>
              <a:t> </a:t>
            </a:r>
            <a:r>
              <a:rPr lang="ru-RU" sz="1600" dirty="0" err="1"/>
              <a:t>розганяються</a:t>
            </a:r>
            <a:r>
              <a:rPr lang="ru-RU" sz="1600" dirty="0"/>
              <a:t> </a:t>
            </a:r>
            <a:r>
              <a:rPr lang="ru-RU" sz="1600" dirty="0" err="1"/>
              <a:t>електричним</a:t>
            </a:r>
            <a:r>
              <a:rPr lang="ru-RU" sz="1600" dirty="0"/>
              <a:t> полем і в свою </a:t>
            </a:r>
            <a:r>
              <a:rPr lang="ru-RU" sz="1600" dirty="0" err="1"/>
              <a:t>чергу</a:t>
            </a:r>
            <a:r>
              <a:rPr lang="ru-RU" sz="1600" dirty="0"/>
              <a:t> </a:t>
            </a:r>
            <a:r>
              <a:rPr lang="ru-RU" sz="1600" dirty="0" err="1"/>
              <a:t>спричиняють</a:t>
            </a:r>
            <a:r>
              <a:rPr lang="ru-RU" sz="1600" dirty="0"/>
              <a:t> </a:t>
            </a:r>
            <a:r>
              <a:rPr lang="ru-RU" sz="1600" dirty="0" err="1"/>
              <a:t>іонізацію</a:t>
            </a:r>
            <a:r>
              <a:rPr lang="ru-RU" sz="1600" dirty="0"/>
              <a:t> молекул.</a:t>
            </a:r>
            <a:br>
              <a:rPr lang="ru-RU" sz="1600" dirty="0"/>
            </a:br>
            <a:r>
              <a:rPr lang="ru-RU" sz="1600" dirty="0" smtClean="0"/>
              <a:t>У </a:t>
            </a:r>
            <a:r>
              <a:rPr lang="ru-RU" sz="1600" dirty="0" err="1"/>
              <a:t>вузькому</a:t>
            </a:r>
            <a:r>
              <a:rPr lang="ru-RU" sz="1600" dirty="0"/>
              <a:t> </a:t>
            </a:r>
            <a:r>
              <a:rPr lang="ru-RU" sz="1600" dirty="0" err="1"/>
              <a:t>каналі</a:t>
            </a:r>
            <a:r>
              <a:rPr lang="ru-RU" sz="1600" dirty="0"/>
              <a:t> </a:t>
            </a:r>
            <a:r>
              <a:rPr lang="ru-RU" sz="1600" dirty="0" err="1"/>
              <a:t>повітря</a:t>
            </a:r>
            <a:r>
              <a:rPr lang="ru-RU" sz="1600" dirty="0"/>
              <a:t> </a:t>
            </a:r>
            <a:r>
              <a:rPr lang="ru-RU" sz="1600" dirty="0" err="1"/>
              <a:t>лавиноподібно</a:t>
            </a:r>
            <a:r>
              <a:rPr lang="ru-RU" sz="1600" dirty="0"/>
              <a:t> </a:t>
            </a:r>
            <a:r>
              <a:rPr lang="ru-RU" sz="1600" dirty="0" err="1"/>
              <a:t>збільшується</a:t>
            </a:r>
            <a:r>
              <a:rPr lang="ru-RU" sz="1600" dirty="0"/>
              <a:t> </a:t>
            </a:r>
            <a:r>
              <a:rPr lang="ru-RU" sz="1600" dirty="0" err="1"/>
              <a:t>кількість</a:t>
            </a:r>
            <a:r>
              <a:rPr lang="ru-RU" sz="1600" dirty="0"/>
              <a:t> </a:t>
            </a:r>
            <a:r>
              <a:rPr lang="ru-RU" sz="1600" dirty="0" err="1"/>
              <a:t>електронів</a:t>
            </a:r>
            <a:r>
              <a:rPr lang="ru-RU" sz="1600" dirty="0"/>
              <a:t>, </a:t>
            </a:r>
            <a:r>
              <a:rPr lang="ru-RU" sz="1600" dirty="0" err="1"/>
              <a:t>що</a:t>
            </a:r>
            <a:r>
              <a:rPr lang="ru-RU" sz="1600" dirty="0"/>
              <a:t> </a:t>
            </a:r>
            <a:r>
              <a:rPr lang="ru-RU" sz="1600" dirty="0" err="1"/>
              <a:t>рухаються</a:t>
            </a:r>
            <a:r>
              <a:rPr lang="ru-RU" sz="1600" dirty="0"/>
              <a:t> </a:t>
            </a:r>
            <a:r>
              <a:rPr lang="ru-RU" sz="1600" dirty="0" err="1"/>
              <a:t>від</a:t>
            </a:r>
            <a:r>
              <a:rPr lang="ru-RU" sz="1600" dirty="0"/>
              <a:t> хмари до </a:t>
            </a:r>
            <a:r>
              <a:rPr lang="ru-RU" sz="1600" dirty="0" err="1"/>
              <a:t>землі</a:t>
            </a:r>
            <a:r>
              <a:rPr lang="ru-RU" sz="1600" dirty="0"/>
              <a:t>. </a:t>
            </a:r>
            <a:r>
              <a:rPr lang="ru-RU" sz="1600" dirty="0" err="1"/>
              <a:t>Цим</a:t>
            </a:r>
            <a:r>
              <a:rPr lang="ru-RU" sz="1600" dirty="0"/>
              <a:t> </a:t>
            </a:r>
            <a:r>
              <a:rPr lang="ru-RU" sz="1600" dirty="0" err="1"/>
              <a:t>іонізованим</a:t>
            </a:r>
            <a:r>
              <a:rPr lang="ru-RU" sz="1600" dirty="0"/>
              <a:t> каналом, як у </a:t>
            </a:r>
            <a:r>
              <a:rPr lang="ru-RU" sz="1600" dirty="0" err="1"/>
              <a:t>провіднику</a:t>
            </a:r>
            <a:r>
              <a:rPr lang="ru-RU" sz="1600" dirty="0"/>
              <a:t>, </a:t>
            </a:r>
            <a:r>
              <a:rPr lang="ru-RU" sz="1600" dirty="0" err="1"/>
              <a:t>із</a:t>
            </a:r>
            <a:r>
              <a:rPr lang="ru-RU" sz="1600" dirty="0"/>
              <a:t> хмари </a:t>
            </a:r>
            <a:r>
              <a:rPr lang="ru-RU" sz="1600" dirty="0" err="1"/>
              <a:t>починають</a:t>
            </a:r>
            <a:r>
              <a:rPr lang="ru-RU" sz="1600" dirty="0"/>
              <a:t> </a:t>
            </a:r>
            <a:r>
              <a:rPr lang="ru-RU" sz="1600" dirty="0" err="1"/>
              <a:t>витікати</a:t>
            </a:r>
            <a:r>
              <a:rPr lang="ru-RU" sz="1600" dirty="0"/>
              <a:t> заряди. </a:t>
            </a:r>
            <a:r>
              <a:rPr lang="ru-RU" sz="1600" dirty="0" err="1"/>
              <a:t>Виникає</a:t>
            </a:r>
            <a:r>
              <a:rPr lang="ru-RU" sz="1600" dirty="0"/>
              <a:t> т. з. </a:t>
            </a:r>
            <a:r>
              <a:rPr lang="ru-RU" sz="1600" dirty="0" err="1"/>
              <a:t>лідер</a:t>
            </a:r>
            <a:r>
              <a:rPr lang="ru-RU" sz="1600" dirty="0"/>
              <a:t> </a:t>
            </a:r>
            <a:r>
              <a:rPr lang="ru-RU" sz="1600" dirty="0" err="1"/>
              <a:t>блискавки</a:t>
            </a:r>
            <a:r>
              <a:rPr lang="ru-RU" sz="1600" dirty="0"/>
              <a:t>, </a:t>
            </a:r>
            <a:r>
              <a:rPr lang="ru-RU" sz="1600" dirty="0" err="1"/>
              <a:t>який</a:t>
            </a:r>
            <a:r>
              <a:rPr lang="ru-RU" sz="1600" dirty="0"/>
              <a:t> </a:t>
            </a:r>
            <a:r>
              <a:rPr lang="ru-RU" sz="1600" dirty="0" err="1"/>
              <a:t>пробігає</a:t>
            </a:r>
            <a:r>
              <a:rPr lang="ru-RU" sz="1600" dirty="0"/>
              <a:t> 50—100 м і </a:t>
            </a:r>
            <a:r>
              <a:rPr lang="ru-RU" sz="1600" dirty="0" err="1"/>
              <a:t>зупиняється</a:t>
            </a:r>
            <a:r>
              <a:rPr lang="ru-RU" sz="1600" dirty="0"/>
              <a:t>. </a:t>
            </a:r>
            <a:r>
              <a:rPr lang="ru-RU" sz="1600" dirty="0" err="1"/>
              <a:t>Потім</a:t>
            </a:r>
            <a:r>
              <a:rPr lang="ru-RU" sz="1600" dirty="0"/>
              <a:t> </a:t>
            </a:r>
            <a:r>
              <a:rPr lang="ru-RU" sz="1600" dirty="0" err="1"/>
              <a:t>він</a:t>
            </a:r>
            <a:r>
              <a:rPr lang="ru-RU" sz="1600" dirty="0"/>
              <a:t> </a:t>
            </a:r>
            <a:r>
              <a:rPr lang="ru-RU" sz="1600" dirty="0" err="1"/>
              <a:t>відразу</a:t>
            </a:r>
            <a:r>
              <a:rPr lang="ru-RU" sz="1600" dirty="0"/>
              <a:t> ж </a:t>
            </a:r>
            <a:r>
              <a:rPr lang="ru-RU" sz="1600" dirty="0" err="1"/>
              <a:t>відновлюється</a:t>
            </a:r>
            <a:r>
              <a:rPr lang="ru-RU" sz="1600" dirty="0"/>
              <a:t> у тому ж </a:t>
            </a:r>
            <a:r>
              <a:rPr lang="ru-RU" sz="1600" dirty="0" err="1"/>
              <a:t>каналі</a:t>
            </a:r>
            <a:r>
              <a:rPr lang="ru-RU" sz="1600" dirty="0"/>
              <a:t> і </a:t>
            </a:r>
            <a:r>
              <a:rPr lang="ru-RU" sz="1600" dirty="0" err="1"/>
              <a:t>пробігає</a:t>
            </a:r>
            <a:r>
              <a:rPr lang="ru-RU" sz="1600" dirty="0"/>
              <a:t> </a:t>
            </a:r>
            <a:r>
              <a:rPr lang="ru-RU" sz="1600" dirty="0" err="1"/>
              <a:t>ще</a:t>
            </a:r>
            <a:r>
              <a:rPr lang="ru-RU" sz="1600" dirty="0"/>
              <a:t> </a:t>
            </a:r>
            <a:r>
              <a:rPr lang="ru-RU" sz="1600" dirty="0" err="1"/>
              <a:t>таку</a:t>
            </a:r>
            <a:r>
              <a:rPr lang="ru-RU" sz="1600" dirty="0"/>
              <a:t> ж </a:t>
            </a:r>
            <a:r>
              <a:rPr lang="ru-RU" sz="1600" dirty="0" err="1"/>
              <a:t>відстань</a:t>
            </a:r>
            <a:r>
              <a:rPr lang="ru-RU" sz="1600" dirty="0"/>
              <a:t>. Так </a:t>
            </a:r>
            <a:r>
              <a:rPr lang="ru-RU" sz="1600" dirty="0" err="1"/>
              <a:t>триває</a:t>
            </a:r>
            <a:r>
              <a:rPr lang="ru-RU" sz="1600" dirty="0"/>
              <a:t> доки </a:t>
            </a:r>
            <a:r>
              <a:rPr lang="ru-RU" sz="1600" dirty="0" err="1"/>
              <a:t>лідер</a:t>
            </a:r>
            <a:r>
              <a:rPr lang="ru-RU" sz="1600" dirty="0"/>
              <a:t> не </a:t>
            </a:r>
            <a:r>
              <a:rPr lang="ru-RU" sz="1600" dirty="0" err="1"/>
              <a:t>досягне</a:t>
            </a:r>
            <a:r>
              <a:rPr lang="ru-RU" sz="1600" dirty="0"/>
              <a:t> </a:t>
            </a:r>
            <a:r>
              <a:rPr lang="ru-RU" sz="1600" dirty="0" err="1"/>
              <a:t>землі</a:t>
            </a:r>
            <a:r>
              <a:rPr lang="ru-RU" sz="1600" dirty="0"/>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192974"/>
            <a:ext cx="4751809" cy="356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351005"/>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37</TotalTime>
  <Words>487</Words>
  <Application>Microsoft Office PowerPoint</Application>
  <PresentationFormat>Экран (4:3)</PresentationFormat>
  <Paragraphs>14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Эркер</vt:lpstr>
      <vt:lpstr>Презентація на тему: “Види самостійних газових розрядів”</vt:lpstr>
      <vt:lpstr>Тлііючий розряд — тип газового розряду із неоднорідним розподілом електричного поля між катодом і анодом.  Це самостійний розряд, в якому катод випромінює електрони внаслідок бомбардування позитивними йонами й високоенергетичними світловими квантами. При тліючому розряді проміжок між катодом і анодом розділяється на області, що характеризуються різною яскравістю, і в яких відбуваються різні процеси. Основний спад напруги при тліючому розряді відбувається поблизу катода. Його називають катодним падінням потенціалу.</vt:lpstr>
      <vt:lpstr>Коронний розряд— тип газового розряду, що виникає в сильних неоднорідних електричних полях навколо електродів із великою кривизною в газах із доволі високою густиною. Коронний розряд проявляється візуально у вигляді світіння навколо гострих кутів електрода. Напруженість електричного поля, необхідна для виникнення коронного розряду, повинна перевищувати 3×104 В/см. Сильне неоднорідне поле повинно виникнути навколо лише одного електрода, інший може бути віддаленим, його роль можуть виконувати будь-які заземлені предмети. Якщо коронний розряд виникає навколо негативного електрода, то корона називається «негативною», якщо навколо позитивного електрода — позитивною. Механізми виникнення позитивної й негативної корони різні.</vt:lpstr>
      <vt:lpstr>Іскровий розряд має вигляд яскравих зигзагоподібних розгалужених ниток — каналів іонізованого газу, які пронизують розрядний проміжок і зникають, замінюючись новими. Супроводжується виділенням великої кількості теплоти і яскравим свіченням газу. Явища, які характеризують даний розряд, викликаються електронними та іонними лавинами, що виникають в іскрових каналах, де тиски збільшуються до сотень атмосфер, а температура підвищується до 10000°С. Прикладом іскрового розряду є блискавка.</vt:lpstr>
      <vt:lpstr>Дуговий розряд — вид самостійного газового розряду, який виникає за високої температури між електродами, розведених на невелику відстань і супроводжується яскравим світінням у формі дуги. Для дугового розряду характерні велика густина струму і напрузі між електродами порядку кількох десятків вольт. Він є результатом інтенсивного викидання термоелектронів розжареним катодом. Електрони прискорюються електричним полем і спричинюють ударну іонізацію молекул газу, тому електричний опір газового проміжку між електродами невеликий. При збільшенні сили струму дугового розряду провідність газового проміжку настільки сильно збільшується, що напруга між електродами дуги спадає (спадна вольт-амперна характеристика). Температура катода (при атмосферному тиску) досягає 3000 °C. бомбардування електронами анода створює в ньому заглиблення — кратер дуги з температурою близько 4000 °C (при тиску 760 мм рт. ст.). Температура газу в каналі електричної дуги 5 000-  6 000°С. якщо дуговий розряд проходить при порівняно низькій температурі катода (наприклад, ртутна дугова лампа), то основну роль грає холодна емісія електронів із катода.  </vt:lpstr>
      <vt:lpstr>Дуговий розряд використовується при зварюванні й різці матеріалів, в електричних печах, дугових лампах тощо.</vt:lpstr>
      <vt:lpstr>Блискавка — електричний розряд між хмарами або між хмарою і землею.  В процесі утворення опадів у хмарі відбувається електризація крапель або льодяних частинок. Внаслідок сильних висхідних потоків повітря в хмарі утворюються відокремлені області, заряджені різнойменними зарядами. Коли напруженість електричного поля у хмарі або між нижньою зарядженою областю і землею досягає пробійного значення, виникає Блискавка. Блискавки поділяються на лінійні, плескаті, кулясті і чоткові. Лінійні блискавки спостерігають часто, а кулясті та чоткові — дуже рідко.</vt:lpstr>
      <vt:lpstr>Куляста блискавка — сферичний розряд, який існує в атмосфері довгий час. Це здебільшого куля діаметром 10—20 см(але іноді може з`являтися у вигляді груші або яйця), червонуватого світіння, яка повільно рухається у повітряній течії і супроводжується свистячим або шиплячим звуком. Куля може існувати від декількох секунд до декількох днів. Але сам процес зародження блискавки ніхто не бачив, тому ми не можемо сказати справжній вік блискавки. У момент зникнення куля часто вибухає, спричинюючи великі руйнування і залишаючи по собі хмарку, яка має гострий запах. Куля може проходити через вузькі отвори та уникати перепони, тому вона може злегкістю проникнути в дім. Якщо Ви зустріли кулясту блискавку, не треба від неї бігти, тому що Ви створюєте потік повітря, який рухається з тією ж швидкістю що і Ви. Якщо Ви зустріли блискавку у себе вдома, то найкращим рішенням буде від неї сховатися у іншій кімнаті, зачинивши двері.</vt:lpstr>
      <vt:lpstr>Найкраще вивчена лінійна блискавка, яка є іскровим розрядом. Під впливом електричного поля вільні електрони, які завжди є в атмосфері, набувають великої швидкості і при зіткненні з молекулами іонізують їх. Внаслідок цього у повітрі збільшується кількість електронів, які знову розганяються електричним полем і в свою чергу спричиняють іонізацію молекул. У вузькому каналі повітря лавиноподібно збільшується кількість електронів, що рухаються від хмари до землі. Цим іонізованим каналом, як у провіднику, із хмари починають витікати заряди. Виникає т. з. лідер блискавки, який пробігає 50—100 м і зупиняється. Потім він відразу ж відновлюється у тому ж каналі і пробігає ще таку ж відстань. Так триває доки лідер не досягне землі.</vt:lpstr>
      <vt:lpstr>Плеската блискавка являє собою тихий розряд у хмарах, коли в них немає достатніх зарядів для утворення лінійної блискавки. Цей вид блискавки не супроводжується громом.</vt:lpstr>
      <vt:lpstr>Чоткова блискавка - один з найменш вивчених типів блискавки. Являє собою різновид лінійної блискавки, проте частина імпульсів не проявляється та між проявленням кожного нового існує проміжок у часі та просторі. Виглядає як пунктирна лінійна блискавка. Серед проблем вивчення — дуже низька частота проявлення таких блискавок.  Блискавки утворюють в атмосфері електромагнітні коливання, т. з. атмосферики, які перешкоджають радіозв'язку, особливо на довгих і середніх хвилях.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“Види самостійних газових розрядів”</dc:title>
  <dc:creator>User</dc:creator>
  <cp:lastModifiedBy>User</cp:lastModifiedBy>
  <cp:revision>4</cp:revision>
  <dcterms:created xsi:type="dcterms:W3CDTF">2013-10-24T16:00:10Z</dcterms:created>
  <dcterms:modified xsi:type="dcterms:W3CDTF">2013-10-24T16:37:55Z</dcterms:modified>
</cp:coreProperties>
</file>