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258" r:id="rId3"/>
    <p:sldId id="259" r:id="rId4"/>
    <p:sldId id="261" r:id="rId5"/>
    <p:sldId id="274" r:id="rId6"/>
    <p:sldId id="260" r:id="rId7"/>
    <p:sldId id="275" r:id="rId8"/>
    <p:sldId id="268" r:id="rId9"/>
    <p:sldId id="279" r:id="rId10"/>
    <p:sldId id="280" r:id="rId11"/>
    <p:sldId id="263" r:id="rId12"/>
    <p:sldId id="276" r:id="rId13"/>
    <p:sldId id="264" r:id="rId14"/>
    <p:sldId id="271" r:id="rId15"/>
    <p:sldId id="277" r:id="rId16"/>
    <p:sldId id="265" r:id="rId17"/>
    <p:sldId id="266" r:id="rId18"/>
    <p:sldId id="267" r:id="rId19"/>
    <p:sldId id="281" r:id="rId20"/>
    <p:sldId id="278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445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869635C-858F-4BD6-9A59-259BCAC6031A}" type="doc">
      <dgm:prSet loTypeId="urn:microsoft.com/office/officeart/2005/8/layout/radial4" loCatId="relationship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BA97B8A-0F59-4B65-B06D-05D940C946FC}">
      <dgm:prSet phldrT="[Текст]"/>
      <dgm:spPr/>
      <dgm:t>
        <a:bodyPr/>
        <a:lstStyle/>
        <a:p>
          <a:r>
            <a:rPr lang="uk-UA" dirty="0" smtClean="0"/>
            <a:t>Види теплових двигунів</a:t>
          </a:r>
          <a:endParaRPr lang="ru-RU" dirty="0"/>
        </a:p>
      </dgm:t>
    </dgm:pt>
    <dgm:pt modelId="{34C9C1C9-18A2-4B45-B636-B8CA038F52D0}" type="parTrans" cxnId="{2D317BF1-6D65-4F18-8E08-1515C65FA18D}">
      <dgm:prSet/>
      <dgm:spPr/>
      <dgm:t>
        <a:bodyPr/>
        <a:lstStyle/>
        <a:p>
          <a:endParaRPr lang="ru-RU"/>
        </a:p>
      </dgm:t>
    </dgm:pt>
    <dgm:pt modelId="{359FFEEA-9379-451C-A678-4D0A65AA6424}" type="sibTrans" cxnId="{2D317BF1-6D65-4F18-8E08-1515C65FA18D}">
      <dgm:prSet/>
      <dgm:spPr/>
      <dgm:t>
        <a:bodyPr/>
        <a:lstStyle/>
        <a:p>
          <a:endParaRPr lang="ru-RU"/>
        </a:p>
      </dgm:t>
    </dgm:pt>
    <dgm:pt modelId="{0D8EFC91-0497-4FDE-AA9D-46021E552731}">
      <dgm:prSet phldrT="[Текст]"/>
      <dgm:spPr/>
      <dgm:t>
        <a:bodyPr/>
        <a:lstStyle/>
        <a:p>
          <a:r>
            <a:rPr lang="uk-UA" dirty="0" smtClean="0"/>
            <a:t>Парова машина</a:t>
          </a:r>
          <a:endParaRPr lang="ru-RU" dirty="0"/>
        </a:p>
      </dgm:t>
    </dgm:pt>
    <dgm:pt modelId="{FB0CB1D8-2504-4880-9894-D28C443F9163}" type="sibTrans" cxnId="{BBD76B06-2885-4659-B558-C912806C4EB3}">
      <dgm:prSet/>
      <dgm:spPr/>
      <dgm:t>
        <a:bodyPr/>
        <a:lstStyle/>
        <a:p>
          <a:endParaRPr lang="ru-RU"/>
        </a:p>
      </dgm:t>
    </dgm:pt>
    <dgm:pt modelId="{34E14D45-54A7-46DC-BAE5-9960FFDF7BFC}" type="parTrans" cxnId="{BBD76B06-2885-4659-B558-C912806C4EB3}">
      <dgm:prSet/>
      <dgm:spPr/>
      <dgm:t>
        <a:bodyPr/>
        <a:lstStyle/>
        <a:p>
          <a:endParaRPr lang="ru-RU"/>
        </a:p>
      </dgm:t>
    </dgm:pt>
    <dgm:pt modelId="{5FCB4F64-2354-4C5F-9B95-4F7687522D86}">
      <dgm:prSet phldrT="[Текст]"/>
      <dgm:spPr/>
      <dgm:t>
        <a:bodyPr/>
        <a:lstStyle/>
        <a:p>
          <a:r>
            <a:rPr lang="uk-UA" dirty="0" smtClean="0"/>
            <a:t>Двигуни внутрішнього згоряння</a:t>
          </a:r>
          <a:endParaRPr lang="ru-RU" dirty="0"/>
        </a:p>
      </dgm:t>
    </dgm:pt>
    <dgm:pt modelId="{E804442D-E91F-4AE8-B90D-AA7417B10A5C}" type="sibTrans" cxnId="{E3891305-7888-4EFE-856A-F72B8E7CC3CA}">
      <dgm:prSet/>
      <dgm:spPr/>
      <dgm:t>
        <a:bodyPr/>
        <a:lstStyle/>
        <a:p>
          <a:endParaRPr lang="ru-RU"/>
        </a:p>
      </dgm:t>
    </dgm:pt>
    <dgm:pt modelId="{7122F261-C663-4B94-B37E-542022741A95}" type="parTrans" cxnId="{E3891305-7888-4EFE-856A-F72B8E7CC3CA}">
      <dgm:prSet/>
      <dgm:spPr/>
      <dgm:t>
        <a:bodyPr/>
        <a:lstStyle/>
        <a:p>
          <a:endParaRPr lang="ru-RU"/>
        </a:p>
      </dgm:t>
    </dgm:pt>
    <dgm:pt modelId="{4EC749D7-1D45-44F2-AC55-3E21D0DBBEAC}">
      <dgm:prSet phldrT="[Текст]"/>
      <dgm:spPr/>
      <dgm:t>
        <a:bodyPr/>
        <a:lstStyle/>
        <a:p>
          <a:r>
            <a:rPr lang="uk-UA" dirty="0" smtClean="0"/>
            <a:t>Парова та газова турбіни</a:t>
          </a:r>
          <a:endParaRPr lang="ru-RU" dirty="0"/>
        </a:p>
      </dgm:t>
    </dgm:pt>
    <dgm:pt modelId="{9F080F29-3E7E-4B7C-89FD-D8674FA5CE45}" type="sibTrans" cxnId="{CEC43C94-68BC-44AE-B1C6-DB84A8AEDF21}">
      <dgm:prSet/>
      <dgm:spPr/>
      <dgm:t>
        <a:bodyPr/>
        <a:lstStyle/>
        <a:p>
          <a:endParaRPr lang="ru-RU"/>
        </a:p>
      </dgm:t>
    </dgm:pt>
    <dgm:pt modelId="{EF8998B2-AC97-4B5E-803A-004BAD8CCD6A}" type="parTrans" cxnId="{CEC43C94-68BC-44AE-B1C6-DB84A8AEDF21}">
      <dgm:prSet/>
      <dgm:spPr/>
      <dgm:t>
        <a:bodyPr/>
        <a:lstStyle/>
        <a:p>
          <a:endParaRPr lang="ru-RU"/>
        </a:p>
      </dgm:t>
    </dgm:pt>
    <dgm:pt modelId="{345FE8D6-ADEB-40D1-AD71-BB73DAADEF0F}">
      <dgm:prSet phldrT="[Текст]"/>
      <dgm:spPr/>
      <dgm:t>
        <a:bodyPr/>
        <a:lstStyle/>
        <a:p>
          <a:r>
            <a:rPr lang="uk-UA" dirty="0" smtClean="0"/>
            <a:t>Реактивний двигун</a:t>
          </a:r>
          <a:endParaRPr lang="ru-RU" dirty="0"/>
        </a:p>
      </dgm:t>
    </dgm:pt>
    <dgm:pt modelId="{47D7783A-694B-44E5-B217-269780D91DDA}" type="parTrans" cxnId="{EE7181B2-3BA5-4A94-848C-BE90FACDFE11}">
      <dgm:prSet/>
      <dgm:spPr/>
      <dgm:t>
        <a:bodyPr/>
        <a:lstStyle/>
        <a:p>
          <a:endParaRPr lang="ru-RU"/>
        </a:p>
      </dgm:t>
    </dgm:pt>
    <dgm:pt modelId="{4B3888D0-0C12-4268-AE99-9E70E9650BA7}" type="sibTrans" cxnId="{EE7181B2-3BA5-4A94-848C-BE90FACDFE11}">
      <dgm:prSet/>
      <dgm:spPr/>
      <dgm:t>
        <a:bodyPr/>
        <a:lstStyle/>
        <a:p>
          <a:endParaRPr lang="ru-RU"/>
        </a:p>
      </dgm:t>
    </dgm:pt>
    <dgm:pt modelId="{709C7514-991C-4617-824D-88B02F6EA164}" type="pres">
      <dgm:prSet presAssocID="{5869635C-858F-4BD6-9A59-259BCAC6031A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EAF8A06-4B29-4F75-B2AC-2460C36F222E}" type="pres">
      <dgm:prSet presAssocID="{ABA97B8A-0F59-4B65-B06D-05D940C946FC}" presName="centerShape" presStyleLbl="node0" presStyleIdx="0" presStyleCnt="1" custScaleX="136138" custScaleY="136138" custLinFactNeighborX="570" custLinFactNeighborY="-43965"/>
      <dgm:spPr/>
      <dgm:t>
        <a:bodyPr/>
        <a:lstStyle/>
        <a:p>
          <a:endParaRPr lang="ru-RU"/>
        </a:p>
      </dgm:t>
    </dgm:pt>
    <dgm:pt modelId="{C72B4063-B95E-4FD6-9B71-1BE8C0823071}" type="pres">
      <dgm:prSet presAssocID="{34E14D45-54A7-46DC-BAE5-9960FFDF7BFC}" presName="parTrans" presStyleLbl="bgSibTrans2D1" presStyleIdx="0" presStyleCnt="4"/>
      <dgm:spPr/>
      <dgm:t>
        <a:bodyPr/>
        <a:lstStyle/>
        <a:p>
          <a:endParaRPr lang="ru-RU"/>
        </a:p>
      </dgm:t>
    </dgm:pt>
    <dgm:pt modelId="{E7496A98-D504-47B1-8632-04D5D16F310F}" type="pres">
      <dgm:prSet presAssocID="{0D8EFC91-0497-4FDE-AA9D-46021E552731}" presName="node" presStyleLbl="node1" presStyleIdx="0" presStyleCnt="4" custRadScaleRad="108296" custRadScaleInc="262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E9EC66-C34D-4B47-B241-B3E3B0E8CB3D}" type="pres">
      <dgm:prSet presAssocID="{7122F261-C663-4B94-B37E-542022741A95}" presName="parTrans" presStyleLbl="bgSibTrans2D1" presStyleIdx="1" presStyleCnt="4" custLinFactNeighborX="6440" custLinFactNeighborY="-8659"/>
      <dgm:spPr/>
      <dgm:t>
        <a:bodyPr/>
        <a:lstStyle/>
        <a:p>
          <a:endParaRPr lang="ru-RU"/>
        </a:p>
      </dgm:t>
    </dgm:pt>
    <dgm:pt modelId="{344B506E-8782-4788-B1D8-21FCF9549F84}" type="pres">
      <dgm:prSet presAssocID="{5FCB4F64-2354-4C5F-9B95-4F7687522D86}" presName="node" presStyleLbl="node1" presStyleIdx="1" presStyleCnt="4" custRadScaleRad="43221" custRadScaleInc="-1818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1EAC04-E069-4CE7-A6AE-588BDCF979D2}" type="pres">
      <dgm:prSet presAssocID="{EF8998B2-AC97-4B5E-803A-004BAD8CCD6A}" presName="parTrans" presStyleLbl="bgSibTrans2D1" presStyleIdx="2" presStyleCnt="4"/>
      <dgm:spPr/>
      <dgm:t>
        <a:bodyPr/>
        <a:lstStyle/>
        <a:p>
          <a:endParaRPr lang="ru-RU"/>
        </a:p>
      </dgm:t>
    </dgm:pt>
    <dgm:pt modelId="{6C8102CA-63E8-47C0-A289-20E532444F3C}" type="pres">
      <dgm:prSet presAssocID="{4EC749D7-1D45-44F2-AC55-3E21D0DBBEAC}" presName="node" presStyleLbl="node1" presStyleIdx="2" presStyleCnt="4" custRadScaleRad="44793" custRadScaleInc="1793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E48D30-7DED-437A-9378-73CE5FFEA58A}" type="pres">
      <dgm:prSet presAssocID="{47D7783A-694B-44E5-B217-269780D91DDA}" presName="parTrans" presStyleLbl="bgSibTrans2D1" presStyleIdx="3" presStyleCnt="4"/>
      <dgm:spPr/>
      <dgm:t>
        <a:bodyPr/>
        <a:lstStyle/>
        <a:p>
          <a:endParaRPr lang="ru-RU"/>
        </a:p>
      </dgm:t>
    </dgm:pt>
    <dgm:pt modelId="{728D8CEC-5F15-4185-BE39-B0EB03876880}" type="pres">
      <dgm:prSet presAssocID="{345FE8D6-ADEB-40D1-AD71-BB73DAADEF0F}" presName="node" presStyleLbl="node1" presStyleIdx="3" presStyleCnt="4" custRadScaleRad="112989" custRadScaleInc="-273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1909F4F-1A45-4DDF-AABC-D6F1C37D06AF}" type="presOf" srcId="{47D7783A-694B-44E5-B217-269780D91DDA}" destId="{AAE48D30-7DED-437A-9378-73CE5FFEA58A}" srcOrd="0" destOrd="0" presId="urn:microsoft.com/office/officeart/2005/8/layout/radial4"/>
    <dgm:cxn modelId="{F114038E-FC45-462F-AA1F-CAFD70888FAF}" type="presOf" srcId="{EF8998B2-AC97-4B5E-803A-004BAD8CCD6A}" destId="{BE1EAC04-E069-4CE7-A6AE-588BDCF979D2}" srcOrd="0" destOrd="0" presId="urn:microsoft.com/office/officeart/2005/8/layout/radial4"/>
    <dgm:cxn modelId="{A3AF2FFB-D8BF-4E45-9674-1E09E5191822}" type="presOf" srcId="{5FCB4F64-2354-4C5F-9B95-4F7687522D86}" destId="{344B506E-8782-4788-B1D8-21FCF9549F84}" srcOrd="0" destOrd="0" presId="urn:microsoft.com/office/officeart/2005/8/layout/radial4"/>
    <dgm:cxn modelId="{372887AA-95E3-4178-BA9C-B4A4EEEA71DC}" type="presOf" srcId="{345FE8D6-ADEB-40D1-AD71-BB73DAADEF0F}" destId="{728D8CEC-5F15-4185-BE39-B0EB03876880}" srcOrd="0" destOrd="0" presId="urn:microsoft.com/office/officeart/2005/8/layout/radial4"/>
    <dgm:cxn modelId="{01289880-9616-4677-B337-6709AB9CA404}" type="presOf" srcId="{0D8EFC91-0497-4FDE-AA9D-46021E552731}" destId="{E7496A98-D504-47B1-8632-04D5D16F310F}" srcOrd="0" destOrd="0" presId="urn:microsoft.com/office/officeart/2005/8/layout/radial4"/>
    <dgm:cxn modelId="{EE7181B2-3BA5-4A94-848C-BE90FACDFE11}" srcId="{ABA97B8A-0F59-4B65-B06D-05D940C946FC}" destId="{345FE8D6-ADEB-40D1-AD71-BB73DAADEF0F}" srcOrd="3" destOrd="0" parTransId="{47D7783A-694B-44E5-B217-269780D91DDA}" sibTransId="{4B3888D0-0C12-4268-AE99-9E70E9650BA7}"/>
    <dgm:cxn modelId="{B80F8D91-80F9-47DC-91F8-20D6F345F351}" type="presOf" srcId="{34E14D45-54A7-46DC-BAE5-9960FFDF7BFC}" destId="{C72B4063-B95E-4FD6-9B71-1BE8C0823071}" srcOrd="0" destOrd="0" presId="urn:microsoft.com/office/officeart/2005/8/layout/radial4"/>
    <dgm:cxn modelId="{81B25CB5-2078-4C7F-9088-29994529226F}" type="presOf" srcId="{ABA97B8A-0F59-4B65-B06D-05D940C946FC}" destId="{AEAF8A06-4B29-4F75-B2AC-2460C36F222E}" srcOrd="0" destOrd="0" presId="urn:microsoft.com/office/officeart/2005/8/layout/radial4"/>
    <dgm:cxn modelId="{D99856CE-4EA2-46E5-BE44-FBAE037E7B84}" type="presOf" srcId="{7122F261-C663-4B94-B37E-542022741A95}" destId="{39E9EC66-C34D-4B47-B241-B3E3B0E8CB3D}" srcOrd="0" destOrd="0" presId="urn:microsoft.com/office/officeart/2005/8/layout/radial4"/>
    <dgm:cxn modelId="{E3891305-7888-4EFE-856A-F72B8E7CC3CA}" srcId="{ABA97B8A-0F59-4B65-B06D-05D940C946FC}" destId="{5FCB4F64-2354-4C5F-9B95-4F7687522D86}" srcOrd="1" destOrd="0" parTransId="{7122F261-C663-4B94-B37E-542022741A95}" sibTransId="{E804442D-E91F-4AE8-B90D-AA7417B10A5C}"/>
    <dgm:cxn modelId="{C52A3253-250F-4232-8264-2D1239124298}" type="presOf" srcId="{5869635C-858F-4BD6-9A59-259BCAC6031A}" destId="{709C7514-991C-4617-824D-88B02F6EA164}" srcOrd="0" destOrd="0" presId="urn:microsoft.com/office/officeart/2005/8/layout/radial4"/>
    <dgm:cxn modelId="{BBD76B06-2885-4659-B558-C912806C4EB3}" srcId="{ABA97B8A-0F59-4B65-B06D-05D940C946FC}" destId="{0D8EFC91-0497-4FDE-AA9D-46021E552731}" srcOrd="0" destOrd="0" parTransId="{34E14D45-54A7-46DC-BAE5-9960FFDF7BFC}" sibTransId="{FB0CB1D8-2504-4880-9894-D28C443F9163}"/>
    <dgm:cxn modelId="{889D0EFE-5F45-4276-ACFA-2C47FDFAEFBE}" type="presOf" srcId="{4EC749D7-1D45-44F2-AC55-3E21D0DBBEAC}" destId="{6C8102CA-63E8-47C0-A289-20E532444F3C}" srcOrd="0" destOrd="0" presId="urn:microsoft.com/office/officeart/2005/8/layout/radial4"/>
    <dgm:cxn modelId="{CEC43C94-68BC-44AE-B1C6-DB84A8AEDF21}" srcId="{ABA97B8A-0F59-4B65-B06D-05D940C946FC}" destId="{4EC749D7-1D45-44F2-AC55-3E21D0DBBEAC}" srcOrd="2" destOrd="0" parTransId="{EF8998B2-AC97-4B5E-803A-004BAD8CCD6A}" sibTransId="{9F080F29-3E7E-4B7C-89FD-D8674FA5CE45}"/>
    <dgm:cxn modelId="{2D317BF1-6D65-4F18-8E08-1515C65FA18D}" srcId="{5869635C-858F-4BD6-9A59-259BCAC6031A}" destId="{ABA97B8A-0F59-4B65-B06D-05D940C946FC}" srcOrd="0" destOrd="0" parTransId="{34C9C1C9-18A2-4B45-B636-B8CA038F52D0}" sibTransId="{359FFEEA-9379-451C-A678-4D0A65AA6424}"/>
    <dgm:cxn modelId="{ABCF8D86-CFA4-49A2-AEAF-DF3A5D9463D8}" type="presParOf" srcId="{709C7514-991C-4617-824D-88B02F6EA164}" destId="{AEAF8A06-4B29-4F75-B2AC-2460C36F222E}" srcOrd="0" destOrd="0" presId="urn:microsoft.com/office/officeart/2005/8/layout/radial4"/>
    <dgm:cxn modelId="{8E1BCCD9-D8BF-487D-97ED-2DF106AEDF28}" type="presParOf" srcId="{709C7514-991C-4617-824D-88B02F6EA164}" destId="{C72B4063-B95E-4FD6-9B71-1BE8C0823071}" srcOrd="1" destOrd="0" presId="urn:microsoft.com/office/officeart/2005/8/layout/radial4"/>
    <dgm:cxn modelId="{0A8B9931-5CBA-4A89-9635-4DE6D7D52B83}" type="presParOf" srcId="{709C7514-991C-4617-824D-88B02F6EA164}" destId="{E7496A98-D504-47B1-8632-04D5D16F310F}" srcOrd="2" destOrd="0" presId="urn:microsoft.com/office/officeart/2005/8/layout/radial4"/>
    <dgm:cxn modelId="{42751812-95B3-4469-AFDE-B302056E709F}" type="presParOf" srcId="{709C7514-991C-4617-824D-88B02F6EA164}" destId="{39E9EC66-C34D-4B47-B241-B3E3B0E8CB3D}" srcOrd="3" destOrd="0" presId="urn:microsoft.com/office/officeart/2005/8/layout/radial4"/>
    <dgm:cxn modelId="{1021E5C8-865A-408F-839D-B79A28A6247C}" type="presParOf" srcId="{709C7514-991C-4617-824D-88B02F6EA164}" destId="{344B506E-8782-4788-B1D8-21FCF9549F84}" srcOrd="4" destOrd="0" presId="urn:microsoft.com/office/officeart/2005/8/layout/radial4"/>
    <dgm:cxn modelId="{FA62B583-AE8B-419F-A64D-22F6108A4B68}" type="presParOf" srcId="{709C7514-991C-4617-824D-88B02F6EA164}" destId="{BE1EAC04-E069-4CE7-A6AE-588BDCF979D2}" srcOrd="5" destOrd="0" presId="urn:microsoft.com/office/officeart/2005/8/layout/radial4"/>
    <dgm:cxn modelId="{DCF7CEC9-3A11-420A-BC8E-E903974D8DF4}" type="presParOf" srcId="{709C7514-991C-4617-824D-88B02F6EA164}" destId="{6C8102CA-63E8-47C0-A289-20E532444F3C}" srcOrd="6" destOrd="0" presId="urn:microsoft.com/office/officeart/2005/8/layout/radial4"/>
    <dgm:cxn modelId="{66358565-2D22-44C0-A461-C9421F67C7E0}" type="presParOf" srcId="{709C7514-991C-4617-824D-88B02F6EA164}" destId="{AAE48D30-7DED-437A-9378-73CE5FFEA58A}" srcOrd="7" destOrd="0" presId="urn:microsoft.com/office/officeart/2005/8/layout/radial4"/>
    <dgm:cxn modelId="{F8E95C22-E3B9-4E60-9855-37779C93B80F}" type="presParOf" srcId="{709C7514-991C-4617-824D-88B02F6EA164}" destId="{728D8CEC-5F15-4185-BE39-B0EB03876880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EAF8A06-4B29-4F75-B2AC-2460C36F222E}">
      <dsp:nvSpPr>
        <dsp:cNvPr id="0" name=""/>
        <dsp:cNvSpPr/>
      </dsp:nvSpPr>
      <dsp:spPr>
        <a:xfrm>
          <a:off x="2193141" y="79943"/>
          <a:ext cx="2514475" cy="251447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500" kern="1200" dirty="0" smtClean="0"/>
            <a:t>Види теплових двигунів</a:t>
          </a:r>
          <a:endParaRPr lang="ru-RU" sz="3500" kern="1200" dirty="0"/>
        </a:p>
      </dsp:txBody>
      <dsp:txXfrm>
        <a:off x="2193141" y="79943"/>
        <a:ext cx="2514475" cy="2514475"/>
      </dsp:txXfrm>
    </dsp:sp>
    <dsp:sp modelId="{C72B4063-B95E-4FD6-9B71-1BE8C0823071}">
      <dsp:nvSpPr>
        <dsp:cNvPr id="0" name=""/>
        <dsp:cNvSpPr/>
      </dsp:nvSpPr>
      <dsp:spPr>
        <a:xfrm rot="9493828">
          <a:off x="826338" y="1836335"/>
          <a:ext cx="1430162" cy="52639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7496A98-D504-47B1-8632-04D5D16F310F}">
      <dsp:nvSpPr>
        <dsp:cNvPr id="0" name=""/>
        <dsp:cNvSpPr/>
      </dsp:nvSpPr>
      <dsp:spPr>
        <a:xfrm>
          <a:off x="8" y="1662877"/>
          <a:ext cx="1754654" cy="14037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005" tIns="40005" rIns="40005" bIns="4000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kern="1200" dirty="0" smtClean="0"/>
            <a:t>Парова машина</a:t>
          </a:r>
          <a:endParaRPr lang="ru-RU" sz="2100" kern="1200" dirty="0"/>
        </a:p>
      </dsp:txBody>
      <dsp:txXfrm>
        <a:off x="8" y="1662877"/>
        <a:ext cx="1754654" cy="1403723"/>
      </dsp:txXfrm>
    </dsp:sp>
    <dsp:sp modelId="{39E9EC66-C34D-4B47-B241-B3E3B0E8CB3D}">
      <dsp:nvSpPr>
        <dsp:cNvPr id="0" name=""/>
        <dsp:cNvSpPr/>
      </dsp:nvSpPr>
      <dsp:spPr>
        <a:xfrm rot="6776014">
          <a:off x="1964756" y="2970023"/>
          <a:ext cx="1524586" cy="52639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44B506E-8782-4788-B1D8-21FCF9549F84}">
      <dsp:nvSpPr>
        <dsp:cNvPr id="0" name=""/>
        <dsp:cNvSpPr/>
      </dsp:nvSpPr>
      <dsp:spPr>
        <a:xfrm>
          <a:off x="1454500" y="3278980"/>
          <a:ext cx="1754654" cy="14037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005" tIns="40005" rIns="40005" bIns="4000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kern="1200" dirty="0" smtClean="0"/>
            <a:t>Двигуни внутрішнього згоряння</a:t>
          </a:r>
          <a:endParaRPr lang="ru-RU" sz="2100" kern="1200" dirty="0"/>
        </a:p>
      </dsp:txBody>
      <dsp:txXfrm>
        <a:off x="1454500" y="3278980"/>
        <a:ext cx="1754654" cy="1403723"/>
      </dsp:txXfrm>
    </dsp:sp>
    <dsp:sp modelId="{BE1EAC04-E069-4CE7-A6AE-588BDCF979D2}">
      <dsp:nvSpPr>
        <dsp:cNvPr id="0" name=""/>
        <dsp:cNvSpPr/>
      </dsp:nvSpPr>
      <dsp:spPr>
        <a:xfrm rot="4034202">
          <a:off x="3507921" y="3010615"/>
          <a:ext cx="1510166" cy="52639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C8102CA-63E8-47C0-A289-20E532444F3C}">
      <dsp:nvSpPr>
        <dsp:cNvPr id="0" name=""/>
        <dsp:cNvSpPr/>
      </dsp:nvSpPr>
      <dsp:spPr>
        <a:xfrm>
          <a:off x="3677838" y="3268222"/>
          <a:ext cx="1754654" cy="14037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005" tIns="40005" rIns="40005" bIns="4000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kern="1200" dirty="0" smtClean="0"/>
            <a:t>Парова та газова турбіни</a:t>
          </a:r>
          <a:endParaRPr lang="ru-RU" sz="2100" kern="1200" dirty="0"/>
        </a:p>
      </dsp:txBody>
      <dsp:txXfrm>
        <a:off x="3677838" y="3268222"/>
        <a:ext cx="1754654" cy="1403723"/>
      </dsp:txXfrm>
    </dsp:sp>
    <dsp:sp modelId="{AAE48D30-7DED-437A-9378-73CE5FFEA58A}">
      <dsp:nvSpPr>
        <dsp:cNvPr id="0" name=""/>
        <dsp:cNvSpPr/>
      </dsp:nvSpPr>
      <dsp:spPr>
        <a:xfrm rot="1241106">
          <a:off x="4656572" y="1784341"/>
          <a:ext cx="1350385" cy="52639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28D8CEC-5F15-4185-BE39-B0EB03876880}">
      <dsp:nvSpPr>
        <dsp:cNvPr id="0" name=""/>
        <dsp:cNvSpPr/>
      </dsp:nvSpPr>
      <dsp:spPr>
        <a:xfrm>
          <a:off x="5086105" y="1584176"/>
          <a:ext cx="1754654" cy="14037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005" tIns="40005" rIns="40005" bIns="4000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kern="1200" dirty="0" smtClean="0"/>
            <a:t>Реактивний двигун</a:t>
          </a:r>
          <a:endParaRPr lang="ru-RU" sz="2100" kern="1200" dirty="0"/>
        </a:p>
      </dsp:txBody>
      <dsp:txXfrm>
        <a:off x="5086105" y="1584176"/>
        <a:ext cx="1754654" cy="14037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8A521D-511A-4BAB-80EC-16A933A4B266}" type="datetimeFigureOut">
              <a:rPr lang="ru-RU" smtClean="0"/>
              <a:pPr/>
              <a:t>23.04.2013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757049-A67E-4BC0-BABE-50B30F0F4E2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CB5DA-09E5-459F-8FAD-A55CB23A1284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CB5DA-09E5-459F-8FAD-A55CB23A1284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1E4D6-31E0-4240-8DBE-1BBF88644664}" type="datetimeFigureOut">
              <a:rPr lang="ru-RU" smtClean="0"/>
              <a:pPr/>
              <a:t>23.04.2013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DF650-10D6-4679-A781-10D39D9865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1E4D6-31E0-4240-8DBE-1BBF88644664}" type="datetimeFigureOut">
              <a:rPr lang="ru-RU" smtClean="0"/>
              <a:pPr/>
              <a:t>23.04.2013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DF650-10D6-4679-A781-10D39D9865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1E4D6-31E0-4240-8DBE-1BBF88644664}" type="datetimeFigureOut">
              <a:rPr lang="ru-RU" smtClean="0"/>
              <a:pPr/>
              <a:t>23.04.2013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DF650-10D6-4679-A781-10D39D9865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1E4D6-31E0-4240-8DBE-1BBF88644664}" type="datetimeFigureOut">
              <a:rPr lang="ru-RU" smtClean="0"/>
              <a:pPr/>
              <a:t>23.04.2013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DF650-10D6-4679-A781-10D39D9865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1E4D6-31E0-4240-8DBE-1BBF88644664}" type="datetimeFigureOut">
              <a:rPr lang="ru-RU" smtClean="0"/>
              <a:pPr/>
              <a:t>23.04.2013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DF650-10D6-4679-A781-10D39D9865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1E4D6-31E0-4240-8DBE-1BBF88644664}" type="datetimeFigureOut">
              <a:rPr lang="ru-RU" smtClean="0"/>
              <a:pPr/>
              <a:t>23.04.2013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DF650-10D6-4679-A781-10D39D9865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1E4D6-31E0-4240-8DBE-1BBF88644664}" type="datetimeFigureOut">
              <a:rPr lang="ru-RU" smtClean="0"/>
              <a:pPr/>
              <a:t>23.04.2013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DF650-10D6-4679-A781-10D39D9865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1E4D6-31E0-4240-8DBE-1BBF88644664}" type="datetimeFigureOut">
              <a:rPr lang="ru-RU" smtClean="0"/>
              <a:pPr/>
              <a:t>23.04.2013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DF650-10D6-4679-A781-10D39D9865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1E4D6-31E0-4240-8DBE-1BBF88644664}" type="datetimeFigureOut">
              <a:rPr lang="ru-RU" smtClean="0"/>
              <a:pPr/>
              <a:t>23.04.2013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DF650-10D6-4679-A781-10D39D9865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1E4D6-31E0-4240-8DBE-1BBF88644664}" type="datetimeFigureOut">
              <a:rPr lang="ru-RU" smtClean="0"/>
              <a:pPr/>
              <a:t>23.04.2013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DF650-10D6-4679-A781-10D39D9865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1E4D6-31E0-4240-8DBE-1BBF88644664}" type="datetimeFigureOut">
              <a:rPr lang="ru-RU" smtClean="0"/>
              <a:pPr/>
              <a:t>23.04.2013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DF650-10D6-4679-A781-10D39D9865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7000">
              <a:srgbClr val="66CCFF"/>
            </a:gs>
            <a:gs pos="100000">
              <a:schemeClr val="tx2">
                <a:lumMod val="60000"/>
                <a:lumOff val="40000"/>
              </a:schemeClr>
            </a:gs>
            <a:gs pos="100000">
              <a:srgbClr val="0000FF"/>
            </a:gs>
            <a:gs pos="0">
              <a:srgbClr val="FFFF99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51E4D6-31E0-4240-8DBE-1BBF88644664}" type="datetimeFigureOut">
              <a:rPr lang="ru-RU" smtClean="0"/>
              <a:pPr/>
              <a:t>23.04.2013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ADF650-10D6-4679-A781-10D39D9865A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&#1074;&#1110;&#1076;&#1077;&#1086;%20&#1085;&#1072;%20&#1092;&#1110;&#1079;&#1080;&#1082;&#1091;\&#1053;&#1086;&#1074;&#1072;&#1103;%20&#1087;&#1072;&#1087;&#1082;&#1072;\&#1058;&#1077;&#1087;&#1083;&#1086;&#1074;&#1110;%20&#1076;&#1074;&#1080;&#1075;&#1091;&#1085;&#1080;%20%20&#1055;&#1072;&#1088;&#1086;&#1074;&#1072;%20bfv%20%5bHigh%20quality%20and%20size%5d.wmv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uk.wikipedia.org/wiki/%D0%9F%D0%B0%D0%BB%D0%B8%D0%B2%D0%BE" TargetMode="External"/><Relationship Id="rId3" Type="http://schemas.openxmlformats.org/officeDocument/2006/relationships/hyperlink" Target="http://uk.wikipedia.org/wiki/%D0%94%D0%B2%D0%B8%D0%B3%D1%83%D0%BD" TargetMode="External"/><Relationship Id="rId7" Type="http://schemas.openxmlformats.org/officeDocument/2006/relationships/hyperlink" Target="http://uk.wikipedia.org/wiki/%D0%93%D0%B0%D0%B7" TargetMode="External"/><Relationship Id="rId12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k.wikipedia.org/wiki/%D0%A1%D0%BE%D0%BF%D0%BB%D0%BE" TargetMode="External"/><Relationship Id="rId11" Type="http://schemas.openxmlformats.org/officeDocument/2006/relationships/image" Target="../media/image15.jpeg"/><Relationship Id="rId5" Type="http://schemas.openxmlformats.org/officeDocument/2006/relationships/hyperlink" Target="http://uk.wikipedia.org/wiki/%D0%92%D0%B8%D1%82%D1%96%D0%BA%D0%B0%D0%BD%D0%BD%D1%8F" TargetMode="External"/><Relationship Id="rId10" Type="http://schemas.openxmlformats.org/officeDocument/2006/relationships/image" Target="../media/image14.jpeg"/><Relationship Id="rId4" Type="http://schemas.openxmlformats.org/officeDocument/2006/relationships/hyperlink" Target="http://uk.wikipedia.org/wiki/%D0%A0%D1%83%D1%88%D1%96%D0%B9" TargetMode="External"/><Relationship Id="rId9" Type="http://schemas.openxmlformats.org/officeDocument/2006/relationships/hyperlink" Target="http://uk.wikipedia.org/wiki/%D0%9A%D0%B0%D0%BC%D0%B5%D1%80%D0%B0_%D0%B7%D0%B3%D0%BE%D1%80%D1%8F%D0%BD%D0%BD%D1%8F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&#1074;&#1110;&#1076;&#1077;&#1086;%20&#1085;&#1072;%20&#1092;&#1110;&#1079;&#1080;&#1082;&#1091;\&#1053;&#1086;&#1074;&#1072;&#1103;%20&#1087;&#1072;&#1087;&#1082;&#1072;\&#1055;&#1088;&#1080;&#1085;&#1094;&#1080;&#1087;%20&#1076;&#1110;&#1111;%20&#1088;&#1077;&#1072;&#1082;&#1090;&#1080;&#1074;&#1085;&#1086;&#1075;&#1086;%20&#1076;&#1074;&#1080;&#1075;&#1091;&#1085;&#1072;%20%5bHigh%20quality%20and%20size%5d.wmv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uk.wikipedia.org/wiki/%D0%90%D0%B4%D1%96%D0%B0%D0%B1%D0%B0%D1%82%D0%B8%D1%87%D0%BD%D0%B8%D0%B9_%D0%BF%D1%80%D0%BE%D1%86%D0%B5%D1%81" TargetMode="External"/><Relationship Id="rId2" Type="http://schemas.openxmlformats.org/officeDocument/2006/relationships/hyperlink" Target="http://uk.wikipedia.org/wiki/%D0%86%D0%B7%D0%BE%D1%82%D0%B5%D1%80%D0%BC%D1%96%D1%87%D0%BD%D0%B8%D0%B9_%D0%BF%D1%80%D0%BE%D1%86%D0%B5%D1%81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&#1074;&#1110;&#1076;&#1077;&#1086;%20&#1085;&#1072;%20&#1092;&#1110;&#1079;&#1080;&#1082;&#1091;\&#1053;&#1086;&#1074;&#1072;&#1103;%20&#1087;&#1072;&#1087;&#1082;&#1072;\&#1050;&#1072;&#1088;&#1085;&#1086;,%20&#1057;&#1072;&#1076;&#1110;%20%5bHigh%20quality%20and%20size%5d.wmv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&#1074;&#1110;&#1076;&#1077;&#1086;%20&#1085;&#1072;%20&#1092;&#1110;&#1079;&#1080;&#1082;&#1091;\&#1053;&#1086;&#1074;&#1072;&#1103;%20&#1087;&#1072;&#1087;&#1082;&#1072;\&#1058;&#1077;&#1087;&#1083;&#1086;&#1074;&#1110;%20&#1076;&#1074;&#1080;&#1075;&#1091;&#1085;&#1080;%20&#1090;&#1072;%20&#1086;&#1093;&#1086;&#1088;&#1072;%20&#1076;&#1086;&#1074;&#1082;&#1110;&#1083;&#1083;&#1103;,'jiop%20%5bHigh%20quality%20and%20size%5d.wmv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hyperlink" Target="http://uk.wikipedia.org/wiki/%D0%9C%D0%B5%D1%85%D0%B0%D0%BD%D1%96%D1%87%D0%BD%D0%B0_%D1%80%D0%BE%D0%B1%D0%BE%D1%82%D0%B0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&#1074;&#1110;&#1076;&#1077;&#1086;%20&#1085;&#1072;%20&#1092;&#1110;&#1079;&#1080;&#1082;&#1091;\&#1053;&#1086;&#1074;&#1072;&#1103;%20&#1087;&#1072;&#1087;&#1082;&#1072;\&#1044;&#1074;&#1080;&#1075;&#1091;&#1085;%20%5bHigh%20quality%20and%20size%5d.wmv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uk.wikipedia.org/wiki/%D0%9C%D0%B5%D1%85%D0%B0%D0%BD%D1%96%D1%87%D0%BD%D0%B0_%D1%80%D0%BE%D0%B1%D0%BE%D1%82%D0%B0" TargetMode="External"/><Relationship Id="rId3" Type="http://schemas.openxmlformats.org/officeDocument/2006/relationships/image" Target="../media/image7.gif"/><Relationship Id="rId7" Type="http://schemas.openxmlformats.org/officeDocument/2006/relationships/hyperlink" Target="http://uk.wikipedia.org/wiki/%D0%9F%D0%B0%D0%BB%D0%B8%D0%B2%D0%BE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k.wikipedia.org/w/index.php?title=%D0%A5%D1%96%D0%BC%D1%96%D1%87%D0%BD%D0%B0_%D0%B5%D0%BD%D0%B5%D1%80%D0%B3%D1%96%D1%8F&amp;action=edit&amp;redlink=1" TargetMode="External"/><Relationship Id="rId5" Type="http://schemas.openxmlformats.org/officeDocument/2006/relationships/hyperlink" Target="http://uk.wikipedia.org/wiki/%D0%A2%D0%B5%D0%BF%D0%BB%D0%BE%D0%B2%D0%B0_%D0%BC%D0%B0%D1%88%D0%B8%D0%BD%D0%B0" TargetMode="External"/><Relationship Id="rId4" Type="http://schemas.openxmlformats.org/officeDocument/2006/relationships/hyperlink" Target="http://uk.wikipedia.org/wiki/%D0%94%D0%B2%D0%B8%D0%B3%D1%83%D0%BD" TargetMode="External"/><Relationship Id="rId9" Type="http://schemas.openxmlformats.org/officeDocument/2006/relationships/image" Target="../media/image8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&#1074;&#1110;&#1076;&#1077;&#1086;%20&#1085;&#1072;%20&#1092;&#1110;&#1079;&#1080;&#1082;&#1091;\&#1053;&#1086;&#1074;&#1072;&#1103;%20&#1087;&#1072;&#1087;&#1082;&#1072;\&#1056;&#1086;&#1073;&#1086;&#1090;&#1072;%20&#1076;&#1074;&#1080;&#1075;&#1091;&#1085;&#1072;%20%5bHigh%20quality%20and%20size%5d.wmv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&#1074;&#1110;&#1076;&#1077;&#1086;%20&#1085;&#1072;%20&#1092;&#1110;&#1079;&#1080;&#1082;&#1091;\&#1053;&#1086;&#1074;&#1072;&#1103;%20&#1087;&#1072;&#1087;&#1082;&#1072;\&#1058;&#1077;&#1087;&#1083;&#1086;&#1074;&#1110;%20&#1076;&#1074;&#1080;&#1075;&#1091;&#1085;&#1080;%20%20&#1055;&#1072;&#1088;&#1086;&#1074;&#1072;%20&#1090;&#1091;&#1088;&#1073;&#1110;&#1085;&#1072;klj%20%5bHigh%20quality%20and%20size%5d.wmv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rot="19205150">
            <a:off x="-392026" y="2472956"/>
            <a:ext cx="9692184" cy="1443798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isometricLeftDown"/>
            <a:lightRig rig="threePt" dir="t"/>
          </a:scene3d>
          <a:sp3d>
            <a:bevelT prst="angle"/>
          </a:sp3d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ru-RU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ТЕПЛОВІ МАШИНИ</a:t>
            </a:r>
          </a:p>
        </p:txBody>
      </p:sp>
      <p:pic>
        <p:nvPicPr>
          <p:cNvPr id="3" name="Picture 10" descr="мотик"/>
          <p:cNvPicPr>
            <a:picLocks noChangeAspect="1" noChangeArrowheads="1"/>
          </p:cNvPicPr>
          <p:nvPr/>
        </p:nvPicPr>
        <p:blipFill>
          <a:blip r:embed="rId3" cstate="print">
            <a:lum contrast="6000"/>
          </a:blip>
          <a:srcRect l="5660" t="5120" r="5659" b="5288"/>
          <a:stretch>
            <a:fillRect/>
          </a:stretch>
        </p:blipFill>
        <p:spPr bwMode="auto">
          <a:xfrm rot="20934279">
            <a:off x="339404" y="459337"/>
            <a:ext cx="3044361" cy="2267077"/>
          </a:xfrm>
          <a:prstGeom prst="rect">
            <a:avLst/>
          </a:prstGeom>
          <a:noFill/>
          <a:ln>
            <a:solidFill>
              <a:schemeClr val="tx1"/>
            </a:solidFill>
            <a:prstDash val="dashDot"/>
          </a:ln>
        </p:spPr>
      </p:pic>
      <p:pic>
        <p:nvPicPr>
          <p:cNvPr id="5" name="Picture 8" descr="машина"/>
          <p:cNvPicPr>
            <a:picLocks noChangeAspect="1" noChangeArrowheads="1"/>
          </p:cNvPicPr>
          <p:nvPr/>
        </p:nvPicPr>
        <p:blipFill>
          <a:blip r:embed="rId4" cstate="print"/>
          <a:srcRect t="4780" r="1894"/>
          <a:stretch>
            <a:fillRect/>
          </a:stretch>
        </p:blipFill>
        <p:spPr bwMode="auto">
          <a:xfrm rot="363423">
            <a:off x="5337126" y="4022783"/>
            <a:ext cx="3191842" cy="2387507"/>
          </a:xfrm>
          <a:prstGeom prst="rect">
            <a:avLst/>
          </a:prstGeom>
          <a:noFill/>
          <a:ln>
            <a:solidFill>
              <a:schemeClr val="tx1"/>
            </a:solidFill>
            <a:prstDash val="dashDot"/>
          </a:ln>
        </p:spPr>
      </p:pic>
    </p:spTree>
  </p:cSld>
  <p:clrMapOvr>
    <a:masterClrMapping/>
  </p:clrMapOvr>
  <p:transition spd="med">
    <p:newsflash/>
    <p:sndAc>
      <p:stSnd loop="1">
        <p:snd r:embed="rId2" name="из-фильма-доярка-из-хацапетовкифильм-Доярка-из-Хацапетовки-Скрипка(muzofon.com) [High quality]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Теплові двигуни  Парова bfv [High quality and size]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91680" y="1052736"/>
            <a:ext cx="56703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Реактивний двигун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 — 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  <a:hlinkClick r:id="rId3" tooltip="Двигун"/>
              </a:rPr>
              <a:t>двигун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  <a:hlinkClick r:id="rId4" tooltip="Рушій"/>
              </a:rPr>
              <a:t>рушій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, що створює тягу (реактивну) внаслідок швидкого 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  <a:hlinkClick r:id="rId5" tooltip="Витікання"/>
              </a:rPr>
              <a:t>витікання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 робочого тіла із 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  <a:hlinkClick r:id="rId6" tooltip="Сопло"/>
              </a:rPr>
              <a:t>сопла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, найчастіше робочим тілом є гарячі 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  <a:hlinkClick r:id="rId7" tooltip="Газ"/>
              </a:rPr>
              <a:t>гази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, що утворюються внаслідок спалювання 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  <a:hlinkClick r:id="rId8" tooltip="Паливо"/>
              </a:rPr>
              <a:t>палива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 у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  <a:hlinkClick r:id="rId9" tooltip="Камера згоряння"/>
              </a:rPr>
              <a:t>камерах згоряння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17360" y="116632"/>
            <a:ext cx="59638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uk-UA" sz="5400" b="1" cap="none" spc="0" dirty="0" smtClean="0">
                <a:ln w="10541" cmpd="sng">
                  <a:solidFill>
                    <a:srgbClr val="9966FF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Реактивний двигун</a:t>
            </a:r>
            <a:endParaRPr lang="uk-UA" sz="5400" b="1" cap="none" spc="0" dirty="0">
              <a:ln w="10541" cmpd="sng">
                <a:solidFill>
                  <a:srgbClr val="9966FF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7170" name="Picture 2" descr="http://world.honda.com/news/2007/c071128Jet-Engine-Plant-in-North-Carolina/photo/images/03.jpg"/>
          <p:cNvPicPr>
            <a:picLocks noChangeAspect="1" noChangeArrowheads="1"/>
          </p:cNvPicPr>
          <p:nvPr/>
        </p:nvPicPr>
        <p:blipFill>
          <a:blip r:embed="rId10" cstate="print"/>
          <a:srcRect l="12979" t="14390" r="9581" b="2612"/>
          <a:stretch>
            <a:fillRect/>
          </a:stretch>
        </p:blipFill>
        <p:spPr bwMode="auto">
          <a:xfrm rot="20877546">
            <a:off x="169104" y="3650289"/>
            <a:ext cx="2318331" cy="18657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76" name="Picture 8" descr="http://www.publicdomainpictures.net/pictures/20000/nahled/jet-engine-2961298297129jnv.jpg"/>
          <p:cNvPicPr>
            <a:picLocks noChangeAspect="1" noChangeArrowheads="1"/>
          </p:cNvPicPr>
          <p:nvPr/>
        </p:nvPicPr>
        <p:blipFill>
          <a:blip r:embed="rId11" cstate="print"/>
          <a:srcRect r="10265" b="10089"/>
          <a:stretch>
            <a:fillRect/>
          </a:stretch>
        </p:blipFill>
        <p:spPr bwMode="auto">
          <a:xfrm rot="358620">
            <a:off x="5888332" y="3659466"/>
            <a:ext cx="3154016" cy="21170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72" name="Picture 4" descr="http://piktor.org.ua/files/am4/thumb/engine-1.JPG"/>
          <p:cNvPicPr>
            <a:picLocks noChangeAspect="1" noChangeArrowheads="1"/>
          </p:cNvPicPr>
          <p:nvPr/>
        </p:nvPicPr>
        <p:blipFill>
          <a:blip r:embed="rId12" cstate="print"/>
          <a:srcRect b="16481"/>
          <a:stretch>
            <a:fillRect/>
          </a:stretch>
        </p:blipFill>
        <p:spPr bwMode="auto">
          <a:xfrm>
            <a:off x="2555776" y="4509120"/>
            <a:ext cx="3312368" cy="20748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zoom/>
    <p:sndAc>
      <p:stSnd>
        <p:snd r:embed="rId2" name="из-фильма-доярка-из-хацапетовкифильм-Доярка-из-Хацапетовки-Скрипка(muzofon.com) [High quality]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1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Принцип дії реактивного двигуна [High quality and size]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трелка вниз 6"/>
          <p:cNvSpPr/>
          <p:nvPr/>
        </p:nvSpPr>
        <p:spPr>
          <a:xfrm>
            <a:off x="3491880" y="4869160"/>
            <a:ext cx="360040" cy="792088"/>
          </a:xfrm>
          <a:prstGeom prst="downArrow">
            <a:avLst/>
          </a:prstGeom>
          <a:solidFill>
            <a:srgbClr val="9966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низ 5"/>
          <p:cNvSpPr/>
          <p:nvPr/>
        </p:nvSpPr>
        <p:spPr>
          <a:xfrm>
            <a:off x="3491880" y="2996952"/>
            <a:ext cx="360040" cy="792088"/>
          </a:xfrm>
          <a:prstGeom prst="downArrow">
            <a:avLst/>
          </a:prstGeom>
          <a:solidFill>
            <a:srgbClr val="9966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 rot="16200000">
            <a:off x="6192180" y="3032956"/>
            <a:ext cx="360040" cy="2592288"/>
          </a:xfrm>
          <a:prstGeom prst="downArrow">
            <a:avLst/>
          </a:prstGeom>
          <a:solidFill>
            <a:srgbClr val="9966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115616" y="188640"/>
            <a:ext cx="6968575" cy="17543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ОСНОВНІ ЧАСТИНИ</a:t>
            </a:r>
            <a:br>
              <a:rPr lang="uk-UA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</a:br>
            <a:r>
              <a:rPr lang="uk-UA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ТЕПЛОВОЇ МАШИНИ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95736" y="2132856"/>
            <a:ext cx="2880320" cy="864096"/>
          </a:xfrm>
          <a:prstGeom prst="rect">
            <a:avLst/>
          </a:prstGeom>
          <a:solidFill>
            <a:srgbClr val="CCCCFF"/>
          </a:solidFill>
          <a:ln>
            <a:solidFill>
              <a:srgbClr val="7030A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ysClr val="windowText" lastClr="000000"/>
                </a:solidFill>
                <a:latin typeface="Century" pitchFamily="18" charset="0"/>
              </a:rPr>
              <a:t>Нагрівник     </a:t>
            </a:r>
            <a:r>
              <a:rPr lang="uk-UA" sz="2000" b="1" i="1" dirty="0" smtClean="0">
                <a:solidFill>
                  <a:sysClr val="windowText" lastClr="000000"/>
                </a:solidFill>
                <a:latin typeface="Century" pitchFamily="18" charset="0"/>
              </a:rPr>
              <a:t>Т</a:t>
            </a:r>
            <a:r>
              <a:rPr lang="uk-UA" sz="2000" b="1" i="1" baseline="-25000" dirty="0" smtClean="0">
                <a:solidFill>
                  <a:sysClr val="windowText" lastClr="000000"/>
                </a:solidFill>
                <a:latin typeface="Century" pitchFamily="18" charset="0"/>
              </a:rPr>
              <a:t>1</a:t>
            </a:r>
            <a:endParaRPr lang="ru-RU" sz="2000" b="1" i="1" dirty="0">
              <a:solidFill>
                <a:sysClr val="windowText" lastClr="000000"/>
              </a:solidFill>
              <a:latin typeface="Century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95736" y="5661248"/>
            <a:ext cx="2880320" cy="864096"/>
          </a:xfrm>
          <a:prstGeom prst="rect">
            <a:avLst/>
          </a:prstGeom>
          <a:solidFill>
            <a:srgbClr val="CCCCFF"/>
          </a:solidFill>
          <a:ln>
            <a:solidFill>
              <a:srgbClr val="7030A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ysClr val="windowText" lastClr="000000"/>
                </a:solidFill>
                <a:latin typeface="Century" pitchFamily="18" charset="0"/>
              </a:rPr>
              <a:t>Холодильник    </a:t>
            </a:r>
            <a:r>
              <a:rPr lang="uk-UA" sz="2000" b="1" i="1" dirty="0" smtClean="0">
                <a:solidFill>
                  <a:sysClr val="windowText" lastClr="000000"/>
                </a:solidFill>
                <a:latin typeface="Century" pitchFamily="18" charset="0"/>
              </a:rPr>
              <a:t>Т</a:t>
            </a:r>
            <a:r>
              <a:rPr lang="uk-UA" sz="2000" b="1" i="1" baseline="-25000" dirty="0" smtClean="0">
                <a:solidFill>
                  <a:sysClr val="windowText" lastClr="000000"/>
                </a:solidFill>
                <a:latin typeface="Century" pitchFamily="18" charset="0"/>
              </a:rPr>
              <a:t>2</a:t>
            </a:r>
            <a:endParaRPr lang="ru-RU" sz="2000" b="1" i="1" dirty="0">
              <a:solidFill>
                <a:sysClr val="windowText" lastClr="000000"/>
              </a:solidFill>
              <a:latin typeface="Century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2267744" y="3789040"/>
            <a:ext cx="2808312" cy="1080120"/>
          </a:xfrm>
          <a:prstGeom prst="ellipse">
            <a:avLst/>
          </a:prstGeom>
          <a:solidFill>
            <a:srgbClr val="FFCC66"/>
          </a:solidFill>
          <a:ln>
            <a:solidFill>
              <a:srgbClr val="7030A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ysClr val="windowText" lastClr="000000"/>
                </a:solidFill>
                <a:latin typeface="Century" pitchFamily="18" charset="0"/>
              </a:rPr>
              <a:t>Робоче тіло</a:t>
            </a:r>
            <a:endParaRPr lang="ru-RU" sz="2000" b="1" dirty="0">
              <a:solidFill>
                <a:sysClr val="windowText" lastClr="000000"/>
              </a:solidFill>
              <a:latin typeface="Century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15816" y="3284984"/>
            <a:ext cx="4507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Century" pitchFamily="18" charset="0"/>
              </a:rPr>
              <a:t>Q</a:t>
            </a:r>
            <a:r>
              <a:rPr lang="en-US" sz="1400" b="1" baseline="-25000" dirty="0" smtClean="0">
                <a:latin typeface="Century" pitchFamily="18" charset="0"/>
              </a:rPr>
              <a:t>1</a:t>
            </a:r>
            <a:endParaRPr lang="ru-RU" sz="2000" b="1" dirty="0">
              <a:latin typeface="Century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15816" y="5013176"/>
            <a:ext cx="4523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Century" pitchFamily="18" charset="0"/>
              </a:rPr>
              <a:t>Q</a:t>
            </a:r>
            <a:r>
              <a:rPr lang="en-US" sz="1400" b="1" baseline="-25000" dirty="0" smtClean="0">
                <a:latin typeface="Century" pitchFamily="18" charset="0"/>
              </a:rPr>
              <a:t>2</a:t>
            </a:r>
            <a:endParaRPr lang="ru-RU" sz="2000" b="1" dirty="0">
              <a:latin typeface="Century" pitchFamily="18" charset="0"/>
            </a:endParaRPr>
          </a:p>
        </p:txBody>
      </p:sp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08104" y="3789040"/>
            <a:ext cx="1736725" cy="31273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plit dir="in"/>
    <p:sndAc>
      <p:stSnd>
        <p:snd r:embed="rId3" name="из-фильма-доярка-из-хацапетовкифильм-Доярка-из-Хацапетовки-Скрипка(muzofon.com) [High quality].wav"/>
      </p:stSnd>
    </p:sndAc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28291" y="188640"/>
            <a:ext cx="4543231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ЦИКЛ КАРНО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1124744"/>
            <a:ext cx="885698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Цикл </a:t>
            </a:r>
            <a:r>
              <a:rPr lang="uk-UA" sz="2000" b="1" dirty="0" err="1" smtClean="0">
                <a:latin typeface="Times New Roman" pitchFamily="18" charset="0"/>
                <a:cs typeface="Times New Roman" pitchFamily="18" charset="0"/>
              </a:rPr>
              <a:t>Карно́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 — ідеальний термодинамічний цикл.</a:t>
            </a:r>
            <a:br>
              <a:rPr lang="uk-UA" sz="2000" dirty="0" smtClean="0">
                <a:latin typeface="Times New Roman" pitchFamily="18" charset="0"/>
                <a:cs typeface="Times New Roman" pitchFamily="18" charset="0"/>
              </a:rPr>
            </a:br>
            <a:endParaRPr lang="uk-UA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           Цикл складається з чотирьох стадій: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Робоча речовина нагрівається за сталої </a:t>
            </a:r>
            <a:r>
              <a:rPr lang="uk-UA" sz="2000" dirty="0" err="1" smtClean="0">
                <a:latin typeface="Times New Roman" pitchFamily="18" charset="0"/>
                <a:cs typeface="Times New Roman" pitchFamily="18" charset="0"/>
              </a:rPr>
              <a:t>температуи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 (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  <a:hlinkClick r:id="rId2" tooltip="Ізотермічний процес"/>
              </a:rPr>
              <a:t>ізотермічний процес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Робоча речовина розширюється за сталої ентропії (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  <a:hlinkClick r:id="rId3" tooltip="Адіабатичний процес"/>
              </a:rPr>
              <a:t>адіабатичний процес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Робоча речовина охолоджується за сталої температури (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  <a:hlinkClick r:id="rId2" tooltip="Ізотермічний процес"/>
              </a:rPr>
              <a:t>ізотермічний процес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Робоча речовина стискається за сталої ентропії (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  <a:hlinkClick r:id="rId3" tooltip="Адіабатичний процес"/>
              </a:rPr>
              <a:t>адіабатичний процес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).</a:t>
            </a:r>
            <a:endParaRPr lang="uk-UA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702" name="Picture 6" descr="http://uchit.net/catalog/Himiya/114335/img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3676650"/>
            <a:ext cx="3152775" cy="318135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но, Саді [High quality and size]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260648"/>
            <a:ext cx="75909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ККД </a:t>
            </a:r>
            <a:r>
              <a:rPr lang="uk-UA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теплової машини</a:t>
            </a:r>
            <a:endParaRPr lang="uk-UA" sz="5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1340768"/>
            <a:ext cx="8832867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3000" b="1" dirty="0" smtClean="0">
                <a:latin typeface="Century" pitchFamily="18" charset="0"/>
              </a:rPr>
              <a:t>Коефіцієнт корисної дії </a:t>
            </a:r>
            <a:r>
              <a:rPr lang="uk-UA" sz="2800" dirty="0" smtClean="0">
                <a:latin typeface="Century" pitchFamily="18" charset="0"/>
              </a:rPr>
              <a:t>– відношення виконаної</a:t>
            </a:r>
            <a:br>
              <a:rPr lang="uk-UA" sz="2800" dirty="0" smtClean="0">
                <a:latin typeface="Century" pitchFamily="18" charset="0"/>
              </a:rPr>
            </a:br>
            <a:r>
              <a:rPr lang="uk-UA" sz="2800" dirty="0" smtClean="0">
                <a:latin typeface="Century" pitchFamily="18" charset="0"/>
              </a:rPr>
              <a:t>роботи до загальних енергетичних затрат</a:t>
            </a:r>
            <a:br>
              <a:rPr lang="uk-UA" sz="2800" dirty="0" smtClean="0">
                <a:latin typeface="Century" pitchFamily="18" charset="0"/>
              </a:rPr>
            </a:br>
            <a:r>
              <a:rPr lang="uk-UA" sz="2800" dirty="0" smtClean="0">
                <a:latin typeface="Century" pitchFamily="18" charset="0"/>
              </a:rPr>
              <a:t>на її виконання</a:t>
            </a:r>
          </a:p>
          <a:p>
            <a:pPr algn="ctr"/>
            <a:r>
              <a:rPr lang="uk-UA" sz="2000" i="1" dirty="0" smtClean="0">
                <a:latin typeface="Century" pitchFamily="18" charset="0"/>
              </a:rPr>
              <a:t>(безрозмірна величина, вимірюється у відсотках) </a:t>
            </a:r>
            <a:endParaRPr lang="ru-RU" sz="2000" i="1" dirty="0">
              <a:latin typeface="Century" pitchFamily="18" charset="0"/>
            </a:endParaRPr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75656" y="3789040"/>
            <a:ext cx="6141711" cy="1647874"/>
          </a:xfrm>
          <a:prstGeom prst="roundRect">
            <a:avLst/>
          </a:prstGeom>
          <a:noFill/>
          <a:ln>
            <a:noFill/>
          </a:ln>
        </p:spPr>
      </p:pic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</p:cSld>
  <p:clrMapOvr>
    <a:masterClrMapping/>
  </p:clrMapOvr>
  <p:transition spd="med">
    <p:randomBar dir="vert"/>
    <p:sndAc>
      <p:stSnd>
        <p:snd r:embed="rId2" name="из-фильма-доярка-из-хацапетовкифильм-Доярка-из-Хацапетовки-Скрипка(muzofon.com) [High quality].wav"/>
      </p:stSnd>
    </p:sndAc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980728"/>
            <a:ext cx="84802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400" dirty="0" smtClean="0">
                <a:latin typeface="Century" pitchFamily="18" charset="0"/>
              </a:rPr>
              <a:t>За умови ідеального процесу перетворення внутрішньої</a:t>
            </a:r>
            <a:br>
              <a:rPr lang="uk-UA" sz="2400" dirty="0" smtClean="0">
                <a:latin typeface="Century" pitchFamily="18" charset="0"/>
              </a:rPr>
            </a:br>
            <a:r>
              <a:rPr lang="uk-UA" sz="2400" dirty="0" smtClean="0">
                <a:latin typeface="Century" pitchFamily="18" charset="0"/>
              </a:rPr>
              <a:t>енергії в механічну, найвищий тепловий</a:t>
            </a:r>
            <a:br>
              <a:rPr lang="uk-UA" sz="2400" dirty="0" smtClean="0">
                <a:latin typeface="Century" pitchFamily="18" charset="0"/>
              </a:rPr>
            </a:br>
            <a:r>
              <a:rPr lang="uk-UA" sz="2400" dirty="0" smtClean="0">
                <a:latin typeface="Century" pitchFamily="18" charset="0"/>
              </a:rPr>
              <a:t>ККД матиме вигляд</a:t>
            </a:r>
            <a:r>
              <a:rPr lang="uk-UA" sz="2400" dirty="0" smtClean="0">
                <a:latin typeface="+mj-lt"/>
              </a:rPr>
              <a:t>:</a:t>
            </a:r>
            <a:endParaRPr lang="ru-RU" sz="2400" dirty="0">
              <a:latin typeface="Century" pitchFamily="18" charset="0"/>
            </a:endParaRPr>
          </a:p>
        </p:txBody>
      </p:sp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11760" y="3140968"/>
            <a:ext cx="4176464" cy="1595233"/>
          </a:xfrm>
          <a:prstGeom prst="roundRect">
            <a:avLst/>
          </a:prstGeom>
          <a:noFill/>
        </p:spPr>
      </p:pic>
    </p:spTree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332656"/>
            <a:ext cx="8723863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800" dirty="0" smtClean="0">
                <a:latin typeface="Century" pitchFamily="18" charset="0"/>
              </a:rPr>
              <a:t>Ефективність роботи холодильної машини</a:t>
            </a:r>
            <a:br>
              <a:rPr lang="uk-UA" sz="2800" dirty="0" smtClean="0">
                <a:latin typeface="Century" pitchFamily="18" charset="0"/>
              </a:rPr>
            </a:br>
            <a:r>
              <a:rPr lang="uk-UA" sz="2800" dirty="0" smtClean="0">
                <a:latin typeface="Century" pitchFamily="18" charset="0"/>
              </a:rPr>
              <a:t>характеризують </a:t>
            </a:r>
            <a:r>
              <a:rPr lang="uk-UA" sz="3200" b="1" dirty="0" smtClean="0">
                <a:latin typeface="Century" pitchFamily="18" charset="0"/>
              </a:rPr>
              <a:t>холодильним апаратом</a:t>
            </a:r>
            <a:r>
              <a:rPr lang="uk-UA" sz="3200" dirty="0" smtClean="0"/>
              <a:t>, який</a:t>
            </a:r>
            <a:br>
              <a:rPr lang="uk-UA" sz="3200" dirty="0" smtClean="0"/>
            </a:br>
            <a:r>
              <a:rPr lang="uk-UA" sz="3200" dirty="0" smtClean="0"/>
              <a:t>визначає відношення кількісної теплоти Q</a:t>
            </a:r>
            <a:r>
              <a:rPr lang="ru-RU" sz="3200" baseline="-25000" dirty="0" smtClean="0"/>
              <a:t>2</a:t>
            </a:r>
            <a:r>
              <a:rPr lang="ru-RU" sz="3200" dirty="0" smtClean="0"/>
              <a:t> до</a:t>
            </a:r>
            <a:br>
              <a:rPr lang="ru-RU" sz="3200" dirty="0" smtClean="0"/>
            </a:br>
            <a:r>
              <a:rPr lang="uk-UA" sz="3200" dirty="0" smtClean="0"/>
              <a:t>роботи</a:t>
            </a:r>
            <a:r>
              <a:rPr lang="ru-RU" sz="3200" dirty="0" smtClean="0"/>
              <a:t> </a:t>
            </a:r>
            <a:r>
              <a:rPr lang="en-US" sz="3200" dirty="0" smtClean="0"/>
              <a:t>A’</a:t>
            </a:r>
            <a:r>
              <a:rPr lang="uk-UA" sz="3200" dirty="0" smtClean="0"/>
              <a:t>:</a:t>
            </a:r>
            <a:endParaRPr lang="ru-RU" sz="3200" dirty="0">
              <a:latin typeface="Century" pitchFamily="18" charset="0"/>
            </a:endParaRPr>
          </a:p>
        </p:txBody>
      </p:sp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31640" y="3284984"/>
            <a:ext cx="6336704" cy="1903493"/>
          </a:xfrm>
          <a:prstGeom prst="rect">
            <a:avLst/>
          </a:prstGeom>
          <a:noFill/>
        </p:spPr>
      </p:pic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944563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entury Gothic" pitchFamily="34" charset="0"/>
                <a:cs typeface="Times New Roman" pitchFamily="18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46762" y="260648"/>
            <a:ext cx="7608558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У нашому сучасному </a:t>
            </a:r>
            <a:br>
              <a:rPr lang="uk-UA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</a:br>
            <a:r>
              <a:rPr lang="uk-UA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житті теплові двигуни</a:t>
            </a:r>
            <a:br>
              <a:rPr lang="uk-UA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</a:br>
            <a:r>
              <a:rPr lang="uk-UA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застосовуються в:</a:t>
            </a:r>
            <a:endParaRPr lang="uk-UA" sz="5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3356992"/>
            <a:ext cx="3038652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Blip>
                <a:blip r:embed="rId2"/>
              </a:buBlip>
            </a:pPr>
            <a:r>
              <a:rPr lang="uk-UA" sz="2800" dirty="0" smtClean="0"/>
              <a:t>Автомобілях;</a:t>
            </a:r>
          </a:p>
          <a:p>
            <a:pPr>
              <a:buBlip>
                <a:blip r:embed="rId2"/>
              </a:buBlip>
            </a:pPr>
            <a:r>
              <a:rPr lang="uk-UA" sz="2800" dirty="0" smtClean="0"/>
              <a:t>Тракторах;</a:t>
            </a:r>
          </a:p>
          <a:p>
            <a:pPr>
              <a:buBlip>
                <a:blip r:embed="rId2"/>
              </a:buBlip>
            </a:pPr>
            <a:r>
              <a:rPr lang="uk-UA" sz="2800" dirty="0" smtClean="0"/>
              <a:t>Танках ;</a:t>
            </a:r>
          </a:p>
          <a:p>
            <a:pPr>
              <a:buBlip>
                <a:blip r:embed="rId2"/>
              </a:buBlip>
            </a:pPr>
            <a:r>
              <a:rPr lang="uk-UA" sz="2800" dirty="0" smtClean="0"/>
              <a:t>Кораблях;</a:t>
            </a:r>
          </a:p>
          <a:p>
            <a:pPr>
              <a:buBlip>
                <a:blip r:embed="rId2"/>
              </a:buBlip>
            </a:pPr>
            <a:r>
              <a:rPr lang="uk-UA" sz="2800" dirty="0" smtClean="0"/>
              <a:t>Авіатехніці тощо.</a:t>
            </a:r>
            <a:endParaRPr lang="ru-RU" sz="2800" dirty="0"/>
          </a:p>
        </p:txBody>
      </p:sp>
      <p:pic>
        <p:nvPicPr>
          <p:cNvPr id="35842" name="Picture 2" descr="http://www.v-lada.ru/uploads/posts/2012-05/1336727214_1-vaz-21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60141">
            <a:off x="6317835" y="5042065"/>
            <a:ext cx="2715083" cy="1846760"/>
          </a:xfrm>
          <a:prstGeom prst="rect">
            <a:avLst/>
          </a:prstGeom>
          <a:noFill/>
        </p:spPr>
      </p:pic>
      <p:pic>
        <p:nvPicPr>
          <p:cNvPr id="35846" name="Picture 6" descr="http://dobrochan.ru/src/jpg/0904/12345309401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296778">
            <a:off x="3198674" y="5085844"/>
            <a:ext cx="2925278" cy="1646514"/>
          </a:xfrm>
          <a:prstGeom prst="rect">
            <a:avLst/>
          </a:prstGeom>
          <a:noFill/>
        </p:spPr>
      </p:pic>
      <p:pic>
        <p:nvPicPr>
          <p:cNvPr id="35848" name="Picture 8" descr="http://www.tomistravel.ro/upload/oferte/16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269069">
            <a:off x="3054377" y="2902518"/>
            <a:ext cx="2784309" cy="2088232"/>
          </a:xfrm>
          <a:prstGeom prst="rect">
            <a:avLst/>
          </a:prstGeom>
          <a:noFill/>
        </p:spPr>
      </p:pic>
      <p:pic>
        <p:nvPicPr>
          <p:cNvPr id="35850" name="Picture 10" descr="http://img149.imageshack.us/img149/9906/minidemirsite1comdeniz57zd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426960">
            <a:off x="6266826" y="2862287"/>
            <a:ext cx="2597215" cy="194791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35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10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1000"/>
                                        <p:tgtEl>
                                          <p:spTgt spid="35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10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1844824"/>
            <a:ext cx="7402204" cy="2164308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</a:bodyPr>
          <a:lstStyle/>
          <a:p>
            <a:pPr algn="ctr"/>
            <a:r>
              <a:rPr lang="uk-UA" sz="2400" b="1" spc="300" dirty="0" smtClean="0">
                <a:ln w="11430" cmpd="sng">
                  <a:solidFill>
                    <a:srgbClr val="7030A0"/>
                  </a:solidFill>
                  <a:prstDash val="solid"/>
                  <a:miter lim="800000"/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Машини призначені для перетворення внутрішньої енергії палива на механічну енергію, називають</a:t>
            </a:r>
          </a:p>
          <a:p>
            <a:pPr algn="ctr"/>
            <a:r>
              <a:rPr lang="uk-UA" sz="3600" b="1" i="1" spc="300" dirty="0" smtClean="0">
                <a:ln w="11430" cmpd="sng">
                  <a:solidFill>
                    <a:srgbClr val="7030A0"/>
                  </a:solidFill>
                  <a:prstDash val="solid"/>
                  <a:miter lim="800000"/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тепловими машинами</a:t>
            </a:r>
            <a:endParaRPr lang="uk-UA" sz="2400" b="1" i="1" spc="300" dirty="0">
              <a:ln w="11430" cmpd="sng">
                <a:solidFill>
                  <a:srgbClr val="7030A0"/>
                </a:solidFill>
                <a:prstDash val="solid"/>
                <a:miter lim="800000"/>
              </a:ln>
              <a:gradFill>
                <a:gsLst>
                  <a:gs pos="0">
                    <a:srgbClr val="000082"/>
                  </a:gs>
                  <a:gs pos="13000">
                    <a:srgbClr val="0047FF"/>
                  </a:gs>
                  <a:gs pos="28000">
                    <a:srgbClr val="000082"/>
                  </a:gs>
                  <a:gs pos="42999">
                    <a:srgbClr val="0047FF"/>
                  </a:gs>
                  <a:gs pos="58000">
                    <a:srgbClr val="000082"/>
                  </a:gs>
                  <a:gs pos="72000">
                    <a:srgbClr val="0047FF"/>
                  </a:gs>
                  <a:gs pos="87000">
                    <a:srgbClr val="000082"/>
                  </a:gs>
                  <a:gs pos="100000">
                    <a:srgbClr val="0047F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>
                                      <p:cBhvr override="childStyle">
                                        <p:cTn id="6" dur="250" autoRev="1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7" dur="250" autoRev="1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600CC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Теплові двигуни та охора довкілля,'jiop [High quality and size]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split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1259632" y="548680"/>
          <a:ext cx="6840760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7164288" y="29969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268760"/>
            <a:ext cx="49320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Парова машина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 — тепловий двигун, який перетворює енергію пари в 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  <a:hlinkClick r:id="rId2" tooltip="Механічна робота"/>
              </a:rPr>
              <a:t>механічну роботу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91207" y="116632"/>
            <a:ext cx="50161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uk-UA" sz="5400" b="1" cap="none" spc="0" dirty="0" smtClean="0">
                <a:ln w="10541" cmpd="sng">
                  <a:solidFill>
                    <a:srgbClr val="9966FF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Парова машина</a:t>
            </a:r>
            <a:endParaRPr lang="uk-UA" sz="5400" b="1" cap="none" spc="0" dirty="0">
              <a:ln w="10541" cmpd="sng">
                <a:solidFill>
                  <a:srgbClr val="9966FF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8194" name="Picture 2" descr="http://upload.wikimedia.org/wikipedia/commons/f/f0/Steam_engine_in_action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996952"/>
            <a:ext cx="4162486" cy="2708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6" name="Picture 4" descr="Файл:Maquina vapor Watt ETSII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95509">
            <a:off x="5564889" y="1232930"/>
            <a:ext cx="3279494" cy="24327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410" name="Picture 2" descr="http://banana.by/uploads/posts/2010-09/1283800761_auto0090.jpg"/>
          <p:cNvPicPr>
            <a:picLocks noChangeAspect="1" noChangeArrowheads="1"/>
          </p:cNvPicPr>
          <p:nvPr/>
        </p:nvPicPr>
        <p:blipFill>
          <a:blip r:embed="rId5" cstate="print"/>
          <a:srcRect r="3139"/>
          <a:stretch>
            <a:fillRect/>
          </a:stretch>
        </p:blipFill>
        <p:spPr bwMode="auto">
          <a:xfrm rot="394956">
            <a:off x="5346739" y="4123229"/>
            <a:ext cx="3456384" cy="2408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Двигун [High quality and size]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116632"/>
            <a:ext cx="696729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uk-UA" sz="5400" b="1" cap="none" spc="0" dirty="0" smtClean="0">
                <a:ln w="10541" cmpd="sng">
                  <a:solidFill>
                    <a:srgbClr val="9966FF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Двигуни внутрішнього</a:t>
            </a:r>
          </a:p>
          <a:p>
            <a:pPr algn="ctr"/>
            <a:r>
              <a:rPr lang="uk-UA" sz="5400" b="1" dirty="0" smtClean="0">
                <a:ln w="10541" cmpd="sng">
                  <a:solidFill>
                    <a:srgbClr val="9966FF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згоряння</a:t>
            </a:r>
            <a:endParaRPr lang="uk-UA" sz="5400" b="1" cap="none" spc="0" dirty="0">
              <a:ln w="10541" cmpd="sng">
                <a:solidFill>
                  <a:srgbClr val="9966FF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79512" y="1844824"/>
            <a:ext cx="5040560" cy="4683125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Blip>
                <a:blip r:embed="rId3"/>
              </a:buBlip>
              <a:tabLst/>
              <a:defRPr/>
            </a:pPr>
            <a:r>
              <a:rPr kumimoji="0" lang="uk-UA" sz="2400" b="1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Двигун внутрішнього згорання</a:t>
            </a:r>
            <a:r>
              <a:rPr kumimoji="0" lang="uk-UA" sz="24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 - це тип </a:t>
            </a:r>
            <a:r>
              <a:rPr kumimoji="0" lang="uk-UA" sz="2400" b="0" i="0" u="none" strike="noStrike" kern="1200" cap="none" spc="0" normalizeH="0" baseline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  <a:hlinkClick r:id="rId4" tooltip="Двигун"/>
              </a:rPr>
              <a:t>двигуна</a:t>
            </a:r>
            <a:r>
              <a:rPr kumimoji="0" lang="uk-UA" sz="2400" b="0" i="0" u="none" strike="noStrike" kern="1200" cap="none" spc="0" normalizeH="0" baseline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 </a:t>
            </a:r>
            <a:r>
              <a:rPr kumimoji="0" lang="uk-UA" sz="2400" b="0" i="0" u="none" strike="noStrike" kern="1200" cap="none" spc="0" normalizeH="0" baseline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  <a:hlinkClick r:id="rId5" tooltip="Теплова машина"/>
              </a:rPr>
              <a:t>теплова машина</a:t>
            </a:r>
            <a:r>
              <a:rPr kumimoji="0" lang="uk-UA" sz="2400" b="0" i="0" u="none" strike="noStrike" kern="1200" cap="none" spc="0" normalizeH="0" baseline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в якій </a:t>
            </a:r>
            <a:r>
              <a:rPr kumimoji="0" lang="uk-UA" sz="2400" b="0" i="0" u="none" strike="noStrike" kern="1200" cap="none" spc="0" normalizeH="0" baseline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  <a:hlinkClick r:id="rId6" tooltip="Хімічна енергія (ще не написана)"/>
              </a:rPr>
              <a:t>хімічна енергія</a:t>
            </a:r>
            <a:r>
              <a:rPr kumimoji="0" lang="uk-UA" sz="2400" b="0" i="0" u="none" strike="noStrike" kern="1200" cap="none" spc="0" normalizeH="0" baseline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uk-UA" sz="2400" b="0" i="0" u="none" strike="noStrike" kern="1200" cap="none" spc="0" normalizeH="0" baseline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  <a:hlinkClick r:id="rId7" tooltip="Паливо"/>
              </a:rPr>
              <a:t>палива</a:t>
            </a:r>
            <a:r>
              <a:rPr kumimoji="0" lang="uk-UA" sz="2400" b="0" i="0" u="none" strike="noStrike" kern="1200" cap="none" spc="0" normalizeH="0" baseline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 </a:t>
            </a:r>
            <a:r>
              <a:rPr kumimoji="0" lang="uk-UA" sz="24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(звичайно застосовується рідке або газоподібне вуглеводневе паливо), що згоряє в робочій зоні, перетвориться в </a:t>
            </a:r>
            <a:r>
              <a:rPr kumimoji="0" lang="uk-UA" sz="24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hlinkClick r:id="rId8" tooltip="Механічна робота"/>
              </a:rPr>
              <a:t>механічну роботу</a:t>
            </a:r>
            <a:r>
              <a:rPr kumimoji="0" lang="uk-UA" sz="24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Blip>
                <a:blip r:embed="rId3"/>
              </a:buBlip>
              <a:tabLst/>
              <a:defRPr/>
            </a:pPr>
            <a:r>
              <a:rPr kumimoji="0" lang="uk-UA" sz="24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Одним із найпоширеніших видів теплової машини є</a:t>
            </a:r>
            <a:r>
              <a:rPr kumimoji="0" lang="uk-UA" sz="2400" b="0" i="0" u="none" strike="noStrike" kern="1200" cap="none" spc="0" normalizeH="0" baseline="0" dirty="0" smtClean="0">
                <a:ln>
                  <a:solidFill>
                    <a:srgbClr val="0000FF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 </a:t>
            </a:r>
            <a:r>
              <a:rPr kumimoji="0" lang="uk-UA" sz="2400" b="1" i="0" u="none" strike="noStrike" kern="1200" cap="none" spc="0" normalizeH="0" baseline="0" dirty="0" smtClean="0">
                <a:ln>
                  <a:solidFill>
                    <a:srgbClr val="0000FF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двигун внутрішнього згоряння</a:t>
            </a:r>
            <a:r>
              <a:rPr kumimoji="0" lang="uk-UA" sz="24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 </a:t>
            </a:r>
            <a:r>
              <a:rPr kumimoji="0" lang="uk-UA" sz="2400" b="0" i="1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(ДВЗ), </a:t>
            </a:r>
            <a:r>
              <a:rPr kumimoji="0" lang="uk-UA" sz="24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який нині широко використовується в різних транспортних засобах, зокрема в автомобілях.</a:t>
            </a:r>
            <a:endParaRPr kumimoji="0" lang="uk-UA" sz="2400" b="0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 descr="http://gudnmaksim7a.narod.ru/cycles.gif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20072" y="1916832"/>
            <a:ext cx="3773784" cy="463106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Bar/>
    <p:sndAc>
      <p:stSnd>
        <p:snd r:embed="rId2" name="из-фильма-доярка-из-хацапетовкифильм-Доярка-из-Хацапетовки-Скрипка(muzofon.com) [High quality]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обота двигуна [High quality and size]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1239"/>
            <a:ext cx="9144000" cy="6856761"/>
          </a:xfrm>
          <a:prstGeom prst="rect">
            <a:avLst/>
          </a:prstGeom>
        </p:spPr>
      </p:pic>
    </p:spTree>
  </p:cSld>
  <p:clrMapOvr>
    <a:masterClrMapping/>
  </p:clrMapOvr>
  <p:transition spd="med"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908720"/>
            <a:ext cx="5310336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Blip>
                <a:blip r:embed="rId3"/>
              </a:buBlip>
            </a:pP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Важливою перевагою парової турбіни      виявилась зручність її з’єднання з електричним генератором без застосування будь-яких проміжних передач. Турбіна легко зносить перевантаження, легко регулюється по частоті обертання. У поєднанні з більш високим турбінами, особливо при великих навантаженнях, всі ці якості й зробили парову, а пізніше і газову турбіну основними привідними двигунами електрогенераторів.</a:t>
            </a:r>
          </a:p>
          <a:p>
            <a:endParaRPr lang="uk-UA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Blip>
                <a:blip r:embed="rId3"/>
              </a:buBlip>
            </a:pP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Власне газова турбіна є такою ж лопатковою машиною, що й парова: в обох випадках механічна енергія обертання ротора генерується в результаті трансформації на його лопатках кінетичної енергії потоку робочого тіла .</a:t>
            </a:r>
            <a:endParaRPr lang="uk-UA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47664" y="6381328"/>
            <a:ext cx="60121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По суті, відрізняються ці турбіни лиш </a:t>
            </a:r>
            <a:r>
              <a:rPr lang="uk-UA" i="1" u="wavyHeavy" dirty="0" smtClean="0">
                <a:uFill>
                  <a:solidFill>
                    <a:srgbClr val="003366"/>
                  </a:solidFill>
                </a:uFill>
                <a:latin typeface="Times New Roman" pitchFamily="18" charset="0"/>
                <a:cs typeface="Times New Roman" pitchFamily="18" charset="0"/>
              </a:rPr>
              <a:t>робочим тілом.</a:t>
            </a:r>
            <a:r>
              <a:rPr lang="uk-UA" i="1" u="wavyHeavy" dirty="0" smtClean="0">
                <a:uFill>
                  <a:solidFill>
                    <a:srgbClr val="7030A0"/>
                  </a:solidFill>
                </a:uFill>
                <a:latin typeface="Times New Roman" pitchFamily="18" charset="0"/>
                <a:cs typeface="Times New Roman" pitchFamily="18" charset="0"/>
              </a:rPr>
              <a:t> </a:t>
            </a:r>
            <a:endParaRPr lang="uk-UA" u="wavyHeavy" dirty="0">
              <a:uFill>
                <a:solidFill>
                  <a:srgbClr val="7030A0"/>
                </a:solidFill>
              </a:u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59814" y="0"/>
            <a:ext cx="76788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uk-UA" sz="5400" b="1" dirty="0" smtClean="0">
                <a:ln w="10541" cmpd="sng">
                  <a:solidFill>
                    <a:srgbClr val="9966FF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Парова та газова турбіни</a:t>
            </a:r>
            <a:endParaRPr lang="uk-UA" sz="5400" b="1" cap="none" spc="0" dirty="0" smtClean="0">
              <a:ln w="10541" cmpd="sng">
                <a:solidFill>
                  <a:srgbClr val="9966FF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1026" name="Picture 2" descr="http://engoblog.ru/wp-content/uploads/2009/09/SGT800_578px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14007">
            <a:off x="5601272" y="4392777"/>
            <a:ext cx="3299473" cy="1912325"/>
          </a:xfrm>
          <a:prstGeom prst="rect">
            <a:avLst/>
          </a:prstGeom>
          <a:noFill/>
        </p:spPr>
      </p:pic>
      <p:pic>
        <p:nvPicPr>
          <p:cNvPr id="1028" name="Picture 4" descr="http://www.ati.com.ua/photo/bb/04/98/big/1278415120.jpg"/>
          <p:cNvPicPr>
            <a:picLocks noChangeAspect="1" noChangeArrowheads="1"/>
          </p:cNvPicPr>
          <p:nvPr/>
        </p:nvPicPr>
        <p:blipFill>
          <a:blip r:embed="rId5" cstate="print"/>
          <a:srcRect b="4241"/>
          <a:stretch>
            <a:fillRect/>
          </a:stretch>
        </p:blipFill>
        <p:spPr bwMode="auto">
          <a:xfrm rot="278227">
            <a:off x="5668003" y="1034641"/>
            <a:ext cx="3208421" cy="230425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blinds/>
    <p:sndAc>
      <p:stSnd>
        <p:snd r:embed="rId2" name="из-фильма-доярка-из-хацапетовкифильм-Доярка-из-Хацапетовки-Скрипка(muzofon.com) [High quality]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Теплові двигуни  Парова турбінаklj [High quality and size]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</TotalTime>
  <Words>197</Words>
  <Application>Microsoft Office PowerPoint</Application>
  <PresentationFormat>Экран (4:3)</PresentationFormat>
  <Paragraphs>48</Paragraphs>
  <Slides>20</Slides>
  <Notes>2</Notes>
  <HiddenSlides>0</HiddenSlides>
  <MMClips>7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34</cp:revision>
  <dcterms:created xsi:type="dcterms:W3CDTF">2013-04-22T13:45:07Z</dcterms:created>
  <dcterms:modified xsi:type="dcterms:W3CDTF">2013-04-23T19:53:53Z</dcterms:modified>
</cp:coreProperties>
</file>