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60" r:id="rId5"/>
    <p:sldId id="268" r:id="rId6"/>
    <p:sldId id="263" r:id="rId7"/>
    <p:sldId id="264" r:id="rId8"/>
    <p:sldId id="265" r:id="rId9"/>
    <p:sldId id="266" r:id="rId10"/>
    <p:sldId id="267" r:id="rId11"/>
    <p:sldId id="269" r:id="rId12"/>
    <p:sldId id="27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06" autoAdjust="0"/>
    <p:restoredTop sz="94660"/>
  </p:normalViewPr>
  <p:slideViewPr>
    <p:cSldViewPr>
      <p:cViewPr>
        <p:scale>
          <a:sx n="100" d="100"/>
          <a:sy n="100" d="100"/>
        </p:scale>
        <p:origin x="-306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znaimo.com.ua/%D0%93%D0%BE%D0%BB%D0%BE%D0%B2%D0%BD%D1%96_%D1%82%D0%B5%D0%BB%D0%B5%D1%84%D0%BE%D0%BD%D0%B8" TargetMode="External"/><Relationship Id="rId7" Type="http://schemas.openxmlformats.org/officeDocument/2006/relationships/image" Target="../media/image15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wmf"/><Relationship Id="rId5" Type="http://schemas.openxmlformats.org/officeDocument/2006/relationships/hyperlink" Target="http://znaimo.com.ua/%D0%97%D0%B2%D1%83%D0%BA%D0%BE%D0%B2%D0%B0_%D0%BA%D0%BE%D0%BB%D0%BE%D0%BD%D0%BA%D0%B0" TargetMode="External"/><Relationship Id="rId4" Type="http://schemas.openxmlformats.org/officeDocument/2006/relationships/hyperlink" Target="http://znaimo.com.ua/%D0%90%D0%BA%D1%83%D1%81%D1%82%D0%B8%D1%87%D0%BD%D0%B0_%D1%81%D0%B8%D1%81%D1%82%D0%B5%D0%BC%D0%B0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0%D0%BA%D1%83%D1%81%D1%82%D0%B8%D1%87%D0%BD%D0%B8%D0%B9_%D0%BF%D0%B5%D1%80%D0%B5%D1%82%D0%B2%D0%BE%D1%80%D1%8E%D0%B2%D0%B0%D1%87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://znaimo.com.ua/%D0%91%D0%B5%D0%BB%D0%BB_%D0%90%D0%BB%D0%B5%D0%BA%D1%81%D0%B0%D0%BD%D0%B4%D0%B5%D1%80_%D0%93%D1%80%D0%B5%D0%BC" TargetMode="External"/><Relationship Id="rId7" Type="http://schemas.openxmlformats.org/officeDocument/2006/relationships/hyperlink" Target="http://znaimo.com.ua/%D0%A1%D0%B8%D1%80%D0%B5%D0%BD%D0%B0_(%D0%B0%D0%BA%D1%83%D1%81%D1%82%D0%B8%D0%BA%D0%B0)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naimo.com.ua/%D0%95%D0%B4%D1%96%D1%81%D0%BE%D0%BD_%D0%A2%D0%BE%D0%BC%D0%B0%D1%81_%D0%90%D0%BB%D0%B2%D0%B0" TargetMode="External"/><Relationship Id="rId5" Type="http://schemas.openxmlformats.org/officeDocument/2006/relationships/hyperlink" Target="http://znaimo.com.ua/%D0%A2%D0%B5%D1%81%D0%BB%D0%B0_%D0%9D%D1%96%D0%BA%D0%BE%D0%BB%D0%B0" TargetMode="External"/><Relationship Id="rId4" Type="http://schemas.openxmlformats.org/officeDocument/2006/relationships/hyperlink" Target="http://znaimo.com.ua/%D0%A1%D1%96%D0%BC%D0%B5%D0%BD%D1%81_%D0%92%D0%B5%D1%80%D0%BD%D0%B5%D1%80_%D1%84%D0%BE%D0%BD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0%D1%83%D0%BF%D0%BE%D1%8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_MlCHgqPN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357166"/>
            <a:ext cx="7772400" cy="2000264"/>
          </a:xfrm>
        </p:spPr>
        <p:txBody>
          <a:bodyPr>
            <a:normAutofit fontScale="90000"/>
          </a:bodyPr>
          <a:lstStyle/>
          <a:p>
            <a:r>
              <a:rPr lang="uk-UA" sz="1400" b="1" dirty="0" err="1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Макарівський</a:t>
            </a:r>
            <a:r>
              <a:rPr lang="uk-UA" sz="14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 НВК</a:t>
            </a:r>
            <a:br>
              <a:rPr lang="uk-UA" sz="14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uk-UA" sz="14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uk-UA" sz="14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uk-UA" sz="11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uk-UA" sz="11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uk-UA" sz="60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uk-UA" sz="60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uk-UA" sz="60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Гучномовець</a:t>
            </a:r>
            <a:r>
              <a:rPr lang="uk-UA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uk-UA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</a:br>
            <a:endParaRPr lang="en-US" b="1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/>
            <a:r>
              <a:rPr lang="uk-UA" sz="16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Роботу виконав</a:t>
            </a:r>
          </a:p>
          <a:p>
            <a:pPr algn="r"/>
            <a:r>
              <a:rPr lang="uk-UA" sz="16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Учениця 11-а класу</a:t>
            </a:r>
            <a:endParaRPr lang="uk-UA" sz="1600" b="1" dirty="0" smtClean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  <a:p>
            <a:pPr algn="r"/>
            <a:r>
              <a:rPr lang="uk-UA" sz="16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Макарівського </a:t>
            </a:r>
            <a:r>
              <a:rPr lang="uk-UA" sz="16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НВК</a:t>
            </a:r>
          </a:p>
          <a:p>
            <a:pPr algn="r"/>
            <a:r>
              <a:rPr lang="uk-UA" sz="1600" b="1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Заріцька </a:t>
            </a:r>
            <a:r>
              <a:rPr lang="uk-UA" sz="1600" b="1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Вікторія</a:t>
            </a:r>
          </a:p>
          <a:p>
            <a:pPr algn="r"/>
            <a:r>
              <a:rPr lang="uk-UA" sz="1600" b="1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Вчитель </a:t>
            </a:r>
            <a:r>
              <a:rPr lang="uk-UA" sz="1600" b="1" dirty="0" err="1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Оладько</a:t>
            </a:r>
            <a:r>
              <a:rPr lang="uk-UA" sz="16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 В.К</a:t>
            </a:r>
            <a:r>
              <a:rPr lang="uk-UA" sz="16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.</a:t>
            </a:r>
          </a:p>
          <a:p>
            <a:pPr algn="r"/>
            <a:endParaRPr lang="uk-UA" sz="1600" b="1" dirty="0" smtClean="0">
              <a:solidFill>
                <a:schemeClr val="accent4">
                  <a:lumMod val="75000"/>
                </a:schemeClr>
              </a:solidFill>
              <a:latin typeface="Comic Sans MS" pitchFamily="66" charset="0"/>
            </a:endParaRPr>
          </a:p>
          <a:p>
            <a:r>
              <a:rPr lang="uk-UA" sz="16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2014</a:t>
            </a:r>
            <a:endParaRPr lang="en-US" sz="1600" b="1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_MlCHgqPN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Рупорні</a:t>
            </a:r>
            <a:r>
              <a:rPr lang="ru-RU" b="1" dirty="0" smtClean="0"/>
              <a:t> </a:t>
            </a:r>
            <a:r>
              <a:rPr lang="ru-RU" b="1" dirty="0" err="1" smtClean="0"/>
              <a:t>гучномовці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en-US" dirty="0"/>
          </a:p>
        </p:txBody>
      </p:sp>
      <p:pic>
        <p:nvPicPr>
          <p:cNvPr id="8" name="Содержимое 7" descr="514px-Hertz_ST25_small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00034" y="1142984"/>
            <a:ext cx="2881134" cy="335758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Рисунок 8" descr="776px-Nathaniel_Baldwin_STP-14_loudspeaker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2066" y="1500174"/>
            <a:ext cx="3510909" cy="271462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" name="TextBox 9"/>
          <p:cNvSpPr txBox="1"/>
          <p:nvPr/>
        </p:nvSpPr>
        <p:spPr>
          <a:xfrm>
            <a:off x="571472" y="4786322"/>
            <a:ext cx="2857520" cy="1200329"/>
          </a:xfrm>
          <a:prstGeom prst="rect">
            <a:avLst/>
          </a:prstGeom>
          <a:solidFill>
            <a:schemeClr val="accent1">
              <a:alpha val="38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err="1" smtClean="0"/>
              <a:t>Автомобільний</a:t>
            </a:r>
            <a:r>
              <a:rPr lang="ru-RU" dirty="0" smtClean="0"/>
              <a:t> </a:t>
            </a:r>
            <a:r>
              <a:rPr lang="ru-RU" dirty="0" err="1" smtClean="0"/>
              <a:t>компресійний</a:t>
            </a:r>
            <a:r>
              <a:rPr lang="ru-RU" dirty="0" smtClean="0"/>
              <a:t> </a:t>
            </a:r>
            <a:r>
              <a:rPr lang="ru-RU" dirty="0" err="1" smtClean="0"/>
              <a:t>рупорний</a:t>
            </a:r>
            <a:r>
              <a:rPr lang="ru-RU" dirty="0" smtClean="0"/>
              <a:t> </a:t>
            </a:r>
            <a:r>
              <a:rPr lang="ru-RU" dirty="0" err="1" smtClean="0"/>
              <a:t>ВЧ-гучномовець</a:t>
            </a:r>
            <a:r>
              <a:rPr lang="ru-RU" dirty="0" smtClean="0"/>
              <a:t> </a:t>
            </a:r>
            <a:r>
              <a:rPr lang="ru-RU" dirty="0" err="1" smtClean="0"/>
              <a:t>Hertz</a:t>
            </a:r>
            <a:r>
              <a:rPr lang="ru-RU" dirty="0" smtClean="0"/>
              <a:t> ST 25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_MlCHgqPN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Comic Sans MS" pitchFamily="66" charset="0"/>
              </a:rPr>
              <a:t>Висновок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525963"/>
          </a:xfrm>
          <a:solidFill>
            <a:schemeClr val="accent1">
              <a:alpha val="6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ru-RU" sz="2800" b="1" dirty="0" err="1" smtClean="0"/>
              <a:t>Гучномовець</a:t>
            </a:r>
            <a:r>
              <a:rPr lang="ru-RU" sz="2800" dirty="0" smtClean="0"/>
              <a:t> - </a:t>
            </a:r>
            <a:r>
              <a:rPr lang="ru-RU" sz="2800" dirty="0" err="1" smtClean="0"/>
              <a:t>пристрій</a:t>
            </a:r>
            <a:r>
              <a:rPr lang="ru-RU" sz="2800" dirty="0" smtClean="0"/>
              <a:t> для </a:t>
            </a:r>
            <a:r>
              <a:rPr lang="ru-RU" sz="2800" dirty="0" err="1" smtClean="0"/>
              <a:t>перетворення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електричних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сигналів</a:t>
            </a:r>
            <a:r>
              <a:rPr lang="ru-RU" sz="2800" dirty="0" smtClean="0"/>
              <a:t> в </a:t>
            </a:r>
            <a:r>
              <a:rPr lang="ru-RU" sz="2800" dirty="0" err="1" smtClean="0"/>
              <a:t>акустичні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випромінювання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їх</a:t>
            </a:r>
            <a:r>
              <a:rPr lang="ru-RU" sz="2800" dirty="0" smtClean="0"/>
              <a:t> </a:t>
            </a:r>
            <a:r>
              <a:rPr lang="ru-RU" sz="2800" dirty="0" err="1" smtClean="0"/>
              <a:t>в</a:t>
            </a:r>
            <a:r>
              <a:rPr lang="ru-RU" sz="2800" dirty="0" smtClean="0"/>
              <a:t> </a:t>
            </a:r>
            <a:r>
              <a:rPr lang="ru-RU" sz="2800" dirty="0" err="1" smtClean="0"/>
              <a:t>навколишній</a:t>
            </a:r>
            <a:r>
              <a:rPr lang="ru-RU" sz="2800" dirty="0" smtClean="0"/>
              <a:t> </a:t>
            </a:r>
            <a:r>
              <a:rPr lang="ru-RU" sz="2800" dirty="0" err="1" smtClean="0"/>
              <a:t>простір</a:t>
            </a:r>
            <a:r>
              <a:rPr lang="ru-RU" sz="2800" dirty="0" smtClean="0"/>
              <a:t> (</a:t>
            </a:r>
            <a:r>
              <a:rPr lang="ru-RU" sz="2800" dirty="0" err="1" smtClean="0"/>
              <a:t>зазвичай</a:t>
            </a:r>
            <a:r>
              <a:rPr lang="ru-RU" sz="2800" dirty="0" smtClean="0"/>
              <a:t> - </a:t>
            </a:r>
            <a:r>
              <a:rPr lang="ru-RU" sz="2800" dirty="0" err="1" smtClean="0"/>
              <a:t>повітряне</a:t>
            </a:r>
            <a:r>
              <a:rPr lang="ru-RU" sz="2800" dirty="0" smtClean="0"/>
              <a:t> </a:t>
            </a:r>
            <a:r>
              <a:rPr lang="ru-RU" sz="2800" dirty="0" err="1" smtClean="0"/>
              <a:t>середовище</a:t>
            </a:r>
            <a:r>
              <a:rPr lang="ru-RU" sz="2800" dirty="0" smtClean="0"/>
              <a:t>). </a:t>
            </a:r>
            <a:r>
              <a:rPr lang="ru-RU" sz="2800" dirty="0" err="1" smtClean="0"/>
              <a:t>Складається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однієї</a:t>
            </a:r>
            <a:r>
              <a:rPr lang="ru-RU" sz="2800" dirty="0" smtClean="0"/>
              <a:t>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dirty="0" err="1" smtClean="0"/>
              <a:t>декількох</a:t>
            </a:r>
            <a:r>
              <a:rPr lang="ru-RU" sz="2800" dirty="0" smtClean="0"/>
              <a:t> </a:t>
            </a:r>
            <a:r>
              <a:rPr lang="ru-RU" sz="2800" dirty="0" err="1" smtClean="0"/>
              <a:t>випромінюючих</a:t>
            </a:r>
            <a:r>
              <a:rPr lang="ru-RU" sz="2800" dirty="0" smtClean="0"/>
              <a:t> головок,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 smtClean="0"/>
              <a:t>власне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є</a:t>
            </a:r>
            <a:r>
              <a:rPr lang="ru-RU" sz="2800" dirty="0" smtClean="0"/>
              <a:t> </a:t>
            </a:r>
            <a:r>
              <a:rPr lang="ru-RU" sz="2800" dirty="0" err="1" smtClean="0"/>
              <a:t>джерелами</a:t>
            </a:r>
            <a:r>
              <a:rPr lang="ru-RU" sz="2800" dirty="0" smtClean="0"/>
              <a:t> звуку, а </a:t>
            </a:r>
            <a:r>
              <a:rPr lang="ru-RU" sz="2800" dirty="0" err="1" smtClean="0"/>
              <a:t>також</a:t>
            </a:r>
            <a:r>
              <a:rPr lang="ru-RU" sz="2800" dirty="0" smtClean="0"/>
              <a:t> </a:t>
            </a:r>
            <a:r>
              <a:rPr lang="ru-RU" sz="2800" dirty="0" err="1" smtClean="0"/>
              <a:t>акустичного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оформлення</a:t>
            </a:r>
            <a:r>
              <a:rPr lang="ru-RU" sz="2800" dirty="0" smtClean="0"/>
              <a:t>, </a:t>
            </a:r>
            <a:r>
              <a:rPr lang="ru-RU" sz="2800" dirty="0" err="1" smtClean="0"/>
              <a:t>необхідного</a:t>
            </a:r>
            <a:r>
              <a:rPr lang="ru-RU" sz="2800" dirty="0" smtClean="0"/>
              <a:t> для </a:t>
            </a:r>
            <a:r>
              <a:rPr lang="ru-RU" sz="2800" dirty="0" err="1" smtClean="0"/>
              <a:t>більш</a:t>
            </a:r>
            <a:r>
              <a:rPr lang="ru-RU" sz="2800" dirty="0" smtClean="0"/>
              <a:t> </a:t>
            </a:r>
            <a:r>
              <a:rPr lang="ru-RU" sz="2800" dirty="0" err="1" smtClean="0"/>
              <a:t>ефективного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випромінювання</a:t>
            </a:r>
            <a:r>
              <a:rPr lang="ru-RU" sz="2800" dirty="0" smtClean="0"/>
              <a:t> звуку в </a:t>
            </a:r>
            <a:r>
              <a:rPr lang="ru-RU" sz="2800" dirty="0" err="1" smtClean="0"/>
              <a:t>заданій</a:t>
            </a:r>
            <a:r>
              <a:rPr lang="ru-RU" sz="2800" dirty="0" smtClean="0"/>
              <a:t> </a:t>
            </a:r>
            <a:r>
              <a:rPr lang="ru-RU" sz="2800" dirty="0" err="1" smtClean="0"/>
              <a:t>смузі</a:t>
            </a:r>
            <a:r>
              <a:rPr lang="ru-RU" sz="2800" dirty="0" smtClean="0"/>
              <a:t> частот.</a:t>
            </a:r>
          </a:p>
          <a:p>
            <a:r>
              <a:rPr lang="ru-RU" sz="2800" dirty="0" err="1" smtClean="0"/>
              <a:t>Функціонально</a:t>
            </a:r>
            <a:r>
              <a:rPr lang="ru-RU" sz="2800" dirty="0" smtClean="0"/>
              <a:t> до </a:t>
            </a:r>
            <a:r>
              <a:rPr lang="ru-RU" sz="2800" dirty="0" err="1" smtClean="0"/>
              <a:t>гучномовців</a:t>
            </a:r>
            <a:r>
              <a:rPr lang="ru-RU" sz="2800" dirty="0" smtClean="0"/>
              <a:t> </a:t>
            </a:r>
            <a:r>
              <a:rPr lang="ru-RU" sz="2800" dirty="0" err="1" smtClean="0"/>
              <a:t>близькі</a:t>
            </a:r>
            <a:r>
              <a:rPr lang="ru-RU" sz="2800" dirty="0" smtClean="0"/>
              <a:t> </a:t>
            </a:r>
            <a:r>
              <a:rPr lang="ru-RU" sz="2800" dirty="0" err="1" smtClean="0">
                <a:hlinkClick r:id="rId3" tooltip="Головні телефони"/>
              </a:rPr>
              <a:t>телефони</a:t>
            </a:r>
            <a:r>
              <a:rPr lang="ru-RU" sz="2800" dirty="0" smtClean="0">
                <a:hlinkClick r:id="rId3" tooltip="Головні телефони"/>
              </a:rPr>
              <a:t> (</a:t>
            </a:r>
            <a:r>
              <a:rPr lang="ru-RU" sz="2800" dirty="0" err="1" smtClean="0">
                <a:hlinkClick r:id="rId3" tooltip="Головні телефони"/>
              </a:rPr>
              <a:t>навушники</a:t>
            </a:r>
            <a:r>
              <a:rPr lang="ru-RU" sz="2800" dirty="0" smtClean="0">
                <a:hlinkClick r:id="rId3" tooltip="Головні телефони"/>
              </a:rPr>
              <a:t>)</a:t>
            </a:r>
            <a:r>
              <a:rPr lang="ru-RU" sz="2800" dirty="0" smtClean="0"/>
              <a:t>, </a:t>
            </a:r>
            <a:r>
              <a:rPr lang="ru-RU" sz="2800" dirty="0" err="1" smtClean="0"/>
              <a:t>проте</a:t>
            </a:r>
            <a:r>
              <a:rPr lang="ru-RU" sz="2800" dirty="0" smtClean="0"/>
              <a:t> на </a:t>
            </a:r>
            <a:r>
              <a:rPr lang="ru-RU" sz="2800" dirty="0" err="1" smtClean="0"/>
              <a:t>відміну</a:t>
            </a:r>
            <a:r>
              <a:rPr lang="ru-RU" sz="2800" dirty="0" smtClean="0"/>
              <a:t> </a:t>
            </a:r>
            <a:r>
              <a:rPr lang="ru-RU" sz="2800" dirty="0" err="1" smtClean="0"/>
              <a:t>від</a:t>
            </a:r>
            <a:r>
              <a:rPr lang="ru-RU" sz="2800" dirty="0" smtClean="0"/>
              <a:t> </a:t>
            </a:r>
            <a:r>
              <a:rPr lang="ru-RU" sz="2800" dirty="0" err="1" smtClean="0"/>
              <a:t>гучномовців</a:t>
            </a:r>
            <a:r>
              <a:rPr lang="ru-RU" sz="2800" dirty="0" smtClean="0"/>
              <a:t> вони не </a:t>
            </a:r>
            <a:r>
              <a:rPr lang="ru-RU" sz="2800" dirty="0" err="1" smtClean="0"/>
              <a:t>призначені</a:t>
            </a:r>
            <a:r>
              <a:rPr lang="ru-RU" sz="2800" dirty="0" smtClean="0"/>
              <a:t> для </a:t>
            </a:r>
            <a:r>
              <a:rPr lang="ru-RU" sz="2800" dirty="0" err="1" smtClean="0"/>
              <a:t>випромінювання</a:t>
            </a:r>
            <a:r>
              <a:rPr lang="ru-RU" sz="2800" dirty="0" smtClean="0"/>
              <a:t> звуку у </a:t>
            </a:r>
            <a:r>
              <a:rPr lang="ru-RU" sz="2800" dirty="0" err="1" smtClean="0"/>
              <a:t>відкритий</a:t>
            </a:r>
            <a:r>
              <a:rPr lang="ru-RU" sz="2800" dirty="0" smtClean="0"/>
              <a:t> </a:t>
            </a:r>
            <a:r>
              <a:rPr lang="ru-RU" sz="2800" dirty="0" err="1" smtClean="0"/>
              <a:t>простір</a:t>
            </a:r>
            <a:r>
              <a:rPr lang="ru-RU" sz="2800" dirty="0" smtClean="0"/>
              <a:t>. </a:t>
            </a:r>
            <a:r>
              <a:rPr lang="ru-RU" sz="2800" dirty="0" err="1" smtClean="0"/>
              <a:t>Гучномовець</a:t>
            </a:r>
            <a:r>
              <a:rPr lang="ru-RU" sz="2800" dirty="0" smtClean="0"/>
              <a:t>, </a:t>
            </a:r>
            <a:r>
              <a:rPr lang="ru-RU" sz="2800" dirty="0" err="1" smtClean="0"/>
              <a:t>виконаний</a:t>
            </a:r>
            <a:r>
              <a:rPr lang="ru-RU" sz="2800" dirty="0" smtClean="0"/>
              <a:t> у </a:t>
            </a:r>
            <a:r>
              <a:rPr lang="ru-RU" sz="2800" dirty="0" err="1" smtClean="0"/>
              <a:t>вигляді</a:t>
            </a:r>
            <a:r>
              <a:rPr lang="ru-RU" sz="2800" dirty="0" smtClean="0"/>
              <a:t> </a:t>
            </a:r>
            <a:r>
              <a:rPr lang="ru-RU" sz="2800" dirty="0" err="1" smtClean="0"/>
              <a:t>закритого</a:t>
            </a:r>
            <a:r>
              <a:rPr lang="ru-RU" sz="2800" dirty="0" smtClean="0"/>
              <a:t> корпусу </a:t>
            </a:r>
            <a:r>
              <a:rPr lang="ru-RU" sz="2800" dirty="0" err="1" smtClean="0"/>
              <a:t>тієї</a:t>
            </a:r>
            <a:r>
              <a:rPr lang="ru-RU" sz="2800" dirty="0" smtClean="0"/>
              <a:t> </a:t>
            </a:r>
            <a:r>
              <a:rPr lang="ru-RU" sz="2800" dirty="0" err="1" smtClean="0"/>
              <a:t>чи</a:t>
            </a:r>
            <a:r>
              <a:rPr lang="ru-RU" sz="2800" dirty="0" smtClean="0"/>
              <a:t> </a:t>
            </a:r>
            <a:r>
              <a:rPr lang="ru-RU" sz="2800" dirty="0" err="1" smtClean="0"/>
              <a:t>іншої</a:t>
            </a:r>
            <a:r>
              <a:rPr lang="ru-RU" sz="2800" dirty="0" smtClean="0"/>
              <a:t> </a:t>
            </a:r>
            <a:r>
              <a:rPr lang="ru-RU" sz="2800" dirty="0" err="1" smtClean="0"/>
              <a:t>форми</a:t>
            </a:r>
            <a:r>
              <a:rPr lang="ru-RU" sz="2800" dirty="0" smtClean="0"/>
              <a:t> (</a:t>
            </a:r>
            <a:r>
              <a:rPr lang="ru-RU" sz="2800" dirty="0" err="1" smtClean="0"/>
              <a:t>частіше</a:t>
            </a:r>
            <a:r>
              <a:rPr lang="ru-RU" sz="2800" dirty="0" smtClean="0"/>
              <a:t> </a:t>
            </a:r>
            <a:r>
              <a:rPr lang="ru-RU" sz="2800" dirty="0" err="1" smtClean="0"/>
              <a:t>паралелепіпед</a:t>
            </a:r>
            <a:r>
              <a:rPr lang="ru-RU" sz="2800" dirty="0" smtClean="0"/>
              <a:t>, куб) </a:t>
            </a:r>
            <a:r>
              <a:rPr lang="ru-RU" sz="2800" dirty="0" err="1" smtClean="0"/>
              <a:t>називається</a:t>
            </a:r>
            <a:r>
              <a:rPr lang="ru-RU" sz="2800" dirty="0" smtClean="0"/>
              <a:t> </a:t>
            </a:r>
            <a:r>
              <a:rPr lang="ru-RU" sz="2800" dirty="0" err="1" smtClean="0">
                <a:hlinkClick r:id="rId4" tooltip="Акустична система"/>
              </a:rPr>
              <a:t>акустичною</a:t>
            </a:r>
            <a:r>
              <a:rPr lang="ru-RU" sz="2800" dirty="0" smtClean="0">
                <a:hlinkClick r:id="rId4" tooltip="Акустична система"/>
              </a:rPr>
              <a:t> системою</a:t>
            </a:r>
            <a:r>
              <a:rPr lang="ru-RU" sz="2800" dirty="0" smtClean="0"/>
              <a:t> </a:t>
            </a:r>
            <a:r>
              <a:rPr lang="ru-RU" sz="2800" dirty="0" err="1" smtClean="0"/>
              <a:t>або</a:t>
            </a:r>
            <a:r>
              <a:rPr lang="ru-RU" sz="2800" dirty="0" smtClean="0"/>
              <a:t> (неправильно) </a:t>
            </a:r>
            <a:r>
              <a:rPr lang="ru-RU" sz="2800" dirty="0" smtClean="0">
                <a:hlinkClick r:id="rId5" tooltip="Звукова колонка"/>
              </a:rPr>
              <a:t>колонкою</a:t>
            </a:r>
            <a:r>
              <a:rPr lang="ru-RU" sz="2800" dirty="0" smtClean="0"/>
              <a:t>.</a:t>
            </a:r>
          </a:p>
          <a:p>
            <a:pPr>
              <a:buNone/>
            </a:pPr>
            <a:endParaRPr lang="en-US" sz="2800" dirty="0">
              <a:latin typeface="Comic Sans MS" pitchFamily="66" charset="0"/>
            </a:endParaRPr>
          </a:p>
        </p:txBody>
      </p:sp>
      <p:pic>
        <p:nvPicPr>
          <p:cNvPr id="1026" name="Picture 2" descr="C:\Program Files\Microsoft Office\MEDIA\CAGCAT10\j0297707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948331">
            <a:off x="229342" y="161396"/>
            <a:ext cx="1429240" cy="1758725"/>
          </a:xfrm>
          <a:prstGeom prst="rect">
            <a:avLst/>
          </a:prstGeom>
          <a:noFill/>
        </p:spPr>
      </p:pic>
      <p:pic>
        <p:nvPicPr>
          <p:cNvPr id="1027" name="Picture 3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072330" y="214290"/>
            <a:ext cx="1829714" cy="15654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Висновок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</a:t>
            </a:r>
            <a:endParaRPr lang="en-US" dirty="0"/>
          </a:p>
        </p:txBody>
      </p:sp>
      <p:pic>
        <p:nvPicPr>
          <p:cNvPr id="4" name="Рисунок 3" descr="c_MlCHgqPN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5984" y="642918"/>
            <a:ext cx="32861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latin typeface="Comic Sans MS" pitchFamily="66" charset="0"/>
              </a:rPr>
              <a:t>Використана література</a:t>
            </a:r>
            <a:endParaRPr lang="en-US" sz="3600" b="1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282" y="2357430"/>
            <a:ext cx="8501122" cy="738664"/>
          </a:xfrm>
          <a:prstGeom prst="rect">
            <a:avLst/>
          </a:prstGeom>
          <a:solidFill>
            <a:schemeClr val="accent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400" dirty="0" err="1" smtClean="0"/>
              <a:t>Павловська</a:t>
            </a:r>
            <a:r>
              <a:rPr lang="ru-RU" sz="1400" dirty="0" smtClean="0"/>
              <a:t> В. І., </a:t>
            </a:r>
            <a:r>
              <a:rPr lang="ru-RU" sz="1400" dirty="0" err="1" smtClean="0"/>
              <a:t>Качеровіч</a:t>
            </a:r>
            <a:r>
              <a:rPr lang="ru-RU" sz="1400" dirty="0" smtClean="0"/>
              <a:t> А. Н., </a:t>
            </a:r>
            <a:r>
              <a:rPr lang="ru-RU" sz="1400" dirty="0" err="1" smtClean="0"/>
              <a:t>Лук'янов</a:t>
            </a:r>
            <a:r>
              <a:rPr lang="ru-RU" sz="1400" dirty="0" smtClean="0"/>
              <a:t> А. П. Акустика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електроакустична</a:t>
            </a:r>
            <a:r>
              <a:rPr lang="ru-RU" sz="1400" dirty="0" smtClean="0"/>
              <a:t> </a:t>
            </a:r>
            <a:r>
              <a:rPr lang="ru-RU" sz="1400" dirty="0" err="1" smtClean="0"/>
              <a:t>апаратура</a:t>
            </a:r>
            <a:r>
              <a:rPr lang="ru-RU" sz="1400" dirty="0" smtClean="0"/>
              <a:t>. 2-е изд. - М.: </a:t>
            </a:r>
            <a:r>
              <a:rPr lang="ru-RU" sz="1400" dirty="0" err="1" smtClean="0"/>
              <a:t>Мистецтво</a:t>
            </a:r>
            <a:r>
              <a:rPr lang="ru-RU" sz="1400" dirty="0" smtClean="0"/>
              <a:t>, 1986</a:t>
            </a:r>
          </a:p>
          <a:p>
            <a:r>
              <a:rPr lang="ru-RU" sz="1400" dirty="0" smtClean="0"/>
              <a:t>Акустика. </a:t>
            </a:r>
            <a:r>
              <a:rPr lang="ru-RU" sz="1400" dirty="0" err="1" smtClean="0"/>
              <a:t>Довідник</a:t>
            </a:r>
            <a:r>
              <a:rPr lang="ru-RU" sz="1400" dirty="0" smtClean="0"/>
              <a:t>. </a:t>
            </a:r>
            <a:r>
              <a:rPr lang="ru-RU" sz="1400" dirty="0" err="1" smtClean="0"/>
              <a:t>Під</a:t>
            </a:r>
            <a:r>
              <a:rPr lang="ru-RU" sz="1400" dirty="0" smtClean="0"/>
              <a:t> ред. М. А. </a:t>
            </a:r>
            <a:r>
              <a:rPr lang="ru-RU" sz="1400" dirty="0" err="1" smtClean="0"/>
              <a:t>Сапожкова</a:t>
            </a:r>
            <a:r>
              <a:rPr lang="ru-RU" sz="1400" dirty="0" smtClean="0"/>
              <a:t>. - М.: </a:t>
            </a:r>
            <a:r>
              <a:rPr lang="ru-RU" sz="1400" dirty="0" err="1" smtClean="0"/>
              <a:t>Радіо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зв'язок</a:t>
            </a:r>
            <a:r>
              <a:rPr lang="ru-RU" sz="1400" dirty="0" smtClean="0"/>
              <a:t>, 1989.</a:t>
            </a:r>
            <a:endParaRPr lang="ru-RU" sz="1400" dirty="0"/>
          </a:p>
        </p:txBody>
      </p:sp>
      <p:pic>
        <p:nvPicPr>
          <p:cNvPr id="3074" name="Picture 2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5500702"/>
            <a:ext cx="1824228" cy="1121054"/>
          </a:xfrm>
          <a:prstGeom prst="rect">
            <a:avLst/>
          </a:prstGeom>
          <a:noFill/>
        </p:spPr>
      </p:pic>
      <p:pic>
        <p:nvPicPr>
          <p:cNvPr id="3076" name="Picture 4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285728"/>
            <a:ext cx="1100023" cy="1805026"/>
          </a:xfrm>
          <a:prstGeom prst="rect">
            <a:avLst/>
          </a:prstGeom>
          <a:noFill/>
        </p:spPr>
      </p:pic>
      <p:pic>
        <p:nvPicPr>
          <p:cNvPr id="3077" name="Picture 5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29454" y="214290"/>
            <a:ext cx="1795882" cy="1833372"/>
          </a:xfrm>
          <a:prstGeom prst="rect">
            <a:avLst/>
          </a:prstGeom>
          <a:noFill/>
        </p:spPr>
      </p:pic>
      <p:pic>
        <p:nvPicPr>
          <p:cNvPr id="3078" name="Picture 6" descr="C:\Program Files\Microsoft Office\MEDIA\CAGCAT10\j0196400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448702" y="5045659"/>
            <a:ext cx="1695298" cy="1812341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14282" y="3429000"/>
            <a:ext cx="8501122" cy="830997"/>
          </a:xfrm>
          <a:prstGeom prst="rect">
            <a:avLst/>
          </a:prstGeom>
          <a:solidFill>
            <a:schemeClr val="accent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Корольков В. Г., </a:t>
            </a:r>
            <a:r>
              <a:rPr lang="ru-RU" sz="1600" dirty="0" err="1" smtClean="0"/>
              <a:t>Чобітків</a:t>
            </a:r>
            <a:r>
              <a:rPr lang="ru-RU" sz="1600" dirty="0" smtClean="0"/>
              <a:t> М. А. </a:t>
            </a:r>
            <a:r>
              <a:rPr lang="ru-RU" sz="1600" dirty="0" err="1" smtClean="0"/>
              <a:t>Довідник</a:t>
            </a:r>
            <a:r>
              <a:rPr lang="ru-RU" sz="1600" dirty="0" smtClean="0"/>
              <a:t> по </a:t>
            </a:r>
            <a:r>
              <a:rPr lang="ru-RU" sz="1600" dirty="0" err="1" smtClean="0"/>
              <a:t>акустиці</a:t>
            </a:r>
            <a:r>
              <a:rPr lang="ru-RU" sz="1600" dirty="0" smtClean="0"/>
              <a:t>. </a:t>
            </a:r>
            <a:r>
              <a:rPr lang="ru-RU" sz="1600" dirty="0" err="1" smtClean="0"/>
              <a:t>Під</a:t>
            </a:r>
            <a:r>
              <a:rPr lang="ru-RU" sz="1600" dirty="0" smtClean="0"/>
              <a:t> </a:t>
            </a:r>
            <a:r>
              <a:rPr lang="ru-RU" sz="1600" dirty="0" err="1" smtClean="0"/>
              <a:t>заг</a:t>
            </a:r>
            <a:r>
              <a:rPr lang="ru-RU" sz="1600" dirty="0" smtClean="0"/>
              <a:t>. ред. М. А. </a:t>
            </a:r>
            <a:r>
              <a:rPr lang="ru-RU" sz="1600" dirty="0" err="1" smtClean="0"/>
              <a:t>Сапожкова</a:t>
            </a:r>
            <a:r>
              <a:rPr lang="ru-RU" sz="1600" dirty="0" smtClean="0"/>
              <a:t>. - М.: </a:t>
            </a:r>
            <a:r>
              <a:rPr lang="ru-RU" sz="1600" dirty="0" err="1" smtClean="0"/>
              <a:t>Радіо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зв'язок</a:t>
            </a:r>
            <a:r>
              <a:rPr lang="ru-RU" sz="1600" dirty="0" smtClean="0"/>
              <a:t>, 1979.</a:t>
            </a:r>
          </a:p>
          <a:p>
            <a:r>
              <a:rPr lang="ru-RU" sz="1600" dirty="0" smtClean="0"/>
              <a:t>Алдошина І. А. </a:t>
            </a:r>
            <a:r>
              <a:rPr lang="ru-RU" sz="1600" dirty="0" err="1" smtClean="0"/>
              <a:t>Електродинамічні</a:t>
            </a:r>
            <a:r>
              <a:rPr lang="ru-RU" sz="1600" dirty="0" smtClean="0"/>
              <a:t> </a:t>
            </a:r>
            <a:r>
              <a:rPr lang="ru-RU" sz="1600" dirty="0" err="1" smtClean="0"/>
              <a:t>гучномовці</a:t>
            </a:r>
            <a:r>
              <a:rPr lang="ru-RU" sz="1600" dirty="0" smtClean="0"/>
              <a:t>. - М.: </a:t>
            </a:r>
            <a:r>
              <a:rPr lang="ru-RU" sz="1600" dirty="0" err="1" smtClean="0"/>
              <a:t>Радіо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зв'язок</a:t>
            </a:r>
            <a:r>
              <a:rPr lang="ru-RU" sz="1600" dirty="0" smtClean="0"/>
              <a:t>, 1989.</a:t>
            </a:r>
            <a:endParaRPr lang="ru-RU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285720" y="4714884"/>
            <a:ext cx="8143932" cy="738664"/>
          </a:xfrm>
          <a:prstGeom prst="rect">
            <a:avLst/>
          </a:prstGeom>
          <a:solidFill>
            <a:schemeClr val="accent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Алдошина І. А., Войшвилло А. Г. </a:t>
            </a:r>
            <a:r>
              <a:rPr lang="ru-RU" sz="1400" dirty="0" err="1" smtClean="0"/>
              <a:t>Високоякісні</a:t>
            </a:r>
            <a:r>
              <a:rPr lang="ru-RU" sz="1400" dirty="0" smtClean="0"/>
              <a:t> </a:t>
            </a:r>
            <a:r>
              <a:rPr lang="ru-RU" sz="1400" dirty="0" err="1" smtClean="0"/>
              <a:t>акустичні</a:t>
            </a:r>
            <a:r>
              <a:rPr lang="ru-RU" sz="1400" dirty="0" smtClean="0"/>
              <a:t> </a:t>
            </a:r>
            <a:r>
              <a:rPr lang="ru-RU" sz="1400" dirty="0" err="1" smtClean="0"/>
              <a:t>системи</a:t>
            </a:r>
            <a:r>
              <a:rPr lang="ru-RU" sz="1400" dirty="0" smtClean="0"/>
              <a:t> та </a:t>
            </a:r>
            <a:r>
              <a:rPr lang="ru-RU" sz="1400" dirty="0" err="1" smtClean="0"/>
              <a:t>випромінювачі</a:t>
            </a:r>
            <a:r>
              <a:rPr lang="ru-RU" sz="1400" dirty="0" smtClean="0"/>
              <a:t>. - М.: </a:t>
            </a:r>
            <a:r>
              <a:rPr lang="ru-RU" sz="1400" dirty="0" err="1" smtClean="0"/>
              <a:t>Радіо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зв'язок</a:t>
            </a:r>
            <a:r>
              <a:rPr lang="ru-RU" sz="1400" dirty="0" smtClean="0"/>
              <a:t>, 1985.</a:t>
            </a:r>
          </a:p>
          <a:p>
            <a:r>
              <a:rPr lang="ru-RU" sz="1400" dirty="0" err="1" smtClean="0"/>
              <a:t>Іофе</a:t>
            </a:r>
            <a:r>
              <a:rPr lang="ru-RU" sz="1400" dirty="0" smtClean="0"/>
              <a:t> В. К., </a:t>
            </a:r>
            <a:r>
              <a:rPr lang="ru-RU" sz="1400" dirty="0" err="1" smtClean="0"/>
              <a:t>Лізунков</a:t>
            </a:r>
            <a:r>
              <a:rPr lang="ru-RU" sz="1400" dirty="0" smtClean="0"/>
              <a:t> М. В. </a:t>
            </a:r>
            <a:r>
              <a:rPr lang="ru-RU" sz="1400" dirty="0" err="1" smtClean="0"/>
              <a:t>Побутові</a:t>
            </a:r>
            <a:r>
              <a:rPr lang="ru-RU" sz="1400" dirty="0" smtClean="0"/>
              <a:t> </a:t>
            </a:r>
            <a:r>
              <a:rPr lang="ru-RU" sz="1400" dirty="0" err="1" smtClean="0"/>
              <a:t>акустичні</a:t>
            </a:r>
            <a:r>
              <a:rPr lang="ru-RU" sz="1400" dirty="0" smtClean="0"/>
              <a:t> </a:t>
            </a:r>
            <a:r>
              <a:rPr lang="ru-RU" sz="1400" dirty="0" err="1" smtClean="0"/>
              <a:t>системи</a:t>
            </a:r>
            <a:r>
              <a:rPr lang="ru-RU" sz="1400" dirty="0" smtClean="0"/>
              <a:t>. - М.: </a:t>
            </a:r>
            <a:r>
              <a:rPr lang="ru-RU" sz="1400" dirty="0" err="1" smtClean="0"/>
              <a:t>Радіо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зв'язок</a:t>
            </a:r>
            <a:r>
              <a:rPr lang="ru-RU" sz="1400" dirty="0" smtClean="0"/>
              <a:t>, 1984.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_MlCHgqPN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Comic Sans MS" pitchFamily="66" charset="0"/>
              </a:rPr>
              <a:t>План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525963"/>
          </a:xfrm>
          <a:solidFill>
            <a:schemeClr val="accent1">
              <a:alpha val="60000"/>
            </a:schemeClr>
          </a:solidFill>
        </p:spPr>
        <p:txBody>
          <a:bodyPr>
            <a:noAutofit/>
          </a:bodyPr>
          <a:lstStyle/>
          <a:p>
            <a:r>
              <a:rPr lang="uk-UA" sz="2400" dirty="0" smtClean="0">
                <a:latin typeface="Comic Sans MS" pitchFamily="66" charset="0"/>
              </a:rPr>
              <a:t>Гучномовець</a:t>
            </a:r>
          </a:p>
          <a:p>
            <a:r>
              <a:rPr lang="uk-UA" sz="2400" dirty="0" smtClean="0">
                <a:latin typeface="Comic Sans MS" pitchFamily="66" charset="0"/>
              </a:rPr>
              <a:t>Будова приладу </a:t>
            </a:r>
          </a:p>
          <a:p>
            <a:r>
              <a:rPr lang="uk-UA" sz="2400" dirty="0" smtClean="0">
                <a:latin typeface="Comic Sans MS" pitchFamily="66" charset="0"/>
              </a:rPr>
              <a:t>Види гучномовців</a:t>
            </a:r>
          </a:p>
          <a:p>
            <a:r>
              <a:rPr lang="uk-UA" sz="2400" dirty="0" smtClean="0">
                <a:latin typeface="Comic Sans MS" pitchFamily="66" charset="0"/>
              </a:rPr>
              <a:t>Історія виникнення гучномовця</a:t>
            </a:r>
          </a:p>
          <a:p>
            <a:r>
              <a:rPr lang="ru-RU" sz="2400" dirty="0" smtClean="0">
                <a:latin typeface="Comic Sans MS" pitchFamily="66" charset="0"/>
              </a:rPr>
              <a:t>Класифікація за іншими знаками</a:t>
            </a:r>
          </a:p>
          <a:p>
            <a:r>
              <a:rPr lang="ru-RU" sz="2400" dirty="0" err="1" smtClean="0">
                <a:latin typeface="Comic Sans MS" pitchFamily="66" charset="0"/>
              </a:rPr>
              <a:t>Функціональні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види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гучномовців</a:t>
            </a:r>
            <a:endParaRPr lang="ru-RU" sz="2400" dirty="0" smtClean="0">
              <a:latin typeface="Comic Sans MS" pitchFamily="66" charset="0"/>
            </a:endParaRPr>
          </a:p>
          <a:p>
            <a:r>
              <a:rPr lang="ru-RU" sz="2400" dirty="0" err="1" smtClean="0">
                <a:latin typeface="Comic Sans MS" pitchFamily="66" charset="0"/>
              </a:rPr>
              <a:t>Рупорні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гучномовці</a:t>
            </a:r>
            <a:endParaRPr lang="uk-UA" sz="2400" dirty="0" smtClean="0">
              <a:latin typeface="Comic Sans MS" pitchFamily="66" charset="0"/>
            </a:endParaRPr>
          </a:p>
          <a:p>
            <a:r>
              <a:rPr lang="uk-UA" sz="2400" dirty="0" smtClean="0">
                <a:latin typeface="Comic Sans MS" pitchFamily="66" charset="0"/>
              </a:rPr>
              <a:t>Висновок</a:t>
            </a:r>
          </a:p>
          <a:p>
            <a:r>
              <a:rPr lang="uk-UA" sz="2400" dirty="0" smtClean="0">
                <a:latin typeface="Comic Sans MS" pitchFamily="66" charset="0"/>
              </a:rPr>
              <a:t>Використана література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_MlCHgqPN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Гучномовець</a:t>
            </a:r>
            <a:endParaRPr lang="en-US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4286256"/>
            <a:ext cx="8229600" cy="2328865"/>
          </a:xfrm>
          <a:solidFill>
            <a:schemeClr val="accent1">
              <a:alpha val="60000"/>
            </a:schemeClr>
          </a:solidFill>
        </p:spPr>
        <p:txBody>
          <a:bodyPr>
            <a:normAutofit fontScale="92500" lnSpcReduction="20000"/>
          </a:bodyPr>
          <a:lstStyle/>
          <a:p>
            <a:pPr lvl="0"/>
            <a:r>
              <a:rPr lang="vi-VN" b="1" dirty="0" smtClean="0">
                <a:latin typeface="+mj-lt"/>
              </a:rPr>
              <a:t>Гучномо́вець</a:t>
            </a:r>
            <a:r>
              <a:rPr lang="vi-VN" dirty="0" smtClean="0">
                <a:latin typeface="+mj-lt"/>
              </a:rPr>
              <a:t> —</a:t>
            </a:r>
            <a:r>
              <a:rPr lang="uk-UA" dirty="0" smtClean="0">
                <a:latin typeface="+mj-lt"/>
              </a:rPr>
              <a:t> пристрій </a:t>
            </a:r>
            <a:r>
              <a:rPr lang="vi-VN" dirty="0" smtClean="0">
                <a:latin typeface="+mj-lt"/>
              </a:rPr>
              <a:t>для ефективного випромінювання</a:t>
            </a:r>
            <a:r>
              <a:rPr lang="uk-UA" dirty="0" smtClean="0">
                <a:latin typeface="+mj-lt"/>
              </a:rPr>
              <a:t> звуку</a:t>
            </a:r>
            <a:r>
              <a:rPr lang="vi-VN" dirty="0" smtClean="0">
                <a:latin typeface="+mj-lt"/>
              </a:rPr>
              <a:t> в навколишній простір, що конструктивно містить одну або декілька випромінюючих голівок і, при необхідності, акустичне оформлення і додаткові електричні пристрої. </a:t>
            </a:r>
            <a:endParaRPr lang="en-US" dirty="0" smtClean="0">
              <a:latin typeface="+mj-lt"/>
            </a:endParaRPr>
          </a:p>
          <a:p>
            <a:endParaRPr lang="en-US" dirty="0">
              <a:latin typeface="Comic Sans MS" pitchFamily="66" charset="0"/>
            </a:endParaRPr>
          </a:p>
        </p:txBody>
      </p:sp>
      <p:sp>
        <p:nvSpPr>
          <p:cNvPr id="9" name="Выноска-облако 8"/>
          <p:cNvSpPr/>
          <p:nvPr/>
        </p:nvSpPr>
        <p:spPr>
          <a:xfrm>
            <a:off x="5929322" y="357166"/>
            <a:ext cx="3000396" cy="192882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Рисунок 7" descr="img29906_1787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10" y="1214422"/>
            <a:ext cx="2571748" cy="257174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_MlCHgqPN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/>
              <a:t>Будова приладу</a:t>
            </a:r>
            <a:endParaRPr lang="en-US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071678"/>
            <a:ext cx="4757742" cy="3500462"/>
          </a:xfrm>
          <a:solidFill>
            <a:schemeClr val="accent1">
              <a:alpha val="58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ru-RU" sz="2000" dirty="0" err="1" smtClean="0"/>
              <a:t>Гучномовець</a:t>
            </a:r>
            <a:r>
              <a:rPr lang="ru-RU" sz="2000" dirty="0" smtClean="0"/>
              <a:t> конструктивно </a:t>
            </a:r>
            <a:r>
              <a:rPr lang="ru-RU" sz="2000" dirty="0" err="1" smtClean="0"/>
              <a:t>містить</a:t>
            </a:r>
            <a:r>
              <a:rPr lang="ru-RU" sz="2000" dirty="0" smtClean="0"/>
              <a:t> одну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декілька</a:t>
            </a:r>
            <a:r>
              <a:rPr lang="ru-RU" sz="2000" dirty="0" smtClean="0"/>
              <a:t> </a:t>
            </a:r>
            <a:r>
              <a:rPr lang="ru-RU" sz="2000" dirty="0" err="1" smtClean="0"/>
              <a:t>випромінюючих</a:t>
            </a:r>
            <a:r>
              <a:rPr lang="ru-RU" sz="2000" dirty="0" smtClean="0"/>
              <a:t> </a:t>
            </a:r>
            <a:r>
              <a:rPr lang="ru-RU" sz="2000" dirty="0" err="1" smtClean="0"/>
              <a:t>голівок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, при </a:t>
            </a:r>
            <a:r>
              <a:rPr lang="ru-RU" sz="2000" dirty="0" err="1" smtClean="0"/>
              <a:t>необхідності</a:t>
            </a:r>
            <a:r>
              <a:rPr lang="ru-RU" sz="2000" dirty="0" smtClean="0"/>
              <a:t>, </a:t>
            </a:r>
            <a:r>
              <a:rPr lang="ru-RU" sz="2000" dirty="0" err="1" smtClean="0"/>
              <a:t>акустичне</a:t>
            </a:r>
            <a:r>
              <a:rPr lang="ru-RU" sz="2000" dirty="0" smtClean="0"/>
              <a:t> </a:t>
            </a:r>
            <a:r>
              <a:rPr lang="ru-RU" sz="2000" dirty="0" err="1" smtClean="0"/>
              <a:t>оформлення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додаткові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електричні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пристрої</a:t>
            </a:r>
            <a:r>
              <a:rPr lang="ru-RU" sz="2000" dirty="0" smtClean="0"/>
              <a:t> (</a:t>
            </a:r>
            <a:r>
              <a:rPr lang="ru-RU" sz="2000" dirty="0" err="1" smtClean="0"/>
              <a:t>фільтри</a:t>
            </a:r>
            <a:r>
              <a:rPr lang="ru-RU" sz="2000" dirty="0" smtClean="0"/>
              <a:t>, </a:t>
            </a:r>
            <a:r>
              <a:rPr lang="ru-RU" sz="2000" dirty="0" err="1" smtClean="0"/>
              <a:t>трансформатори</a:t>
            </a:r>
            <a:r>
              <a:rPr lang="ru-RU" sz="2000" dirty="0" smtClean="0"/>
              <a:t>, </a:t>
            </a:r>
            <a:r>
              <a:rPr lang="ru-RU" sz="2000" dirty="0" err="1" smtClean="0"/>
              <a:t>регулятори</a:t>
            </a:r>
            <a:r>
              <a:rPr lang="ru-RU" sz="2000" dirty="0" smtClean="0"/>
              <a:t> </a:t>
            </a:r>
            <a:r>
              <a:rPr lang="ru-RU" sz="2000" dirty="0" err="1" smtClean="0"/>
              <a:t>тощо</a:t>
            </a:r>
            <a:r>
              <a:rPr lang="ru-RU" sz="2000" dirty="0" smtClean="0"/>
              <a:t>).</a:t>
            </a:r>
          </a:p>
          <a:p>
            <a:endParaRPr lang="ru-RU" sz="2000" dirty="0" smtClean="0">
              <a:latin typeface="Comic Sans MS" pitchFamily="66" charset="0"/>
            </a:endParaRPr>
          </a:p>
          <a:p>
            <a:r>
              <a:rPr lang="ru-RU" sz="2000" dirty="0" err="1" smtClean="0"/>
              <a:t>Голівка</a:t>
            </a:r>
            <a:r>
              <a:rPr lang="ru-RU" sz="2000" dirty="0" smtClean="0"/>
              <a:t> </a:t>
            </a:r>
            <a:r>
              <a:rPr lang="ru-RU" sz="2000" dirty="0" err="1" smtClean="0"/>
              <a:t>гучномовця</a:t>
            </a:r>
            <a:r>
              <a:rPr lang="ru-RU" sz="2000" dirty="0" smtClean="0"/>
              <a:t> — </a:t>
            </a:r>
            <a:r>
              <a:rPr lang="ru-RU" sz="2000" dirty="0" err="1" smtClean="0"/>
              <a:t>пасивний</a:t>
            </a:r>
            <a:r>
              <a:rPr lang="ru-RU" sz="2000" dirty="0" smtClean="0"/>
              <a:t> </a:t>
            </a:r>
            <a:r>
              <a:rPr lang="ru-RU" sz="2000" dirty="0" err="1" smtClean="0">
                <a:hlinkClick r:id="rId3" tooltip="Акустичний перетворювач"/>
              </a:rPr>
              <a:t>електроакустичний</a:t>
            </a:r>
            <a:r>
              <a:rPr lang="ru-RU" sz="2000" dirty="0" smtClean="0">
                <a:hlinkClick r:id="rId3" tooltip="Акустичний перетворювач"/>
              </a:rPr>
              <a:t> </a:t>
            </a:r>
            <a:r>
              <a:rPr lang="ru-RU" sz="2000" dirty="0" err="1" smtClean="0">
                <a:hlinkClick r:id="rId3" tooltip="Акустичний перетворювач"/>
              </a:rPr>
              <a:t>перетворювач</a:t>
            </a:r>
            <a:r>
              <a:rPr lang="ru-RU" sz="2000" dirty="0" smtClean="0"/>
              <a:t>, </a:t>
            </a:r>
            <a:r>
              <a:rPr lang="ru-RU" sz="2000" dirty="0" err="1" smtClean="0"/>
              <a:t>призначений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перетворення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електричних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сигналів</a:t>
            </a:r>
            <a:r>
              <a:rPr lang="ru-RU" sz="2000" dirty="0" smtClean="0"/>
              <a:t> в </a:t>
            </a:r>
            <a:r>
              <a:rPr lang="ru-RU" sz="2000" dirty="0" err="1" smtClean="0"/>
              <a:t>акустичні</a:t>
            </a:r>
            <a:r>
              <a:rPr lang="ru-RU" sz="2000" dirty="0" smtClean="0"/>
              <a:t>.</a:t>
            </a:r>
          </a:p>
          <a:p>
            <a:endParaRPr lang="ru-RU" sz="2000" dirty="0" smtClean="0"/>
          </a:p>
          <a:p>
            <a:r>
              <a:rPr lang="ru-RU" sz="2000" dirty="0" err="1" smtClean="0"/>
              <a:t>Акустичне</a:t>
            </a:r>
            <a:r>
              <a:rPr lang="ru-RU" sz="2000" dirty="0" smtClean="0"/>
              <a:t> </a:t>
            </a:r>
            <a:r>
              <a:rPr lang="ru-RU" sz="2000" dirty="0" err="1" smtClean="0"/>
              <a:t>оформлення</a:t>
            </a:r>
            <a:r>
              <a:rPr lang="ru-RU" sz="2000" dirty="0" smtClean="0"/>
              <a:t> — </a:t>
            </a:r>
            <a:r>
              <a:rPr lang="ru-RU" sz="2000" dirty="0" err="1" smtClean="0"/>
              <a:t>конструктивний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елемент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забезпечує</a:t>
            </a:r>
            <a:r>
              <a:rPr lang="ru-RU" sz="2000" dirty="0" smtClean="0"/>
              <a:t> </a:t>
            </a:r>
            <a:r>
              <a:rPr lang="ru-RU" sz="2000" dirty="0" err="1" smtClean="0"/>
              <a:t>ефективне</a:t>
            </a:r>
            <a:r>
              <a:rPr lang="ru-RU" sz="2000" dirty="0" smtClean="0"/>
              <a:t> </a:t>
            </a:r>
            <a:r>
              <a:rPr lang="ru-RU" sz="2000" dirty="0" err="1" smtClean="0"/>
              <a:t>випромінювання</a:t>
            </a:r>
            <a:r>
              <a:rPr lang="ru-RU" sz="2000" dirty="0" smtClean="0"/>
              <a:t> звуку (</a:t>
            </a:r>
            <a:r>
              <a:rPr lang="ru-RU" sz="2000" dirty="0" err="1" smtClean="0"/>
              <a:t>акустичний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екран</a:t>
            </a:r>
            <a:r>
              <a:rPr lang="ru-RU" sz="2000" dirty="0" smtClean="0"/>
              <a:t>, ящик, рупор </a:t>
            </a:r>
            <a:r>
              <a:rPr lang="ru-RU" sz="2000" dirty="0" err="1" smtClean="0"/>
              <a:t>тощо</a:t>
            </a:r>
            <a:r>
              <a:rPr lang="ru-RU" sz="2000" dirty="0" smtClean="0"/>
              <a:t>).</a:t>
            </a:r>
          </a:p>
          <a:p>
            <a:endParaRPr lang="uk-UA" sz="2000" dirty="0" smtClean="0">
              <a:latin typeface="Comic Sans MS" pitchFamily="66" charset="0"/>
            </a:endParaRPr>
          </a:p>
        </p:txBody>
      </p:sp>
      <p:pic>
        <p:nvPicPr>
          <p:cNvPr id="8" name="Рисунок 7" descr="gf091h4h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9322" y="1928802"/>
            <a:ext cx="2532265" cy="2714644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_MlCHgqPN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60000"/>
            </a:schemeClr>
          </a:solidFill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latin typeface="Comic Sans MS" pitchFamily="66" charset="0"/>
              </a:rPr>
              <a:t>Історія виникнення гучномовця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3"/>
            <a:ext cx="5429288" cy="5000659"/>
          </a:xfrm>
          <a:solidFill>
            <a:schemeClr val="accent1">
              <a:alpha val="60000"/>
            </a:schemeClr>
          </a:solidFill>
        </p:spPr>
        <p:txBody>
          <a:bodyPr>
            <a:noAutofit/>
          </a:bodyPr>
          <a:lstStyle/>
          <a:p>
            <a:r>
              <a:rPr lang="ru-RU" sz="1600" dirty="0" err="1" smtClean="0">
                <a:latin typeface="Comic Sans MS" pitchFamily="66" charset="0"/>
                <a:hlinkClick r:id="rId3" tooltip="Белл, Александер Грем"/>
              </a:rPr>
              <a:t>Александер</a:t>
            </a:r>
            <a:r>
              <a:rPr lang="ru-RU" sz="1600" dirty="0" smtClean="0">
                <a:latin typeface="Comic Sans MS" pitchFamily="66" charset="0"/>
                <a:hlinkClick r:id="rId3" tooltip="Белл, Александер Грем"/>
              </a:rPr>
              <a:t> </a:t>
            </a:r>
            <a:r>
              <a:rPr lang="ru-RU" sz="1600" dirty="0" err="1" smtClean="0">
                <a:latin typeface="Comic Sans MS" pitchFamily="66" charset="0"/>
                <a:hlinkClick r:id="rId3" tooltip="Белл, Александер Грем"/>
              </a:rPr>
              <a:t>Грем</a:t>
            </a:r>
            <a:r>
              <a:rPr lang="ru-RU" sz="1600" dirty="0" smtClean="0">
                <a:latin typeface="Comic Sans MS" pitchFamily="66" charset="0"/>
                <a:hlinkClick r:id="rId3" tooltip="Белл, Александер Грем"/>
              </a:rPr>
              <a:t> Белл</a:t>
            </a:r>
            <a:r>
              <a:rPr lang="ru-RU" sz="1600" dirty="0" smtClean="0">
                <a:latin typeface="Comic Sans MS" pitchFamily="66" charset="0"/>
              </a:rPr>
              <a:t> </a:t>
            </a:r>
            <a:r>
              <a:rPr lang="ru-RU" sz="1600" dirty="0" err="1" smtClean="0">
                <a:latin typeface="Comic Sans MS" pitchFamily="66" charset="0"/>
              </a:rPr>
              <a:t>запатентував</a:t>
            </a:r>
            <a:r>
              <a:rPr lang="ru-RU" sz="1600" dirty="0" smtClean="0">
                <a:latin typeface="Comic Sans MS" pitchFamily="66" charset="0"/>
              </a:rPr>
              <a:t> першу </a:t>
            </a:r>
            <a:r>
              <a:rPr lang="ru-RU" sz="1600" dirty="0" err="1" smtClean="0">
                <a:latin typeface="Comic Sans MS" pitchFamily="66" charset="0"/>
              </a:rPr>
              <a:t>електродинамічну</a:t>
            </a:r>
            <a:r>
              <a:rPr lang="ru-RU" sz="1600" dirty="0" smtClean="0">
                <a:latin typeface="Comic Sans MS" pitchFamily="66" charset="0"/>
              </a:rPr>
              <a:t> головку (</a:t>
            </a:r>
            <a:r>
              <a:rPr lang="ru-RU" sz="1600" dirty="0" err="1" smtClean="0">
                <a:latin typeface="Comic Sans MS" pitchFamily="66" charset="0"/>
              </a:rPr>
              <a:t>капсуль</a:t>
            </a:r>
            <a:r>
              <a:rPr lang="ru-RU" sz="1600" dirty="0" smtClean="0">
                <a:latin typeface="Comic Sans MS" pitchFamily="66" charset="0"/>
              </a:rPr>
              <a:t>) як одну </a:t>
            </a:r>
            <a:r>
              <a:rPr lang="ru-RU" sz="1600" dirty="0" err="1" smtClean="0">
                <a:latin typeface="Comic Sans MS" pitchFamily="66" charset="0"/>
              </a:rPr>
              <a:t>із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складових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частин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свого</a:t>
            </a:r>
            <a:r>
              <a:rPr lang="ru-RU" sz="1600" dirty="0" smtClean="0">
                <a:latin typeface="Comic Sans MS" pitchFamily="66" charset="0"/>
              </a:rPr>
              <a:t> телефону, у 1876 р. У 1878 р. </a:t>
            </a:r>
            <a:r>
              <a:rPr lang="ru-RU" sz="1600" dirty="0" err="1" smtClean="0">
                <a:latin typeface="Comic Sans MS" pitchFamily="66" charset="0"/>
              </a:rPr>
              <a:t>конструкція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була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вдосконалена</a:t>
            </a:r>
            <a:r>
              <a:rPr lang="ru-RU" sz="1600" dirty="0" smtClean="0">
                <a:latin typeface="Comic Sans MS" pitchFamily="66" charset="0"/>
              </a:rPr>
              <a:t> </a:t>
            </a:r>
            <a:r>
              <a:rPr lang="ru-RU" sz="1600" dirty="0" smtClean="0">
                <a:latin typeface="Comic Sans MS" pitchFamily="66" charset="0"/>
                <a:hlinkClick r:id="rId4" tooltip="Сіменс, Вернер фон"/>
              </a:rPr>
              <a:t>Вернером фон </a:t>
            </a:r>
            <a:r>
              <a:rPr lang="ru-RU" sz="1600" dirty="0" err="1" smtClean="0">
                <a:latin typeface="Comic Sans MS" pitchFamily="66" charset="0"/>
                <a:hlinkClick r:id="rId4" tooltip="Сіменс, Вернер фон"/>
              </a:rPr>
              <a:t>Сіменсом</a:t>
            </a:r>
            <a:r>
              <a:rPr lang="ru-RU" sz="1600" dirty="0" smtClean="0">
                <a:latin typeface="Comic Sans MS" pitchFamily="66" charset="0"/>
              </a:rPr>
              <a:t>. </a:t>
            </a:r>
            <a:r>
              <a:rPr lang="ru-RU" sz="1600" dirty="0" err="1" smtClean="0">
                <a:latin typeface="Comic Sans MS" pitchFamily="66" charset="0"/>
                <a:hlinkClick r:id="rId5" tooltip="Тесла, Никола"/>
              </a:rPr>
              <a:t>Нікола</a:t>
            </a:r>
            <a:r>
              <a:rPr lang="ru-RU" sz="1600" dirty="0" smtClean="0">
                <a:latin typeface="Comic Sans MS" pitchFamily="66" charset="0"/>
                <a:hlinkClick r:id="rId5" tooltip="Тесла, Никола"/>
              </a:rPr>
              <a:t> Тесла</a:t>
            </a:r>
            <a:r>
              <a:rPr lang="ru-RU" sz="1600" dirty="0" smtClean="0">
                <a:latin typeface="Comic Sans MS" pitchFamily="66" charset="0"/>
              </a:rPr>
              <a:t> в 1881 р. </a:t>
            </a:r>
            <a:r>
              <a:rPr lang="ru-RU" sz="1600" dirty="0" err="1" smtClean="0">
                <a:latin typeface="Comic Sans MS" pitchFamily="66" charset="0"/>
              </a:rPr>
              <a:t>також</a:t>
            </a:r>
            <a:r>
              <a:rPr lang="ru-RU" sz="1600" dirty="0" smtClean="0">
                <a:latin typeface="Comic Sans MS" pitchFamily="66" charset="0"/>
              </a:rPr>
              <a:t> заявив про </a:t>
            </a:r>
            <a:r>
              <a:rPr lang="ru-RU" sz="1600" dirty="0" err="1" smtClean="0">
                <a:latin typeface="Comic Sans MS" pitchFamily="66" charset="0"/>
              </a:rPr>
              <a:t>винахід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подібного</a:t>
            </a:r>
            <a:r>
              <a:rPr lang="ru-RU" sz="1600" dirty="0" smtClean="0">
                <a:latin typeface="Comic Sans MS" pitchFamily="66" charset="0"/>
              </a:rPr>
              <a:t> пристрою, </a:t>
            </a:r>
            <a:r>
              <a:rPr lang="ru-RU" sz="1600" dirty="0" err="1" smtClean="0">
                <a:latin typeface="Comic Sans MS" pitchFamily="66" charset="0"/>
              </a:rPr>
              <a:t>але</a:t>
            </a:r>
            <a:r>
              <a:rPr lang="ru-RU" sz="1600" dirty="0" smtClean="0">
                <a:latin typeface="Comic Sans MS" pitchFamily="66" charset="0"/>
              </a:rPr>
              <a:t> не </a:t>
            </a:r>
            <a:r>
              <a:rPr lang="ru-RU" sz="1600" dirty="0" err="1" smtClean="0">
                <a:latin typeface="Comic Sans MS" pitchFamily="66" charset="0"/>
              </a:rPr>
              <a:t>патентував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його</a:t>
            </a:r>
            <a:r>
              <a:rPr lang="ru-RU" sz="1600" dirty="0" smtClean="0">
                <a:latin typeface="Comic Sans MS" pitchFamily="66" charset="0"/>
              </a:rPr>
              <a:t>. В той же час </a:t>
            </a:r>
            <a:r>
              <a:rPr lang="ru-RU" sz="1600" u="sng" dirty="0" smtClean="0">
                <a:latin typeface="Comic Sans MS" pitchFamily="66" charset="0"/>
                <a:hlinkClick r:id="rId6" tooltip="Едісон, Томас Алва"/>
              </a:rPr>
              <a:t>Томас </a:t>
            </a:r>
            <a:r>
              <a:rPr lang="ru-RU" sz="1600" u="sng" dirty="0" err="1" smtClean="0">
                <a:latin typeface="Comic Sans MS" pitchFamily="66" charset="0"/>
                <a:hlinkClick r:id="rId6" tooltip="Едісон, Томас Алва"/>
              </a:rPr>
              <a:t>Едісон</a:t>
            </a:r>
            <a:r>
              <a:rPr lang="ru-RU" sz="1600" dirty="0" smtClean="0">
                <a:latin typeface="Comic Sans MS" pitchFamily="66" charset="0"/>
              </a:rPr>
              <a:t> </a:t>
            </a:r>
            <a:r>
              <a:rPr lang="ru-RU" sz="1600" dirty="0" err="1" smtClean="0">
                <a:latin typeface="Comic Sans MS" pitchFamily="66" charset="0"/>
              </a:rPr>
              <a:t>отримав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британський</a:t>
            </a:r>
            <a:r>
              <a:rPr lang="ru-RU" sz="1600" dirty="0" smtClean="0">
                <a:latin typeface="Comic Sans MS" pitchFamily="66" charset="0"/>
              </a:rPr>
              <a:t> патент на систему, </a:t>
            </a:r>
            <a:r>
              <a:rPr lang="ru-RU" sz="1600" dirty="0" err="1" smtClean="0">
                <a:latin typeface="Comic Sans MS" pitchFamily="66" charset="0"/>
              </a:rPr>
              <a:t>що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використала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стиснене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повітря</a:t>
            </a:r>
            <a:r>
              <a:rPr lang="ru-RU" sz="1600" dirty="0" smtClean="0">
                <a:latin typeface="Comic Sans MS" pitchFamily="66" charset="0"/>
              </a:rPr>
              <a:t> в </a:t>
            </a:r>
            <a:r>
              <a:rPr lang="ru-RU" sz="1600" dirty="0" err="1" smtClean="0">
                <a:latin typeface="Comic Sans MS" pitchFamily="66" charset="0"/>
              </a:rPr>
              <a:t>якості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механізму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посилення</a:t>
            </a:r>
            <a:r>
              <a:rPr lang="ru-RU" sz="1600" dirty="0" smtClean="0">
                <a:latin typeface="Comic Sans MS" pitchFamily="66" charset="0"/>
              </a:rPr>
              <a:t> звуку в </a:t>
            </a:r>
            <a:r>
              <a:rPr lang="ru-RU" sz="1600" dirty="0" err="1" smtClean="0">
                <a:latin typeface="Comic Sans MS" pitchFamily="66" charset="0"/>
              </a:rPr>
              <a:t>його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ранніх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валикових</a:t>
            </a:r>
            <a:r>
              <a:rPr lang="ru-RU" sz="1600" dirty="0" smtClean="0">
                <a:latin typeface="Comic Sans MS" pitchFamily="66" charset="0"/>
              </a:rPr>
              <a:t> фонограф (див. </a:t>
            </a:r>
            <a:r>
              <a:rPr lang="ru-RU" sz="1600" dirty="0" smtClean="0">
                <a:latin typeface="Comic Sans MS" pitchFamily="66" charset="0"/>
                <a:hlinkClick r:id="rId7" tooltip="Сирена (акустика)"/>
              </a:rPr>
              <a:t>сирена (акустика)</a:t>
            </a:r>
            <a:r>
              <a:rPr lang="ru-RU" sz="1600" dirty="0" smtClean="0">
                <a:latin typeface="Comic Sans MS" pitchFamily="66" charset="0"/>
              </a:rPr>
              <a:t>), </a:t>
            </a:r>
            <a:r>
              <a:rPr lang="ru-RU" sz="1600" dirty="0" err="1" smtClean="0">
                <a:latin typeface="Comic Sans MS" pitchFamily="66" charset="0"/>
              </a:rPr>
              <a:t>але</a:t>
            </a:r>
            <a:r>
              <a:rPr lang="ru-RU" sz="1600" dirty="0" smtClean="0">
                <a:latin typeface="Comic Sans MS" pitchFamily="66" charset="0"/>
              </a:rPr>
              <a:t> в </a:t>
            </a:r>
            <a:r>
              <a:rPr lang="ru-RU" sz="1600" dirty="0" err="1" smtClean="0">
                <a:latin typeface="Comic Sans MS" pitchFamily="66" charset="0"/>
              </a:rPr>
              <a:t>кінцевому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підсумку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встановив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звичайний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металевий</a:t>
            </a:r>
            <a:r>
              <a:rPr lang="ru-RU" sz="1600" dirty="0" smtClean="0">
                <a:latin typeface="Comic Sans MS" pitchFamily="66" charset="0"/>
              </a:rPr>
              <a:t> рупор, </a:t>
            </a:r>
            <a:r>
              <a:rPr lang="ru-RU" sz="1600" dirty="0" err="1" smtClean="0">
                <a:latin typeface="Comic Sans MS" pitchFamily="66" charset="0"/>
              </a:rPr>
              <a:t>коливання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повітря</a:t>
            </a:r>
            <a:r>
              <a:rPr lang="ru-RU" sz="1600" dirty="0" smtClean="0">
                <a:latin typeface="Comic Sans MS" pitchFamily="66" charset="0"/>
              </a:rPr>
              <a:t> в </a:t>
            </a:r>
            <a:r>
              <a:rPr lang="ru-RU" sz="1600" dirty="0" err="1" smtClean="0">
                <a:latin typeface="Comic Sans MS" pitchFamily="66" charset="0"/>
              </a:rPr>
              <a:t>якому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викликалися</a:t>
            </a:r>
            <a:r>
              <a:rPr lang="ru-RU" sz="1600" dirty="0" smtClean="0">
                <a:latin typeface="Comic Sans MS" pitchFamily="66" charset="0"/>
              </a:rPr>
              <a:t> мембраною, </a:t>
            </a:r>
            <a:r>
              <a:rPr lang="ru-RU" sz="1600" dirty="0" err="1" smtClean="0">
                <a:latin typeface="Comic Sans MS" pitchFamily="66" charset="0"/>
              </a:rPr>
              <a:t>пов'язаної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з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голкою</a:t>
            </a:r>
            <a:r>
              <a:rPr lang="ru-RU" sz="1600" dirty="0" smtClean="0">
                <a:latin typeface="Comic Sans MS" pitchFamily="66" charset="0"/>
              </a:rPr>
              <a:t>. У 1898 р. Х. Шорт </a:t>
            </a:r>
            <a:r>
              <a:rPr lang="ru-RU" sz="1600" dirty="0" err="1" smtClean="0">
                <a:latin typeface="Comic Sans MS" pitchFamily="66" charset="0"/>
              </a:rPr>
              <a:t>запатентував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конструкцію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гучномовця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керованого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стисненим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повітрям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і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потім</a:t>
            </a:r>
            <a:r>
              <a:rPr lang="ru-RU" sz="1600" dirty="0" smtClean="0">
                <a:latin typeface="Comic Sans MS" pitchFamily="66" charset="0"/>
              </a:rPr>
              <a:t> продав права Чарльзу </a:t>
            </a:r>
            <a:r>
              <a:rPr lang="ru-RU" sz="1600" dirty="0" err="1" smtClean="0">
                <a:latin typeface="Comic Sans MS" pitchFamily="66" charset="0"/>
              </a:rPr>
              <a:t>Парсонса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який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отримав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раніше</a:t>
            </a:r>
            <a:r>
              <a:rPr lang="ru-RU" sz="1600" dirty="0" smtClean="0">
                <a:latin typeface="Comic Sans MS" pitchFamily="66" charset="0"/>
              </a:rPr>
              <a:t> 1910 </a:t>
            </a:r>
            <a:r>
              <a:rPr lang="ru-RU" sz="1600" dirty="0" err="1" smtClean="0">
                <a:latin typeface="Comic Sans MS" pitchFamily="66" charset="0"/>
              </a:rPr>
              <a:t>ще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кілька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британських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патентів</a:t>
            </a:r>
            <a:r>
              <a:rPr lang="ru-RU" sz="1600" dirty="0" smtClean="0">
                <a:latin typeface="Comic Sans MS" pitchFamily="66" charset="0"/>
              </a:rPr>
              <a:t>.</a:t>
            </a:r>
            <a:endParaRPr lang="en-US" sz="1600" dirty="0">
              <a:latin typeface="Comic Sans MS" pitchFamily="66" charset="0"/>
            </a:endParaRPr>
          </a:p>
        </p:txBody>
      </p:sp>
      <p:pic>
        <p:nvPicPr>
          <p:cNvPr id="6" name="Рисунок 5" descr="Al-Bell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43702" y="1428736"/>
            <a:ext cx="2043114" cy="242109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357950" y="4071942"/>
            <a:ext cx="2786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latin typeface="Comic Sans MS" pitchFamily="66" charset="0"/>
                <a:hlinkClick r:id="rId3" tooltip="Белл, Александер Грем"/>
              </a:rPr>
              <a:t>Александер</a:t>
            </a:r>
            <a:r>
              <a:rPr lang="ru-RU" dirty="0" smtClean="0">
                <a:latin typeface="Comic Sans MS" pitchFamily="66" charset="0"/>
                <a:hlinkClick r:id="rId3" tooltip="Белл, Александер Грем"/>
              </a:rPr>
              <a:t> </a:t>
            </a:r>
            <a:r>
              <a:rPr lang="ru-RU" dirty="0" err="1" smtClean="0">
                <a:latin typeface="Comic Sans MS" pitchFamily="66" charset="0"/>
                <a:hlinkClick r:id="rId3" tooltip="Белл, Александер Грем"/>
              </a:rPr>
              <a:t>Грем</a:t>
            </a:r>
            <a:r>
              <a:rPr lang="ru-RU" dirty="0" smtClean="0">
                <a:latin typeface="Comic Sans MS" pitchFamily="66" charset="0"/>
                <a:hlinkClick r:id="rId3" tooltip="Белл, Александер Грем"/>
              </a:rPr>
              <a:t> Белл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_MlCHgqPN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4900" dirty="0" smtClean="0">
                <a:latin typeface="Comic Sans MS" pitchFamily="66" charset="0"/>
              </a:rPr>
              <a:t>Види гучномовців</a:t>
            </a:r>
            <a:r>
              <a:rPr lang="uk-UA" dirty="0" smtClean="0">
                <a:latin typeface="Comic Sans MS" pitchFamily="66" charset="0"/>
              </a:rPr>
              <a:t/>
            </a:r>
            <a:br>
              <a:rPr lang="uk-UA" dirty="0" smtClean="0">
                <a:latin typeface="Comic Sans MS" pitchFamily="66" charset="0"/>
              </a:rPr>
            </a:br>
            <a:endParaRPr lang="en-US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572132" y="1071546"/>
            <a:ext cx="3114668" cy="5643603"/>
          </a:xfrm>
          <a:solidFill>
            <a:schemeClr val="accent1">
              <a:alpha val="60000"/>
            </a:schemeClr>
          </a:soli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>
            <a:normAutofit fontScale="70000" lnSpcReduction="20000"/>
          </a:bodyPr>
          <a:lstStyle/>
          <a:p>
            <a:r>
              <a:rPr lang="ru-RU" b="1" dirty="0" err="1" smtClean="0"/>
              <a:t>Електромагнітний</a:t>
            </a:r>
            <a:r>
              <a:rPr lang="ru-RU" dirty="0" smtClean="0"/>
              <a:t> </a:t>
            </a:r>
            <a:r>
              <a:rPr lang="ru-RU" dirty="0" err="1" smtClean="0"/>
              <a:t>гучномовець</a:t>
            </a:r>
            <a:endParaRPr lang="ru-RU" dirty="0" smtClean="0"/>
          </a:p>
          <a:p>
            <a:r>
              <a:rPr lang="ru-RU" b="1" dirty="0" err="1" smtClean="0"/>
              <a:t>Іонофон</a:t>
            </a:r>
            <a:endParaRPr lang="ru-RU" b="1" dirty="0" smtClean="0"/>
          </a:p>
          <a:p>
            <a:r>
              <a:rPr lang="ru-RU" b="1" dirty="0" err="1" smtClean="0"/>
              <a:t>Гучномовці</a:t>
            </a:r>
            <a:r>
              <a:rPr lang="ru-RU" b="1" dirty="0" smtClean="0"/>
              <a:t> на </a:t>
            </a:r>
            <a:r>
              <a:rPr lang="ru-RU" b="1" dirty="0" err="1" smtClean="0"/>
              <a:t>базі</a:t>
            </a:r>
            <a:r>
              <a:rPr lang="ru-RU" b="1" dirty="0" smtClean="0"/>
              <a:t> </a:t>
            </a:r>
            <a:r>
              <a:rPr lang="ru-RU" b="1" dirty="0" err="1" smtClean="0"/>
              <a:t>динамічних</a:t>
            </a:r>
            <a:r>
              <a:rPr lang="ru-RU" b="1" dirty="0" smtClean="0"/>
              <a:t> </a:t>
            </a:r>
            <a:r>
              <a:rPr lang="ru-RU" b="1" dirty="0" err="1" smtClean="0"/>
              <a:t>голівок</a:t>
            </a:r>
            <a:r>
              <a:rPr lang="ru-RU" b="1" dirty="0" smtClean="0"/>
              <a:t> </a:t>
            </a:r>
            <a:r>
              <a:rPr lang="ru-RU" b="1" dirty="0" err="1" smtClean="0"/>
              <a:t>спеціальних</a:t>
            </a:r>
            <a:r>
              <a:rPr lang="ru-RU" b="1" dirty="0" smtClean="0"/>
              <a:t> </a:t>
            </a:r>
            <a:r>
              <a:rPr lang="ru-RU" b="1" dirty="0" err="1" smtClean="0"/>
              <a:t>виді</a:t>
            </a:r>
            <a:r>
              <a:rPr lang="ru-RU" dirty="0" err="1" smtClean="0"/>
              <a:t>в</a:t>
            </a:r>
            <a:r>
              <a:rPr lang="ru-RU" dirty="0" smtClean="0"/>
              <a:t> (</a:t>
            </a:r>
            <a:r>
              <a:rPr lang="ru-RU" dirty="0" err="1" smtClean="0"/>
              <a:t>магнепланарних</a:t>
            </a:r>
            <a:r>
              <a:rPr lang="ru-RU" dirty="0" smtClean="0"/>
              <a:t>, </a:t>
            </a:r>
            <a:r>
              <a:rPr lang="ru-RU" dirty="0" err="1" smtClean="0"/>
              <a:t>ізодинамічних</a:t>
            </a:r>
            <a:r>
              <a:rPr lang="ru-RU" dirty="0" smtClean="0"/>
              <a:t>, </a:t>
            </a:r>
            <a:r>
              <a:rPr lang="ru-RU" dirty="0" err="1" smtClean="0"/>
              <a:t>стрічкових</a:t>
            </a:r>
            <a:r>
              <a:rPr lang="ru-RU" dirty="0" smtClean="0"/>
              <a:t>, </a:t>
            </a:r>
            <a:r>
              <a:rPr lang="ru-RU" dirty="0" err="1" smtClean="0"/>
              <a:t>ортодинамічних</a:t>
            </a:r>
            <a:r>
              <a:rPr lang="ru-RU" dirty="0" smtClean="0"/>
              <a:t>, </a:t>
            </a:r>
            <a:r>
              <a:rPr lang="ru-RU" dirty="0" err="1" smtClean="0"/>
              <a:t>випромінювачах</a:t>
            </a:r>
            <a:r>
              <a:rPr lang="ru-RU" dirty="0" smtClean="0"/>
              <a:t> </a:t>
            </a:r>
            <a:r>
              <a:rPr lang="ru-RU" dirty="0" err="1" smtClean="0"/>
              <a:t>Хейла</a:t>
            </a:r>
            <a:r>
              <a:rPr lang="ru-RU" dirty="0" smtClean="0"/>
              <a:t>)</a:t>
            </a:r>
          </a:p>
          <a:p>
            <a:r>
              <a:rPr lang="ru-RU" b="1" dirty="0" err="1" smtClean="0"/>
              <a:t>Електродинамічний</a:t>
            </a:r>
            <a:r>
              <a:rPr lang="ru-RU" b="1" dirty="0" smtClean="0"/>
              <a:t> </a:t>
            </a:r>
            <a:r>
              <a:rPr lang="ru-RU" dirty="0" err="1" smtClean="0"/>
              <a:t>гучномовець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Електростатичний</a:t>
            </a:r>
            <a:r>
              <a:rPr lang="ru-RU" b="1" dirty="0" smtClean="0"/>
              <a:t> </a:t>
            </a:r>
            <a:r>
              <a:rPr lang="ru-RU" dirty="0" err="1" smtClean="0"/>
              <a:t>гучномовець</a:t>
            </a:r>
            <a:endParaRPr lang="ru-RU" dirty="0" smtClean="0"/>
          </a:p>
          <a:p>
            <a:pPr lvl="1"/>
            <a:r>
              <a:rPr lang="ru-RU" dirty="0" err="1" smtClean="0"/>
              <a:t>конденсаторний</a:t>
            </a:r>
            <a:endParaRPr lang="ru-RU" dirty="0" smtClean="0"/>
          </a:p>
          <a:p>
            <a:pPr lvl="1"/>
            <a:r>
              <a:rPr lang="ru-RU" dirty="0" err="1" smtClean="0"/>
              <a:t>електретний</a:t>
            </a:r>
            <a:endParaRPr lang="ru-RU" dirty="0" smtClean="0"/>
          </a:p>
          <a:p>
            <a:pPr lvl="1"/>
            <a:r>
              <a:rPr lang="ru-RU" dirty="0" err="1" smtClean="0"/>
              <a:t>п'єзоелектричний</a:t>
            </a:r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28596" y="1071546"/>
            <a:ext cx="5143536" cy="707886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r>
              <a:rPr lang="ru-RU" sz="2000" dirty="0" err="1" smtClean="0"/>
              <a:t>Види</a:t>
            </a:r>
            <a:r>
              <a:rPr lang="ru-RU" sz="2000" dirty="0" smtClean="0"/>
              <a:t> </a:t>
            </a:r>
            <a:r>
              <a:rPr lang="ru-RU" sz="2000" dirty="0" err="1" smtClean="0"/>
              <a:t>гучномовців</a:t>
            </a:r>
            <a:r>
              <a:rPr lang="ru-RU" sz="2000" dirty="0" smtClean="0"/>
              <a:t> </a:t>
            </a:r>
            <a:r>
              <a:rPr lang="ru-RU" sz="2000" dirty="0" err="1" smtClean="0"/>
              <a:t>залежно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способу </a:t>
            </a:r>
            <a:r>
              <a:rPr lang="ru-RU" sz="2000" dirty="0" err="1" smtClean="0"/>
              <a:t>випромінювання</a:t>
            </a:r>
            <a:r>
              <a:rPr lang="ru-RU" sz="2000" dirty="0" smtClean="0"/>
              <a:t> звуку:</a:t>
            </a:r>
            <a:endParaRPr lang="en-US" sz="2000" dirty="0"/>
          </a:p>
        </p:txBody>
      </p:sp>
      <p:pic>
        <p:nvPicPr>
          <p:cNvPr id="8" name="Рисунок 7" descr="1343647177_siren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2071678"/>
            <a:ext cx="1976430" cy="189922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Рисунок 10" descr="megafon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7422" y="2071678"/>
            <a:ext cx="1928826" cy="192882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3" name="Рисунок 12" descr="DSP25EEx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1538" y="4000504"/>
            <a:ext cx="2462204" cy="210430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_MlCHgqPN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latin typeface="Comic Sans MS" pitchFamily="66" charset="0"/>
              </a:rPr>
              <a:t>Класифікація за іншими </a:t>
            </a:r>
            <a:r>
              <a:rPr lang="ru-RU" dirty="0" err="1" smtClean="0">
                <a:latin typeface="Comic Sans MS" pitchFamily="66" charset="0"/>
              </a:rPr>
              <a:t>ознаками</a:t>
            </a:r>
            <a:r>
              <a:rPr lang="uk-UA" dirty="0" smtClean="0">
                <a:latin typeface="Comic Sans MS" pitchFamily="66" charset="0"/>
              </a:rPr>
              <a:t/>
            </a:r>
            <a:br>
              <a:rPr lang="uk-UA" dirty="0" smtClean="0">
                <a:latin typeface="Comic Sans MS" pitchFamily="66" charset="0"/>
              </a:rPr>
            </a:b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14618"/>
          </a:xfrm>
          <a:solidFill>
            <a:schemeClr val="accent1">
              <a:alpha val="58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uk-UA" sz="2000" dirty="0" smtClean="0">
                <a:latin typeface="Comic Sans MS" pitchFamily="66" charset="0"/>
              </a:rPr>
              <a:t> </a:t>
            </a:r>
            <a:r>
              <a:rPr lang="ru-RU" sz="2000" dirty="0" err="1" smtClean="0"/>
              <a:t>Односмуговий</a:t>
            </a:r>
            <a:r>
              <a:rPr lang="ru-RU" sz="2000" dirty="0" smtClean="0"/>
              <a:t> </a:t>
            </a:r>
            <a:r>
              <a:rPr lang="ru-RU" sz="2000" dirty="0" err="1" smtClean="0"/>
              <a:t>гучномовець</a:t>
            </a:r>
            <a:r>
              <a:rPr lang="ru-RU" sz="2000" dirty="0" smtClean="0"/>
              <a:t> — </a:t>
            </a:r>
            <a:r>
              <a:rPr lang="ru-RU" sz="2000" dirty="0" err="1" smtClean="0"/>
              <a:t>гучномовець</a:t>
            </a:r>
            <a:r>
              <a:rPr lang="ru-RU" sz="2000" dirty="0" smtClean="0"/>
              <a:t>, </a:t>
            </a:r>
            <a:r>
              <a:rPr lang="ru-RU" sz="2000" dirty="0" err="1" smtClean="0"/>
              <a:t>голівки</a:t>
            </a:r>
            <a:r>
              <a:rPr lang="ru-RU" sz="2000" dirty="0" smtClean="0"/>
              <a:t> </a:t>
            </a:r>
            <a:r>
              <a:rPr lang="ru-RU" sz="2000" dirty="0" err="1" smtClean="0"/>
              <a:t>якого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працюють</a:t>
            </a:r>
            <a:r>
              <a:rPr lang="ru-RU" sz="2000" dirty="0" smtClean="0"/>
              <a:t> в одному </a:t>
            </a:r>
            <a:r>
              <a:rPr lang="ru-RU" sz="2000" dirty="0" err="1" smtClean="0"/>
              <a:t>і</a:t>
            </a:r>
            <a:r>
              <a:rPr lang="ru-RU" sz="2000" dirty="0" smtClean="0"/>
              <a:t> тому ж </a:t>
            </a:r>
            <a:r>
              <a:rPr lang="ru-RU" sz="2000" dirty="0" err="1" smtClean="0"/>
              <a:t>діапазоні</a:t>
            </a:r>
            <a:r>
              <a:rPr lang="ru-RU" sz="2000" dirty="0" smtClean="0"/>
              <a:t> частот</a:t>
            </a:r>
          </a:p>
          <a:p>
            <a:r>
              <a:rPr lang="ru-RU" sz="2000" dirty="0" err="1" smtClean="0"/>
              <a:t>Багатосмуговий</a:t>
            </a:r>
            <a:r>
              <a:rPr lang="ru-RU" sz="2000" dirty="0" smtClean="0"/>
              <a:t> </a:t>
            </a:r>
            <a:r>
              <a:rPr lang="ru-RU" sz="2000" dirty="0" err="1" smtClean="0"/>
              <a:t>гучномовець</a:t>
            </a:r>
            <a:r>
              <a:rPr lang="ru-RU" sz="2000" dirty="0" smtClean="0"/>
              <a:t> — </a:t>
            </a:r>
            <a:r>
              <a:rPr lang="ru-RU" sz="2000" dirty="0" err="1" smtClean="0"/>
              <a:t>гучномовець</a:t>
            </a:r>
            <a:r>
              <a:rPr lang="ru-RU" sz="2000" dirty="0" smtClean="0"/>
              <a:t>, </a:t>
            </a:r>
            <a:r>
              <a:rPr lang="ru-RU" sz="2000" dirty="0" err="1" smtClean="0"/>
              <a:t>голівки</a:t>
            </a:r>
            <a:r>
              <a:rPr lang="ru-RU" sz="2000" dirty="0" smtClean="0"/>
              <a:t> </a:t>
            </a:r>
            <a:r>
              <a:rPr lang="ru-RU" sz="2000" dirty="0" err="1" smtClean="0"/>
              <a:t>якого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працюють</a:t>
            </a:r>
            <a:r>
              <a:rPr lang="ru-RU" sz="2000" dirty="0" smtClean="0"/>
              <a:t> в двох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більше</a:t>
            </a:r>
            <a:r>
              <a:rPr lang="ru-RU" sz="2000" dirty="0" smtClean="0"/>
              <a:t> </a:t>
            </a:r>
            <a:r>
              <a:rPr lang="ru-RU" sz="2000" dirty="0" err="1" smtClean="0"/>
              <a:t>різних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діапазонах</a:t>
            </a:r>
            <a:r>
              <a:rPr lang="ru-RU" sz="2000" dirty="0" smtClean="0"/>
              <a:t> частот</a:t>
            </a:r>
          </a:p>
          <a:p>
            <a:r>
              <a:rPr lang="ru-RU" sz="2000" dirty="0" err="1" smtClean="0"/>
              <a:t>Дифузорний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гучномовець</a:t>
            </a:r>
            <a:endParaRPr lang="ru-RU" sz="2000" dirty="0" smtClean="0"/>
          </a:p>
          <a:p>
            <a:r>
              <a:rPr lang="ru-RU" sz="2000" dirty="0" err="1" smtClean="0"/>
              <a:t>Рупорний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гучномовець</a:t>
            </a:r>
            <a:r>
              <a:rPr lang="ru-RU" sz="2000" dirty="0" smtClean="0"/>
              <a:t> — </a:t>
            </a:r>
            <a:r>
              <a:rPr lang="ru-RU" sz="2000" dirty="0" err="1" smtClean="0"/>
              <a:t>гучномовець</a:t>
            </a:r>
            <a:r>
              <a:rPr lang="ru-RU" sz="2000" dirty="0" smtClean="0"/>
              <a:t>, </a:t>
            </a:r>
            <a:r>
              <a:rPr lang="ru-RU" sz="2000" dirty="0" err="1" smtClean="0"/>
              <a:t>акустичним</a:t>
            </a:r>
            <a:r>
              <a:rPr lang="ru-RU" sz="2000" dirty="0" smtClean="0"/>
              <a:t> </a:t>
            </a:r>
            <a:r>
              <a:rPr lang="ru-RU" sz="2000" dirty="0" err="1" smtClean="0"/>
              <a:t>оформленням</a:t>
            </a:r>
            <a:r>
              <a:rPr lang="ru-RU" sz="2000" dirty="0" smtClean="0"/>
              <a:t> </a:t>
            </a:r>
            <a:r>
              <a:rPr lang="ru-RU" sz="2000" dirty="0" err="1" smtClean="0"/>
              <a:t>якого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dirty="0" err="1" smtClean="0"/>
              <a:t>жорсткий</a:t>
            </a:r>
            <a:r>
              <a:rPr lang="ru-RU" sz="2000" dirty="0" smtClean="0"/>
              <a:t> </a:t>
            </a:r>
            <a:r>
              <a:rPr lang="ru-RU" sz="2000" dirty="0" smtClean="0">
                <a:hlinkClick r:id="rId3" tooltip="Рупор"/>
              </a:rPr>
              <a:t>рупор</a:t>
            </a:r>
            <a:endParaRPr lang="ru-RU" sz="2000" dirty="0" smtClean="0"/>
          </a:p>
          <a:p>
            <a:r>
              <a:rPr lang="ru-RU" sz="2000" dirty="0" err="1" smtClean="0"/>
              <a:t>Гучномовець</a:t>
            </a:r>
            <a:r>
              <a:rPr lang="ru-RU" sz="2000" dirty="0" smtClean="0"/>
              <a:t> </a:t>
            </a:r>
            <a:r>
              <a:rPr lang="ru-RU" sz="2000" dirty="0" err="1" smtClean="0"/>
              <a:t>безпосереднього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випромінювання</a:t>
            </a:r>
            <a:endParaRPr lang="ru-RU" sz="2000" dirty="0" smtClean="0"/>
          </a:p>
          <a:p>
            <a:endParaRPr lang="uk-UA" sz="2000" dirty="0" smtClean="0">
              <a:latin typeface="Comic Sans MS" pitchFamily="66" charset="0"/>
            </a:endParaRPr>
          </a:p>
        </p:txBody>
      </p:sp>
      <p:pic>
        <p:nvPicPr>
          <p:cNvPr id="6" name="Рисунок 5" descr="Bosch_LBC370000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0562" y="3857628"/>
            <a:ext cx="3983182" cy="32861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_MlCHgqPN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Функціональні</a:t>
            </a:r>
            <a:r>
              <a:rPr lang="ru-RU" b="1" dirty="0" smtClean="0"/>
              <a:t> </a:t>
            </a:r>
            <a:r>
              <a:rPr lang="ru-RU" b="1" dirty="0" err="1" smtClean="0"/>
              <a:t>види</a:t>
            </a:r>
            <a:r>
              <a:rPr lang="ru-RU" b="1" dirty="0" smtClean="0"/>
              <a:t> </a:t>
            </a:r>
            <a:r>
              <a:rPr lang="ru-RU" b="1" dirty="0" err="1" smtClean="0"/>
              <a:t>гучномовців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00034" y="3714752"/>
            <a:ext cx="8215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214810" y="1071546"/>
            <a:ext cx="4286280" cy="3693319"/>
          </a:xfrm>
          <a:prstGeom prst="rect">
            <a:avLst/>
          </a:prstGeom>
          <a:solidFill>
            <a:schemeClr val="accent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dirty="0" smtClean="0">
                <a:latin typeface="Comic Sans MS" pitchFamily="66" charset="0"/>
              </a:rPr>
              <a:t>-</a:t>
            </a:r>
            <a:r>
              <a:rPr lang="ru-RU" b="1" dirty="0" err="1" smtClean="0">
                <a:latin typeface="Comic Sans MS" pitchFamily="66" charset="0"/>
              </a:rPr>
              <a:t>Акустична</a:t>
            </a:r>
            <a:r>
              <a:rPr lang="ru-RU" b="1" dirty="0" smtClean="0">
                <a:latin typeface="Comic Sans MS" pitchFamily="66" charset="0"/>
              </a:rPr>
              <a:t> система </a:t>
            </a:r>
            <a:r>
              <a:rPr lang="ru-RU" dirty="0" smtClean="0">
                <a:latin typeface="Comic Sans MS" pitchFamily="66" charset="0"/>
              </a:rPr>
              <a:t>- </a:t>
            </a:r>
            <a:r>
              <a:rPr lang="ru-RU" dirty="0" err="1" smtClean="0">
                <a:latin typeface="Comic Sans MS" pitchFamily="66" charset="0"/>
              </a:rPr>
              <a:t>гучномовець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призначений</a:t>
            </a:r>
            <a:r>
              <a:rPr lang="ru-RU" dirty="0" smtClean="0">
                <a:latin typeface="Comic Sans MS" pitchFamily="66" charset="0"/>
              </a:rPr>
              <a:t> для </a:t>
            </a:r>
            <a:r>
              <a:rPr lang="ru-RU" dirty="0" err="1" smtClean="0">
                <a:latin typeface="Comic Sans MS" pitchFamily="66" charset="0"/>
              </a:rPr>
              <a:t>використання</a:t>
            </a:r>
            <a:r>
              <a:rPr lang="ru-RU" dirty="0" smtClean="0">
                <a:latin typeface="Comic Sans MS" pitchFamily="66" charset="0"/>
              </a:rPr>
              <a:t> в </a:t>
            </a:r>
            <a:r>
              <a:rPr lang="ru-RU" dirty="0" err="1" smtClean="0">
                <a:latin typeface="Comic Sans MS" pitchFamily="66" charset="0"/>
              </a:rPr>
              <a:t>якості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функціональної</a:t>
            </a:r>
            <a:r>
              <a:rPr lang="ru-RU" dirty="0" smtClean="0">
                <a:latin typeface="Comic Sans MS" pitchFamily="66" charset="0"/>
              </a:rPr>
              <a:t> ланки в </a:t>
            </a:r>
            <a:r>
              <a:rPr lang="ru-RU" dirty="0" err="1" smtClean="0">
                <a:latin typeface="Comic Sans MS" pitchFamily="66" charset="0"/>
              </a:rPr>
              <a:t>побутової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радіоелектронної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апаратури</a:t>
            </a:r>
            <a:r>
              <a:rPr lang="ru-RU" dirty="0" smtClean="0">
                <a:latin typeface="Comic Sans MS" pitchFamily="66" charset="0"/>
              </a:rPr>
              <a:t>. </a:t>
            </a:r>
          </a:p>
          <a:p>
            <a:r>
              <a:rPr lang="ru-RU" dirty="0" smtClean="0">
                <a:latin typeface="Comic Sans MS" pitchFamily="66" charset="0"/>
              </a:rPr>
              <a:t>-</a:t>
            </a:r>
            <a:r>
              <a:rPr lang="ru-RU" b="1" dirty="0" err="1" smtClean="0">
                <a:latin typeface="Comic Sans MS" pitchFamily="66" charset="0"/>
              </a:rPr>
              <a:t>Абонентський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гучномовець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dirty="0" smtClean="0">
                <a:latin typeface="Comic Sans MS" pitchFamily="66" charset="0"/>
              </a:rPr>
              <a:t>- </a:t>
            </a:r>
            <a:r>
              <a:rPr lang="ru-RU" dirty="0" err="1" smtClean="0">
                <a:latin typeface="Comic Sans MS" pitchFamily="66" charset="0"/>
              </a:rPr>
              <a:t>гучномовець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призначений</a:t>
            </a:r>
            <a:r>
              <a:rPr lang="ru-RU" dirty="0" smtClean="0">
                <a:latin typeface="Comic Sans MS" pitchFamily="66" charset="0"/>
              </a:rPr>
              <a:t> для </a:t>
            </a:r>
            <a:r>
              <a:rPr lang="ru-RU" dirty="0" err="1" smtClean="0">
                <a:latin typeface="Comic Sans MS" pitchFamily="66" charset="0"/>
              </a:rPr>
              <a:t>відтворення</a:t>
            </a:r>
            <a:r>
              <a:rPr lang="ru-RU" dirty="0" smtClean="0">
                <a:latin typeface="Comic Sans MS" pitchFamily="66" charset="0"/>
              </a:rPr>
              <a:t> передач </a:t>
            </a:r>
            <a:r>
              <a:rPr lang="ru-RU" dirty="0" err="1" smtClean="0">
                <a:latin typeface="Comic Sans MS" pitchFamily="66" charset="0"/>
              </a:rPr>
              <a:t>низькочастотного</a:t>
            </a:r>
            <a:r>
              <a:rPr lang="ru-RU" dirty="0" smtClean="0">
                <a:latin typeface="Comic Sans MS" pitchFamily="66" charset="0"/>
              </a:rPr>
              <a:t> каналу </a:t>
            </a:r>
            <a:r>
              <a:rPr lang="ru-RU" dirty="0" err="1" smtClean="0">
                <a:latin typeface="Comic Sans MS" pitchFamily="66" charset="0"/>
              </a:rPr>
              <a:t>мережі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проводового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мовлення</a:t>
            </a:r>
            <a:r>
              <a:rPr lang="ru-RU" dirty="0" smtClean="0">
                <a:latin typeface="Comic Sans MS" pitchFamily="66" charset="0"/>
              </a:rPr>
              <a:t>.</a:t>
            </a:r>
          </a:p>
          <a:p>
            <a:r>
              <a:rPr lang="ru-RU" b="1" dirty="0" err="1" smtClean="0">
                <a:latin typeface="Comic Sans MS" pitchFamily="66" charset="0"/>
              </a:rPr>
              <a:t>Концертний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гучномовець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dirty="0" smtClean="0">
                <a:latin typeface="Comic Sans MS" pitchFamily="66" charset="0"/>
              </a:rPr>
              <a:t>- </a:t>
            </a:r>
            <a:r>
              <a:rPr lang="ru-RU" dirty="0" err="1" smtClean="0">
                <a:latin typeface="Comic Sans MS" pitchFamily="66" charset="0"/>
              </a:rPr>
              <a:t>має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велику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гучність</a:t>
            </a:r>
            <a:r>
              <a:rPr lang="ru-RU" dirty="0" smtClean="0">
                <a:latin typeface="Comic Sans MS" pitchFamily="66" charset="0"/>
              </a:rPr>
              <a:t> в </a:t>
            </a:r>
            <a:r>
              <a:rPr lang="ru-RU" dirty="0" err="1" smtClean="0">
                <a:latin typeface="Comic Sans MS" pitchFamily="66" charset="0"/>
              </a:rPr>
              <a:t>поєднанні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високою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якістю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звукопередачі</a:t>
            </a:r>
            <a:endParaRPr lang="ru-RU" dirty="0" smtClean="0">
              <a:latin typeface="Comic Sans MS" pitchFamily="66" charset="0"/>
            </a:endParaRPr>
          </a:p>
        </p:txBody>
      </p:sp>
      <p:pic>
        <p:nvPicPr>
          <p:cNvPr id="8" name="Рисунок 7" descr="262px-4-Wege_Lautspreche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1357298"/>
            <a:ext cx="2395728" cy="407196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" name="TextBox 9"/>
          <p:cNvSpPr txBox="1"/>
          <p:nvPr/>
        </p:nvSpPr>
        <p:spPr>
          <a:xfrm>
            <a:off x="500034" y="5715016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>
                <a:latin typeface="Comic Sans MS" pitchFamily="66" charset="0"/>
              </a:rPr>
              <a:t>Акустична</a:t>
            </a:r>
            <a:r>
              <a:rPr lang="ru-RU" b="1" dirty="0" smtClean="0">
                <a:latin typeface="Comic Sans MS" pitchFamily="66" charset="0"/>
              </a:rPr>
              <a:t> система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_MlCHgqPNU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42908" y="0"/>
            <a:ext cx="9286908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Функціональні</a:t>
            </a:r>
            <a:r>
              <a:rPr lang="ru-RU" b="1" dirty="0" smtClean="0"/>
              <a:t> </a:t>
            </a:r>
            <a:r>
              <a:rPr lang="ru-RU" b="1" dirty="0" err="1" smtClean="0"/>
              <a:t>види</a:t>
            </a:r>
            <a:r>
              <a:rPr lang="ru-RU" b="1" dirty="0" smtClean="0"/>
              <a:t> </a:t>
            </a:r>
            <a:r>
              <a:rPr lang="ru-RU" b="1" dirty="0" err="1" smtClean="0"/>
              <a:t>гучномовців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348" y="1714488"/>
            <a:ext cx="6500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</a:t>
            </a:r>
            <a:endParaRPr lang="en-US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42844" y="1857365"/>
            <a:ext cx="4357718" cy="4247317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 smtClean="0">
                <a:latin typeface="Comic Sans MS" pitchFamily="66" charset="0"/>
              </a:rPr>
              <a:t>-</a:t>
            </a:r>
            <a:r>
              <a:rPr lang="ru-RU" b="1" dirty="0" err="1" smtClean="0">
                <a:latin typeface="Comic Sans MS" pitchFamily="66" charset="0"/>
              </a:rPr>
              <a:t>Гучномовці</a:t>
            </a:r>
            <a:r>
              <a:rPr lang="ru-RU" b="1" dirty="0" smtClean="0">
                <a:latin typeface="Comic Sans MS" pitchFamily="66" charset="0"/>
              </a:rPr>
              <a:t> для систем </a:t>
            </a:r>
            <a:r>
              <a:rPr lang="ru-RU" dirty="0" err="1" smtClean="0">
                <a:latin typeface="Comic Sans MS" pitchFamily="66" charset="0"/>
              </a:rPr>
              <a:t>оповіщення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систем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озвучування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приміщень</a:t>
            </a:r>
            <a:r>
              <a:rPr lang="ru-RU" dirty="0" smtClean="0">
                <a:latin typeface="Comic Sans MS" pitchFamily="66" charset="0"/>
              </a:rPr>
              <a:t> (</a:t>
            </a:r>
            <a:r>
              <a:rPr lang="ru-RU" dirty="0" err="1" smtClean="0">
                <a:latin typeface="Comic Sans MS" pitchFamily="66" charset="0"/>
              </a:rPr>
              <a:t>гучномовці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цих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систем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схожі</a:t>
            </a:r>
            <a:r>
              <a:rPr lang="ru-RU" dirty="0" smtClean="0">
                <a:latin typeface="Comic Sans MS" pitchFamily="66" charset="0"/>
              </a:rPr>
              <a:t> за </a:t>
            </a:r>
            <a:r>
              <a:rPr lang="ru-RU" dirty="0" err="1" smtClean="0">
                <a:latin typeface="Comic Sans MS" pitchFamily="66" charset="0"/>
              </a:rPr>
              <a:t>призначенням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дещо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відрізняються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гучністю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якістю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звуковідтворення</a:t>
            </a:r>
            <a:r>
              <a:rPr lang="ru-RU" dirty="0" smtClean="0">
                <a:latin typeface="Comic Sans MS" pitchFamily="66" charset="0"/>
              </a:rPr>
              <a:t>)</a:t>
            </a:r>
          </a:p>
          <a:p>
            <a:pPr lvl="1"/>
            <a:r>
              <a:rPr lang="ru-RU" dirty="0" err="1" smtClean="0">
                <a:latin typeface="Comic Sans MS" pitchFamily="66" charset="0"/>
              </a:rPr>
              <a:t>Настінний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гучномовець</a:t>
            </a:r>
            <a:endParaRPr lang="ru-RU" dirty="0" smtClean="0">
              <a:latin typeface="Comic Sans MS" pitchFamily="66" charset="0"/>
            </a:endParaRPr>
          </a:p>
          <a:p>
            <a:pPr lvl="1"/>
            <a:r>
              <a:rPr lang="ru-RU" dirty="0" err="1" smtClean="0">
                <a:latin typeface="Comic Sans MS" pitchFamily="66" charset="0"/>
              </a:rPr>
              <a:t>Стельовий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гучномовець</a:t>
            </a:r>
            <a:endParaRPr lang="ru-RU" dirty="0" smtClean="0">
              <a:latin typeface="Comic Sans MS" pitchFamily="66" charset="0"/>
            </a:endParaRPr>
          </a:p>
          <a:p>
            <a:pPr lvl="1"/>
            <a:r>
              <a:rPr lang="ru-RU" dirty="0" err="1" smtClean="0">
                <a:latin typeface="Comic Sans MS" pitchFamily="66" charset="0"/>
              </a:rPr>
              <a:t>Панельний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гучномовець</a:t>
            </a:r>
            <a:endParaRPr lang="ru-RU" dirty="0" smtClean="0">
              <a:latin typeface="Comic Sans MS" pitchFamily="66" charset="0"/>
            </a:endParaRPr>
          </a:p>
          <a:p>
            <a:r>
              <a:rPr lang="ru-RU" dirty="0" smtClean="0">
                <a:latin typeface="Comic Sans MS" pitchFamily="66" charset="0"/>
              </a:rPr>
              <a:t>-</a:t>
            </a:r>
            <a:r>
              <a:rPr lang="ru-RU" b="1" dirty="0" err="1" smtClean="0">
                <a:latin typeface="Comic Sans MS" pitchFamily="66" charset="0"/>
              </a:rPr>
              <a:t>Вуличний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гучномовець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dirty="0" smtClean="0">
                <a:latin typeface="Comic Sans MS" pitchFamily="66" charset="0"/>
              </a:rPr>
              <a:t>- </a:t>
            </a:r>
            <a:r>
              <a:rPr lang="ru-RU" dirty="0" err="1" smtClean="0">
                <a:latin typeface="Comic Sans MS" pitchFamily="66" charset="0"/>
              </a:rPr>
              <a:t>має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велику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потужність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зазвичай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рупорних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виконання</a:t>
            </a:r>
            <a:r>
              <a:rPr lang="ru-RU" dirty="0" smtClean="0">
                <a:latin typeface="Comic Sans MS" pitchFamily="66" charset="0"/>
              </a:rPr>
              <a:t>, в </a:t>
            </a:r>
            <a:r>
              <a:rPr lang="ru-RU" dirty="0" err="1" smtClean="0">
                <a:latin typeface="Comic Sans MS" pitchFamily="66" charset="0"/>
              </a:rPr>
              <a:t>просторіччі</a:t>
            </a:r>
            <a:r>
              <a:rPr lang="ru-RU" dirty="0" smtClean="0">
                <a:latin typeface="Comic Sans MS" pitchFamily="66" charset="0"/>
              </a:rPr>
              <a:t> "</a:t>
            </a:r>
            <a:r>
              <a:rPr lang="ru-RU" dirty="0" err="1" smtClean="0">
                <a:latin typeface="Comic Sans MS" pitchFamily="66" charset="0"/>
              </a:rPr>
              <a:t>дзвін</a:t>
            </a:r>
            <a:r>
              <a:rPr lang="ru-RU" dirty="0" smtClean="0">
                <a:latin typeface="Comic Sans MS" pitchFamily="66" charset="0"/>
              </a:rPr>
              <a:t>"</a:t>
            </a:r>
          </a:p>
          <a:p>
            <a:r>
              <a:rPr lang="ru-RU" dirty="0" smtClean="0">
                <a:latin typeface="Comic Sans MS" pitchFamily="66" charset="0"/>
              </a:rPr>
              <a:t>-</a:t>
            </a:r>
            <a:r>
              <a:rPr lang="ru-RU" b="1" dirty="0" err="1" smtClean="0">
                <a:latin typeface="Comic Sans MS" pitchFamily="66" charset="0"/>
              </a:rPr>
              <a:t>Спеціальні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гучномовці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dirty="0" smtClean="0">
                <a:latin typeface="Comic Sans MS" pitchFamily="66" charset="0"/>
              </a:rPr>
              <a:t>для </a:t>
            </a:r>
            <a:r>
              <a:rPr lang="ru-RU" dirty="0" err="1" smtClean="0">
                <a:latin typeface="Comic Sans MS" pitchFamily="66" charset="0"/>
              </a:rPr>
              <a:t>роботи</a:t>
            </a:r>
            <a:r>
              <a:rPr lang="ru-RU" dirty="0" smtClean="0">
                <a:latin typeface="Comic Sans MS" pitchFamily="66" charset="0"/>
              </a:rPr>
              <a:t> в </a:t>
            </a:r>
            <a:r>
              <a:rPr lang="ru-RU" dirty="0" err="1" smtClean="0">
                <a:latin typeface="Comic Sans MS" pitchFamily="66" charset="0"/>
              </a:rPr>
              <a:t>екстремальних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умовах</a:t>
            </a:r>
            <a:r>
              <a:rPr lang="ru-RU" dirty="0" smtClean="0">
                <a:latin typeface="Comic Sans MS" pitchFamily="66" charset="0"/>
              </a:rPr>
              <a:t> - </a:t>
            </a:r>
            <a:r>
              <a:rPr lang="ru-RU" dirty="0" err="1" smtClean="0">
                <a:latin typeface="Comic Sans MS" pitchFamily="66" charset="0"/>
              </a:rPr>
              <a:t>протиударні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противибухові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підводні</a:t>
            </a:r>
            <a:r>
              <a:rPr lang="ru-RU" dirty="0" smtClean="0">
                <a:latin typeface="Comic Sans MS" pitchFamily="66" charset="0"/>
              </a:rPr>
              <a:t>.</a:t>
            </a:r>
          </a:p>
        </p:txBody>
      </p:sp>
      <p:pic>
        <p:nvPicPr>
          <p:cNvPr id="24" name="Рисунок 23" descr="630px-Emz_gromkogovoritel_fac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5074" y="1357298"/>
            <a:ext cx="2378860" cy="226558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25" name="TextBox 24"/>
          <p:cNvSpPr txBox="1"/>
          <p:nvPr/>
        </p:nvSpPr>
        <p:spPr>
          <a:xfrm>
            <a:off x="5857884" y="3786190"/>
            <a:ext cx="3143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err="1" smtClean="0">
                <a:latin typeface="Comic Sans MS" pitchFamily="66" charset="0"/>
              </a:rPr>
              <a:t>Абонентський</a:t>
            </a:r>
            <a:r>
              <a:rPr lang="ru-RU" sz="1600" b="1" dirty="0" smtClean="0">
                <a:latin typeface="Comic Sans MS" pitchFamily="66" charset="0"/>
              </a:rPr>
              <a:t> </a:t>
            </a:r>
            <a:r>
              <a:rPr lang="ru-RU" sz="1600" b="1" dirty="0" err="1" smtClean="0">
                <a:latin typeface="Comic Sans MS" pitchFamily="66" charset="0"/>
              </a:rPr>
              <a:t>гучномовець</a:t>
            </a:r>
            <a:r>
              <a:rPr lang="ru-RU" sz="1600" b="1" dirty="0" smtClean="0">
                <a:latin typeface="Comic Sans MS" pitchFamily="66" charset="0"/>
              </a:rPr>
              <a:t> </a:t>
            </a:r>
            <a:endParaRPr lang="en-US" sz="1600" dirty="0"/>
          </a:p>
        </p:txBody>
      </p:sp>
      <p:pic>
        <p:nvPicPr>
          <p:cNvPr id="26" name="Рисунок 25" descr="800px-Horn_Speake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43636" y="4286256"/>
            <a:ext cx="2476485" cy="1857364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6215074" y="6357958"/>
            <a:ext cx="2928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>
                <a:latin typeface="Comic Sans MS" pitchFamily="66" charset="0"/>
              </a:rPr>
              <a:t>Вуличний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гучномовець</a:t>
            </a:r>
            <a:r>
              <a:rPr lang="ru-RU" b="1" dirty="0" smtClean="0">
                <a:latin typeface="Comic Sans MS" pitchFamily="66" charset="0"/>
              </a:rPr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406</Words>
  <PresentationFormat>Экран (4:3)</PresentationFormat>
  <Paragraphs>74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Макарівський НВК    Гучномовець </vt:lpstr>
      <vt:lpstr>План</vt:lpstr>
      <vt:lpstr>Гучномовець</vt:lpstr>
      <vt:lpstr>Будова приладу</vt:lpstr>
      <vt:lpstr>Історія виникнення гучномовця</vt:lpstr>
      <vt:lpstr>Види гучномовців </vt:lpstr>
      <vt:lpstr> Класифікація за іншими ознаками </vt:lpstr>
      <vt:lpstr>Функціональні види гучномовців</vt:lpstr>
      <vt:lpstr>Функціональні види гучномовців</vt:lpstr>
      <vt:lpstr>Рупорні гучномовці </vt:lpstr>
      <vt:lpstr>Висновок</vt:lpstr>
      <vt:lpstr>Висновок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Макарівський НВК     Дисперсія світла.  Спектральний склад світла.</dc:title>
  <cp:lastModifiedBy>1</cp:lastModifiedBy>
  <cp:revision>32</cp:revision>
  <dcterms:modified xsi:type="dcterms:W3CDTF">2014-06-02T16:11:20Z</dcterms:modified>
</cp:coreProperties>
</file>