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4" r:id="rId4"/>
    <p:sldId id="259" r:id="rId5"/>
    <p:sldId id="268" r:id="rId6"/>
    <p:sldId id="260" r:id="rId7"/>
    <p:sldId id="269" r:id="rId8"/>
    <p:sldId id="261" r:id="rId9"/>
    <p:sldId id="270" r:id="rId10"/>
    <p:sldId id="262" r:id="rId11"/>
    <p:sldId id="263" r:id="rId12"/>
    <p:sldId id="265" r:id="rId13"/>
    <p:sldId id="266" r:id="rId14"/>
    <p:sldId id="267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B91F456-2D4F-48B1-A504-CB3165863ACE}">
          <p14:sldIdLst>
            <p14:sldId id="256"/>
            <p14:sldId id="258"/>
            <p14:sldId id="264"/>
            <p14:sldId id="259"/>
            <p14:sldId id="268"/>
            <p14:sldId id="260"/>
            <p14:sldId id="269"/>
            <p14:sldId id="261"/>
            <p14:sldId id="270"/>
            <p14:sldId id="262"/>
            <p14:sldId id="263"/>
            <p14:sldId id="265"/>
            <p14:sldId id="266"/>
            <p14:sldId id="267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141439" y="1059164"/>
            <a:ext cx="8987492" cy="8425773"/>
            <a:chOff x="6184708" y="2224243"/>
            <a:chExt cx="17694124" cy="17694124"/>
          </a:xfrm>
          <a:effectLst>
            <a:outerShdw blurRad="63500" sx="102000" sy="102000" algn="ctr" rotWithShape="0">
              <a:srgbClr val="81C6FF"/>
            </a:outerShdw>
          </a:effectLst>
        </p:grpSpPr>
        <p:sp>
          <p:nvSpPr>
            <p:cNvPr id="8" name="Овал 7"/>
            <p:cNvSpPr/>
            <p:nvPr userDrawn="1"/>
          </p:nvSpPr>
          <p:spPr>
            <a:xfrm rot="900000">
              <a:off x="6996420" y="3316005"/>
              <a:ext cx="15049672" cy="15049672"/>
            </a:xfrm>
            <a:prstGeom prst="ellipse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20000"/>
                        </a14:imgEffect>
                        <a14:imgEffect>
                          <a14:colorTemperature colorTemp="4700"/>
                        </a14:imgEffect>
                        <a14:imgEffect>
                          <a14:saturation sat="120000"/>
                        </a14:imgEffect>
                      </a14:imgLayer>
                    </a14:imgProps>
                  </a:ext>
                </a:extLst>
              </a:blip>
              <a:stretch>
                <a:fillRect l="-6350" t="-7139" r="-6350" b="-7139"/>
              </a:stretch>
            </a:blip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 userDrawn="1"/>
          </p:nvSpPr>
          <p:spPr>
            <a:xfrm rot="14812304">
              <a:off x="6184708" y="2224243"/>
              <a:ext cx="17694124" cy="17694124"/>
            </a:xfrm>
            <a:prstGeom prst="ellipse">
              <a:avLst/>
            </a:prstGeom>
            <a:gradFill flip="none" rotWithShape="1">
              <a:gsLst>
                <a:gs pos="417">
                  <a:schemeClr val="tx1"/>
                </a:gs>
                <a:gs pos="66000">
                  <a:schemeClr val="tx1">
                    <a:alpha val="82000"/>
                  </a:schemeClr>
                </a:gs>
                <a:gs pos="84000">
                  <a:schemeClr val="tx1">
                    <a:alpha val="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723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-1534678" y="-721995"/>
            <a:ext cx="7313016" cy="5386825"/>
            <a:chOff x="-682988" y="-235745"/>
            <a:chExt cx="7198750" cy="5656166"/>
          </a:xfrm>
        </p:grpSpPr>
        <p:sp>
          <p:nvSpPr>
            <p:cNvPr id="11" name="Овал 10"/>
            <p:cNvSpPr/>
            <p:nvPr userDrawn="1"/>
          </p:nvSpPr>
          <p:spPr>
            <a:xfrm>
              <a:off x="-682988" y="-235745"/>
              <a:ext cx="7198750" cy="5656166"/>
            </a:xfrm>
            <a:prstGeom prst="ellipse">
              <a:avLst/>
            </a:prstGeom>
            <a:gradFill>
              <a:gsLst>
                <a:gs pos="0">
                  <a:schemeClr val="bg1">
                    <a:alpha val="1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1270000" sx="200000" sy="200000" algn="ctr" rotWithShape="0">
                <a:srgbClr val="FFA40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11"/>
            <p:cNvGrpSpPr/>
            <p:nvPr userDrawn="1"/>
          </p:nvGrpSpPr>
          <p:grpSpPr>
            <a:xfrm>
              <a:off x="2577981" y="2253217"/>
              <a:ext cx="676812" cy="678242"/>
              <a:chOff x="5163555" y="4506434"/>
              <a:chExt cx="1420124" cy="1356484"/>
            </a:xfrm>
            <a:effectLst>
              <a:outerShdw blurRad="1270000" sx="1000" sy="1000" algn="ctr" rotWithShape="0">
                <a:schemeClr val="bg1"/>
              </a:outerShdw>
            </a:effectLst>
          </p:grpSpPr>
          <p:sp>
            <p:nvSpPr>
              <p:cNvPr id="13" name="Овал 12"/>
              <p:cNvSpPr/>
              <p:nvPr userDrawn="1"/>
            </p:nvSpPr>
            <p:spPr>
              <a:xfrm>
                <a:off x="5544741" y="4896644"/>
                <a:ext cx="576063" cy="5760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 rad="1270000">
                  <a:srgbClr val="FFFF00">
                    <a:alpha val="30000"/>
                  </a:srgbClr>
                </a:glow>
                <a:outerShdw blurRad="1270000" sx="88000" sy="88000" algn="ctr" rotWithShape="0">
                  <a:srgbClr val="FFFF99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/>
              <p:cNvSpPr/>
              <p:nvPr userDrawn="1"/>
            </p:nvSpPr>
            <p:spPr>
              <a:xfrm>
                <a:off x="5163555" y="4506434"/>
                <a:ext cx="1420124" cy="13564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85800">
                  <a:srgbClr val="FFFF99"/>
                </a:glow>
                <a:outerShdw blurRad="1270000" sx="200000" sy="200000" algn="ctr" rotWithShape="0">
                  <a:srgbClr val="FFC000"/>
                </a:outerShdw>
                <a:softEdge rad="190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" name="3"/>
          <p:cNvSpPr/>
          <p:nvPr/>
        </p:nvSpPr>
        <p:spPr>
          <a:xfrm rot="1800000">
            <a:off x="3462992" y="2573993"/>
            <a:ext cx="689008" cy="645945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00B0F0">
                  <a:alpha val="50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10б 9"/>
          <p:cNvSpPr/>
          <p:nvPr/>
        </p:nvSpPr>
        <p:spPr>
          <a:xfrm rot="1800000">
            <a:off x="4863512" y="2809857"/>
            <a:ext cx="3324776" cy="3116977"/>
          </a:xfrm>
          <a:prstGeom prst="ellipse">
            <a:avLst/>
          </a:prstGeom>
          <a:solidFill>
            <a:schemeClr val="accent5">
              <a:lumMod val="40000"/>
              <a:lumOff val="60000"/>
              <a:alpha val="8000"/>
            </a:schemeClr>
          </a:solidFill>
          <a:ln>
            <a:noFill/>
          </a:ln>
          <a:effectLst>
            <a:softEdge rad="304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13"/>
          <p:cNvSpPr/>
          <p:nvPr/>
        </p:nvSpPr>
        <p:spPr>
          <a:xfrm rot="1800000">
            <a:off x="7027248" y="4503204"/>
            <a:ext cx="689008" cy="645945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accent5">
                  <a:lumMod val="20000"/>
                  <a:lumOff val="80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8" name="14"/>
          <p:cNvSpPr/>
          <p:nvPr/>
        </p:nvSpPr>
        <p:spPr>
          <a:xfrm rot="1800000">
            <a:off x="7608417" y="4896306"/>
            <a:ext cx="292604" cy="274316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"/>
          <p:cNvSpPr/>
          <p:nvPr/>
        </p:nvSpPr>
        <p:spPr>
          <a:xfrm rot="1800000">
            <a:off x="4320236" y="3101058"/>
            <a:ext cx="370674" cy="347507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C000">
                  <a:alpha val="56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"/>
          <p:cNvSpPr/>
          <p:nvPr/>
        </p:nvSpPr>
        <p:spPr>
          <a:xfrm rot="1800000">
            <a:off x="3782665" y="2810089"/>
            <a:ext cx="370674" cy="347507"/>
          </a:xfrm>
          <a:prstGeom prst="ellipse">
            <a:avLst/>
          </a:prstGeom>
          <a:gradFill>
            <a:gsLst>
              <a:gs pos="0">
                <a:srgbClr val="FFFF00">
                  <a:alpha val="10000"/>
                </a:srgbClr>
              </a:gs>
              <a:gs pos="100000">
                <a:srgbClr val="92D050">
                  <a:alpha val="4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11б 6"/>
          <p:cNvSpPr/>
          <p:nvPr/>
        </p:nvSpPr>
        <p:spPr>
          <a:xfrm rot="1800000">
            <a:off x="4810013" y="2958375"/>
            <a:ext cx="1810644" cy="2057371"/>
          </a:xfrm>
          <a:prstGeom prst="star6">
            <a:avLst>
              <a:gd name="adj" fmla="val 50000"/>
              <a:gd name="hf" fmla="val 115470"/>
            </a:avLst>
          </a:prstGeom>
          <a:gradFill flip="none" rotWithShape="1">
            <a:gsLst>
              <a:gs pos="0">
                <a:srgbClr val="7030A0">
                  <a:alpha val="10000"/>
                </a:srgbClr>
              </a:gs>
              <a:gs pos="100000">
                <a:srgbClr val="FF0000">
                  <a:alpha val="2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3б 2"/>
          <p:cNvSpPr/>
          <p:nvPr/>
        </p:nvSpPr>
        <p:spPr>
          <a:xfrm rot="1800000">
            <a:off x="3441646" y="2435766"/>
            <a:ext cx="1328398" cy="1245373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accent5">
                  <a:lumMod val="20000"/>
                  <a:lumOff val="80000"/>
                  <a:alpha val="9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3" name="12б 10"/>
          <p:cNvSpPr/>
          <p:nvPr/>
        </p:nvSpPr>
        <p:spPr>
          <a:xfrm rot="1800000">
            <a:off x="6424275" y="3743162"/>
            <a:ext cx="2508481" cy="2613002"/>
          </a:xfrm>
          <a:prstGeom prst="star6">
            <a:avLst>
              <a:gd name="adj" fmla="val 42978"/>
              <a:gd name="hf" fmla="val 115470"/>
            </a:avLst>
          </a:prstGeom>
          <a:gradFill flip="none" rotWithShape="1">
            <a:gsLst>
              <a:gs pos="0">
                <a:srgbClr val="FFFF00">
                  <a:alpha val="10000"/>
                </a:srgbClr>
              </a:gs>
              <a:gs pos="100000">
                <a:srgbClr val="81C6FF">
                  <a:alpha val="2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62"/>
          <p:cNvSpPr/>
          <p:nvPr/>
        </p:nvSpPr>
        <p:spPr>
          <a:xfrm rot="1800000">
            <a:off x="5038735" y="3489957"/>
            <a:ext cx="370674" cy="347507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00B0F0">
                  <a:alpha val="50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8б 7"/>
          <p:cNvSpPr/>
          <p:nvPr/>
        </p:nvSpPr>
        <p:spPr>
          <a:xfrm rot="1800000">
            <a:off x="5890030" y="3709540"/>
            <a:ext cx="1588104" cy="1488848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FF00">
                  <a:alpha val="5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6" name="9"/>
          <p:cNvSpPr/>
          <p:nvPr/>
        </p:nvSpPr>
        <p:spPr>
          <a:xfrm rot="1800000">
            <a:off x="6807482" y="4462787"/>
            <a:ext cx="292604" cy="274316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0000">
                  <a:alpha val="37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7"/>
          <p:cNvSpPr/>
          <p:nvPr/>
        </p:nvSpPr>
        <p:spPr>
          <a:xfrm rot="1800000">
            <a:off x="5736813" y="3867803"/>
            <a:ext cx="370674" cy="347507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C000">
                  <a:alpha val="56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6"/>
          <p:cNvSpPr/>
          <p:nvPr/>
        </p:nvSpPr>
        <p:spPr>
          <a:xfrm rot="1800000">
            <a:off x="4894651" y="3411969"/>
            <a:ext cx="370674" cy="347507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2"/>
          <p:cNvSpPr/>
          <p:nvPr/>
        </p:nvSpPr>
        <p:spPr>
          <a:xfrm rot="1800000">
            <a:off x="3325149" y="2499384"/>
            <a:ext cx="689008" cy="645945"/>
          </a:xfrm>
          <a:prstGeom prst="ellipse">
            <a:avLst/>
          </a:prstGeom>
          <a:gradFill>
            <a:gsLst>
              <a:gs pos="0">
                <a:srgbClr val="FFFF00">
                  <a:alpha val="0"/>
                </a:srgbClr>
              </a:gs>
              <a:gs pos="100000">
                <a:srgbClr val="FFFF00">
                  <a:alpha val="2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1б 1"/>
          <p:cNvSpPr/>
          <p:nvPr/>
        </p:nvSpPr>
        <p:spPr>
          <a:xfrm rot="1800000">
            <a:off x="1862676" y="1580077"/>
            <a:ext cx="1328398" cy="1245373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accent5">
                  <a:lumMod val="20000"/>
                  <a:lumOff val="80000"/>
                  <a:alpha val="9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31" name="8б 5"/>
          <p:cNvSpPr/>
          <p:nvPr/>
        </p:nvSpPr>
        <p:spPr>
          <a:xfrm rot="1800000">
            <a:off x="2279593" y="1411270"/>
            <a:ext cx="3324776" cy="3116977"/>
          </a:xfrm>
          <a:custGeom>
            <a:avLst/>
            <a:gdLst/>
            <a:ahLst/>
            <a:cxnLst/>
            <a:rect l="l" t="t" r="r" b="b"/>
            <a:pathLst>
              <a:path w="3572776" h="3572776">
                <a:moveTo>
                  <a:pt x="1467448" y="830513"/>
                </a:moveTo>
                <a:cubicBezTo>
                  <a:pt x="939533" y="830513"/>
                  <a:pt x="511573" y="1258473"/>
                  <a:pt x="511573" y="1786388"/>
                </a:cubicBezTo>
                <a:cubicBezTo>
                  <a:pt x="511573" y="2314303"/>
                  <a:pt x="939533" y="2742263"/>
                  <a:pt x="1467448" y="2742263"/>
                </a:cubicBezTo>
                <a:cubicBezTo>
                  <a:pt x="1995363" y="2742263"/>
                  <a:pt x="2423323" y="2314303"/>
                  <a:pt x="2423323" y="1786388"/>
                </a:cubicBezTo>
                <a:cubicBezTo>
                  <a:pt x="2423323" y="1258473"/>
                  <a:pt x="1995363" y="830513"/>
                  <a:pt x="1467448" y="830513"/>
                </a:cubicBezTo>
                <a:close/>
                <a:moveTo>
                  <a:pt x="1786388" y="0"/>
                </a:moveTo>
                <a:cubicBezTo>
                  <a:pt x="2772983" y="0"/>
                  <a:pt x="3572776" y="799793"/>
                  <a:pt x="3572776" y="1786388"/>
                </a:cubicBezTo>
                <a:cubicBezTo>
                  <a:pt x="3572776" y="2772983"/>
                  <a:pt x="2772983" y="3572776"/>
                  <a:pt x="1786388" y="3572776"/>
                </a:cubicBezTo>
                <a:cubicBezTo>
                  <a:pt x="799793" y="3572776"/>
                  <a:pt x="0" y="2772983"/>
                  <a:pt x="0" y="1786388"/>
                </a:cubicBezTo>
                <a:cubicBezTo>
                  <a:pt x="0" y="799793"/>
                  <a:pt x="799793" y="0"/>
                  <a:pt x="1786388" y="0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  <a:effectLst>
            <a:outerShdw sx="200000" sy="200000" algn="ctr" rotWithShape="0">
              <a:srgbClr val="FF8B8B">
                <a:alpha val="75000"/>
              </a:srgbClr>
            </a:outerShdw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7б 8"/>
          <p:cNvSpPr/>
          <p:nvPr/>
        </p:nvSpPr>
        <p:spPr>
          <a:xfrm rot="1800000">
            <a:off x="1791453" y="470130"/>
            <a:ext cx="6741571" cy="6320223"/>
          </a:xfrm>
          <a:custGeom>
            <a:avLst/>
            <a:gdLst/>
            <a:ahLst/>
            <a:cxnLst/>
            <a:rect l="l" t="t" r="r" b="b"/>
            <a:pathLst>
              <a:path w="3572776" h="3572776">
                <a:moveTo>
                  <a:pt x="1467448" y="830513"/>
                </a:moveTo>
                <a:cubicBezTo>
                  <a:pt x="939533" y="830513"/>
                  <a:pt x="511573" y="1258473"/>
                  <a:pt x="511573" y="1786388"/>
                </a:cubicBezTo>
                <a:cubicBezTo>
                  <a:pt x="511573" y="2314303"/>
                  <a:pt x="939533" y="2742263"/>
                  <a:pt x="1467448" y="2742263"/>
                </a:cubicBezTo>
                <a:cubicBezTo>
                  <a:pt x="1995363" y="2742263"/>
                  <a:pt x="2423323" y="2314303"/>
                  <a:pt x="2423323" y="1786388"/>
                </a:cubicBezTo>
                <a:cubicBezTo>
                  <a:pt x="2423323" y="1258473"/>
                  <a:pt x="1995363" y="830513"/>
                  <a:pt x="1467448" y="830513"/>
                </a:cubicBezTo>
                <a:close/>
                <a:moveTo>
                  <a:pt x="1786388" y="0"/>
                </a:moveTo>
                <a:cubicBezTo>
                  <a:pt x="2772983" y="0"/>
                  <a:pt x="3572776" y="799793"/>
                  <a:pt x="3572776" y="1786388"/>
                </a:cubicBezTo>
                <a:cubicBezTo>
                  <a:pt x="3572776" y="2772983"/>
                  <a:pt x="2772983" y="3572776"/>
                  <a:pt x="1786388" y="3572776"/>
                </a:cubicBezTo>
                <a:cubicBezTo>
                  <a:pt x="799793" y="3572776"/>
                  <a:pt x="0" y="2772983"/>
                  <a:pt x="0" y="1786388"/>
                </a:cubicBezTo>
                <a:cubicBezTo>
                  <a:pt x="0" y="799793"/>
                  <a:pt x="799793" y="0"/>
                  <a:pt x="178638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0000">
                  <a:alpha val="40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698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Заголовок 53"/>
          <p:cNvSpPr>
            <a:spLocks noGrp="1"/>
          </p:cNvSpPr>
          <p:nvPr>
            <p:ph type="title" hasCustomPrompt="1"/>
          </p:nvPr>
        </p:nvSpPr>
        <p:spPr>
          <a:xfrm>
            <a:off x="3819634" y="1257314"/>
            <a:ext cx="5340410" cy="1143000"/>
          </a:xfrm>
          <a:prstGeom prst="rect">
            <a:avLst/>
          </a:prstGeom>
        </p:spPr>
        <p:txBody>
          <a:bodyPr anchor="b"/>
          <a:lstStyle>
            <a:lvl1pPr>
              <a:defRPr sz="3600" baseline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tx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Segoe UI Light" pitchFamily="34" charset="0"/>
                <a:cs typeface="Segoe UI Light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782495" y="763558"/>
            <a:ext cx="2678670" cy="251125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бъект 7"/>
          <p:cNvSpPr>
            <a:spLocks noGrp="1"/>
          </p:cNvSpPr>
          <p:nvPr>
            <p:ph sz="quarter" idx="11"/>
          </p:nvPr>
        </p:nvSpPr>
        <p:spPr>
          <a:xfrm>
            <a:off x="182236" y="3058452"/>
            <a:ext cx="3278615" cy="3703316"/>
          </a:xfrm>
          <a:prstGeom prst="rect">
            <a:avLst/>
          </a:prstGeom>
        </p:spPr>
        <p:txBody>
          <a:bodyPr/>
          <a:lstStyle>
            <a:lvl1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1pPr>
            <a:lvl2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2pPr>
            <a:lvl3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3pPr>
            <a:lvl4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4pPr>
            <a:lvl5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393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11 -0.12148 L 0.00282 0.00859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7" y="650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8358E-7 -3.54497E-6 L -0.18393 -0.13007 " pathEditMode="relative" rAng="0" ptsTypes="AA">
                                      <p:cBhvr>
                                        <p:cTn id="62" dur="3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97" y="-650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 0.00265 L -0.26022 -0.18496 " pathEditMode="relative" rAng="0" ptsTypes="AA">
                                      <p:cBhvr>
                                        <p:cTn id="64" dur="3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-939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7 -0.00529 L -0.33034 -0.22531 " pathEditMode="relative" rAng="0" ptsTypes="AA">
                                      <p:cBhvr>
                                        <p:cTn id="66" dur="3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7" y="-1100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03 -0.01014 L -0.35095 -0.24427 " pathEditMode="relative" rAng="0" ptsTypes="AA">
                                      <p:cBhvr>
                                        <p:cTn id="68" dur="3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5" y="-1170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4.28571E-6 L -0.42512 -0.29939 " pathEditMode="relative" rAng="0" ptsTypes="AA">
                                      <p:cBhvr>
                                        <p:cTn id="70" dur="3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5" y="-1496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4.92063E-6 L -0.53788 -0.38073 " pathEditMode="relative" rAng="0" ptsTypes="AA">
                                      <p:cBhvr>
                                        <p:cTn id="72" dur="3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3" y="-19048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1 1.40119E-6 L -0.58645 -0.41353 " pathEditMode="relative" rAng="0" ptsTypes="AA">
                                      <p:cBhvr>
                                        <p:cTn id="74" dur="3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7" y="-2068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9506E-7 -1.45847E-6 L -0.62826 -0.44371 " pathEditMode="relative" rAng="0" ptsTypes="AA">
                                      <p:cBhvr>
                                        <p:cTn id="76" dur="3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2" y="-2218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4 0.01146 L -0.19429 -0.13093 " pathEditMode="relative" rAng="0" ptsTypes="AA">
                                      <p:cBhvr>
                                        <p:cTn id="78" dur="3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6" y="-711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15 -0.07124 L -2.39238E-6 -4.19056E-6 " pathEditMode="relative" rAng="0" ptsTypes="AA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8" y="3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2" grpId="0" animBg="1"/>
      <p:bldP spid="3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73908" b="20000"/>
          <a:stretch/>
        </p:blipFill>
        <p:spPr bwMode="auto">
          <a:xfrm rot="16200000">
            <a:off x="3028973" y="-3097501"/>
            <a:ext cx="3086056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458007" y="275167"/>
            <a:ext cx="8229601" cy="1143000"/>
          </a:xfrm>
          <a:prstGeom prst="rect">
            <a:avLst/>
          </a:prstGeom>
        </p:spPr>
        <p:txBody>
          <a:bodyPr anchor="b"/>
          <a:lstStyle>
            <a:lvl1pPr>
              <a:defRPr lang="ru-RU" sz="4000" baseline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tx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Segoe UI Light" pitchFamily="34" charset="0"/>
                <a:cs typeface="Segoe UI Light" pitchFamily="34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Объект 6"/>
          <p:cNvSpPr>
            <a:spLocks noGrp="1"/>
          </p:cNvSpPr>
          <p:nvPr>
            <p:ph sz="quarter" idx="10"/>
          </p:nvPr>
        </p:nvSpPr>
        <p:spPr>
          <a:xfrm>
            <a:off x="475747" y="1645945"/>
            <a:ext cx="8192508" cy="4868853"/>
          </a:xfrm>
          <a:prstGeom prst="rect">
            <a:avLst/>
          </a:prstGeom>
        </p:spPr>
        <p:txBody>
          <a:bodyPr/>
          <a:lstStyle>
            <a:lvl1pPr>
              <a:defRPr lang="ru-RU" sz="240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cs typeface="Segoe UI" pitchFamily="34" charset="0"/>
              </a:defRPr>
            </a:lvl1pPr>
            <a:lvl2pPr>
              <a:defRPr lang="ru-RU" sz="240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cs typeface="Segoe UI" pitchFamily="34" charset="0"/>
              </a:defRPr>
            </a:lvl2pPr>
            <a:lvl3pPr>
              <a:defRPr lang="ru-RU" sz="240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cs typeface="Segoe UI" pitchFamily="34" charset="0"/>
              </a:defRPr>
            </a:lvl3pPr>
            <a:lvl4pPr>
              <a:defRPr lang="ru-RU" sz="240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cs typeface="Segoe UI" pitchFamily="34" charset="0"/>
              </a:defRPr>
            </a:lvl4pPr>
            <a:lvl5pPr>
              <a:defRPr lang="ru-RU" sz="240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Овал 6"/>
          <p:cNvSpPr/>
          <p:nvPr/>
        </p:nvSpPr>
        <p:spPr>
          <a:xfrm flipV="1">
            <a:off x="182812" y="1303050"/>
            <a:ext cx="8851397" cy="7987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flipV="1">
            <a:off x="182812" y="6583636"/>
            <a:ext cx="8851397" cy="7987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716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1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1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с комментар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73908" b="20000"/>
          <a:stretch/>
        </p:blipFill>
        <p:spPr bwMode="auto">
          <a:xfrm rot="16200000">
            <a:off x="3028973" y="-3097501"/>
            <a:ext cx="3086056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Рисунок 2"/>
          <p:cNvSpPr>
            <a:spLocks noGrp="1"/>
          </p:cNvSpPr>
          <p:nvPr>
            <p:ph type="pic" sz="quarter" idx="10"/>
          </p:nvPr>
        </p:nvSpPr>
        <p:spPr>
          <a:xfrm>
            <a:off x="462844" y="273656"/>
            <a:ext cx="8218311" cy="5349873"/>
          </a:xfrm>
          <a:prstGeom prst="rect">
            <a:avLst/>
          </a:prstGeom>
          <a:solidFill>
            <a:srgbClr val="00B0F0">
              <a:alpha val="30000"/>
            </a:srgbClr>
          </a:solidFill>
          <a:effectLst>
            <a:outerShdw blurRad="571500" sx="102000" sy="102000" algn="ctr" rotWithShape="0">
              <a:schemeClr val="bg1"/>
            </a:outerShdw>
          </a:effectLst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3491" y="5651906"/>
            <a:ext cx="8217016" cy="1068888"/>
          </a:xfrm>
          <a:custGeom>
            <a:avLst/>
            <a:gdLst/>
            <a:ahLst/>
            <a:cxnLst/>
            <a:rect l="l" t="t" r="r" b="b"/>
            <a:pathLst>
              <a:path w="8088625" h="1122332">
                <a:moveTo>
                  <a:pt x="7320677" y="0"/>
                </a:moveTo>
                <a:lnTo>
                  <a:pt x="7500697" y="186228"/>
                </a:lnTo>
                <a:lnTo>
                  <a:pt x="7975637" y="186228"/>
                </a:lnTo>
                <a:cubicBezTo>
                  <a:pt x="8038039" y="186228"/>
                  <a:pt x="8088625" y="236814"/>
                  <a:pt x="8088625" y="299216"/>
                </a:cubicBezTo>
                <a:lnTo>
                  <a:pt x="8088625" y="1009344"/>
                </a:lnTo>
                <a:cubicBezTo>
                  <a:pt x="8088625" y="1071746"/>
                  <a:pt x="8038039" y="1122332"/>
                  <a:pt x="7975637" y="1122332"/>
                </a:cubicBezTo>
                <a:lnTo>
                  <a:pt x="112988" y="1122332"/>
                </a:lnTo>
                <a:cubicBezTo>
                  <a:pt x="50586" y="1122332"/>
                  <a:pt x="0" y="1071746"/>
                  <a:pt x="0" y="1009344"/>
                </a:cubicBezTo>
                <a:lnTo>
                  <a:pt x="0" y="299216"/>
                </a:lnTo>
                <a:cubicBezTo>
                  <a:pt x="0" y="236814"/>
                  <a:pt x="50586" y="186228"/>
                  <a:pt x="112988" y="186228"/>
                </a:cubicBezTo>
                <a:lnTo>
                  <a:pt x="7140657" y="1862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584200" dist="50800" dir="16200000">
              <a:schemeClr val="tx2">
                <a:lumMod val="50000"/>
                <a:alpha val="36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>
              <a:solidFill>
                <a:srgbClr val="0070C0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70383" y="5829266"/>
            <a:ext cx="8229601" cy="891528"/>
          </a:xfrm>
        </p:spPr>
        <p:txBody>
          <a:bodyPr anchor="t"/>
          <a:lstStyle>
            <a:lvl1pPr>
              <a:defRPr lang="ru-RU" sz="2400">
                <a:solidFill>
                  <a:srgbClr val="0070C0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</a:lstStyle>
          <a:p>
            <a:pPr marL="347187" lvl="0" indent="-347187" algn="l">
              <a:spcBef>
                <a:spcPct val="20000"/>
              </a:spcBef>
              <a:buFont typeface="Arial" pitchFamily="34" charset="0"/>
              <a:buChar char="•"/>
            </a:pPr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719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3117-6297-400A-B52B-7751055B719E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3041-D9CD-4D42-B19D-606B8D3B4A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3117-6297-400A-B52B-7751055B719E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3041-D9CD-4D42-B19D-606B8D3B4A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1" cy="1143000"/>
          </a:xfrm>
          <a:prstGeom prst="rect">
            <a:avLst/>
          </a:prstGeom>
        </p:spPr>
        <p:txBody>
          <a:bodyPr anchor="b"/>
          <a:lstStyle/>
          <a:p>
            <a:pPr lvl="0" defTabSz="72009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1" cy="4525963"/>
          </a:xfrm>
          <a:prstGeom prst="rect">
            <a:avLst/>
          </a:prstGeom>
        </p:spPr>
        <p:txBody>
          <a:bodyPr/>
          <a:lstStyle/>
          <a:p>
            <a:pPr marL="270034" lvl="0" indent="-270034" defTabSz="720090"/>
            <a:r>
              <a:rPr lang="ru-RU" smtClean="0"/>
              <a:t>Образец текста</a:t>
            </a:r>
          </a:p>
          <a:p>
            <a:pPr marL="585073" lvl="1" indent="-225028" defTabSz="720090"/>
            <a:r>
              <a:rPr lang="ru-RU" smtClean="0"/>
              <a:t>Второй уровень</a:t>
            </a:r>
          </a:p>
          <a:p>
            <a:pPr marL="900113" lvl="2" indent="-180023" defTabSz="720090"/>
            <a:r>
              <a:rPr lang="ru-RU" smtClean="0"/>
              <a:t>Третий уровень</a:t>
            </a:r>
          </a:p>
          <a:p>
            <a:pPr marL="1260158" lvl="3" indent="-180023" defTabSz="720090"/>
            <a:r>
              <a:rPr lang="ru-RU" smtClean="0"/>
              <a:t>Четвертый уровень</a:t>
            </a:r>
          </a:p>
          <a:p>
            <a:pPr marL="1620203" lvl="4" indent="-180023" defTabSz="720090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1" cy="365126"/>
          </a:xfrm>
          <a:prstGeom prst="rect">
            <a:avLst/>
          </a:prstGeom>
        </p:spPr>
        <p:txBody>
          <a:bodyPr vert="horz" lIns="92583" tIns="46292" rIns="92583" bIns="4629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83117-6297-400A-B52B-7751055B719E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1" cy="365126"/>
          </a:xfrm>
          <a:prstGeom prst="rect">
            <a:avLst/>
          </a:prstGeom>
        </p:spPr>
        <p:txBody>
          <a:bodyPr vert="horz" lIns="92583" tIns="46292" rIns="92583" bIns="4629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0"/>
            <a:ext cx="2133601" cy="365126"/>
          </a:xfrm>
          <a:prstGeom prst="rect">
            <a:avLst/>
          </a:prstGeom>
        </p:spPr>
        <p:txBody>
          <a:bodyPr vert="horz" lIns="92583" tIns="46292" rIns="92583" bIns="4629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53041-D9CD-4D42-B19D-606B8D3B4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42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25830" rtl="0" eaLnBrk="1" latinLnBrk="0" hangingPunct="1">
        <a:spcBef>
          <a:spcPct val="0"/>
        </a:spcBef>
        <a:buNone/>
        <a:defRPr lang="ru-RU" sz="3600" kern="1200" baseline="0" dirty="0" smtClean="0">
          <a:gradFill flip="none" rotWithShape="1">
            <a:gsLst>
              <a:gs pos="70000">
                <a:schemeClr val="bg1"/>
              </a:gs>
              <a:gs pos="91000">
                <a:schemeClr val="tx1">
                  <a:alpha val="0"/>
                </a:schemeClr>
              </a:gs>
            </a:gsLst>
            <a:lin ang="5400000" scaled="1"/>
            <a:tileRect/>
          </a:gradFill>
          <a:latin typeface="Segoe UI Light" pitchFamily="34" charset="0"/>
          <a:ea typeface="+mj-ea"/>
          <a:cs typeface="Segoe UI Light" pitchFamily="34" charset="0"/>
        </a:defRPr>
      </a:lvl1pPr>
    </p:titleStyle>
    <p:bodyStyle>
      <a:lvl1pPr marL="347187" indent="-347187" algn="l" defTabSz="925830" rtl="0" eaLnBrk="1" latinLnBrk="0" hangingPunct="1">
        <a:spcBef>
          <a:spcPct val="20000"/>
        </a:spcBef>
        <a:buFont typeface="Arial" pitchFamily="34" charset="0"/>
        <a:buChar char="•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1pPr>
      <a:lvl2pPr marL="752237" indent="-289322" algn="l" defTabSz="925830" rtl="0" eaLnBrk="1" latinLnBrk="0" hangingPunct="1">
        <a:spcBef>
          <a:spcPct val="20000"/>
        </a:spcBef>
        <a:buFont typeface="Arial" pitchFamily="34" charset="0"/>
        <a:buChar char="–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2pPr>
      <a:lvl3pPr marL="1157288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3pPr>
      <a:lvl4pPr marL="1620203" indent="-231458" algn="l" defTabSz="925830" rtl="0" eaLnBrk="1" latinLnBrk="0" hangingPunct="1">
        <a:spcBef>
          <a:spcPct val="20000"/>
        </a:spcBef>
        <a:buFont typeface="Arial" pitchFamily="34" charset="0"/>
        <a:buChar char="–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4pPr>
      <a:lvl5pPr marL="2083118" indent="-231458" algn="l" defTabSz="925830" rtl="0" eaLnBrk="1" latinLnBrk="0" hangingPunct="1">
        <a:spcBef>
          <a:spcPct val="20000"/>
        </a:spcBef>
        <a:buFont typeface="Arial" pitchFamily="34" charset="0"/>
        <a:buChar char="»"/>
        <a:defRPr lang="ru-RU" sz="2400" kern="120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5pPr>
      <a:lvl6pPr marL="2546033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08948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1863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34778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583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874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457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749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40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332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/>
              <a:t>Застосування спеціальної теорії відносності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Виконала </a:t>
            </a:r>
          </a:p>
          <a:p>
            <a:r>
              <a:rPr lang="uk-UA" dirty="0" smtClean="0"/>
              <a:t>Учениця 10-А класу</a:t>
            </a:r>
          </a:p>
          <a:p>
            <a:r>
              <a:rPr lang="uk-UA" dirty="0" smtClean="0"/>
              <a:t>Кузнєцова Анастасія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70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Передумови виникнення теорії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900" dirty="0" err="1"/>
              <a:t>Ще</a:t>
            </a:r>
            <a:r>
              <a:rPr lang="ru-RU" sz="1900" dirty="0"/>
              <a:t> до </a:t>
            </a:r>
            <a:r>
              <a:rPr lang="ru-RU" sz="1900" dirty="0" err="1"/>
              <a:t>появи</a:t>
            </a:r>
            <a:r>
              <a:rPr lang="ru-RU" sz="1900" dirty="0"/>
              <a:t> СТВ, </a:t>
            </a:r>
            <a:r>
              <a:rPr lang="ru-RU" sz="1900" dirty="0" err="1"/>
              <a:t>Гендрік</a:t>
            </a:r>
            <a:r>
              <a:rPr lang="ru-RU" sz="1900" dirty="0"/>
              <a:t> Лоренц та </a:t>
            </a:r>
            <a:r>
              <a:rPr lang="ru-RU" sz="1900" dirty="0" err="1"/>
              <a:t>інші</a:t>
            </a:r>
            <a:r>
              <a:rPr lang="ru-RU" sz="1900" dirty="0"/>
              <a:t> </a:t>
            </a:r>
            <a:r>
              <a:rPr lang="ru-RU" sz="1900" dirty="0" err="1"/>
              <a:t>вже</a:t>
            </a:r>
            <a:r>
              <a:rPr lang="ru-RU" sz="1900" dirty="0"/>
              <a:t> </a:t>
            </a:r>
            <a:r>
              <a:rPr lang="ru-RU" sz="1900" dirty="0" err="1"/>
              <a:t>помітили</a:t>
            </a:r>
            <a:r>
              <a:rPr lang="ru-RU" sz="1900" dirty="0"/>
              <a:t>, </a:t>
            </a:r>
            <a:r>
              <a:rPr lang="ru-RU" sz="1900" dirty="0" err="1"/>
              <a:t>що</a:t>
            </a:r>
            <a:r>
              <a:rPr lang="ru-RU" sz="1900" dirty="0"/>
              <a:t> прояви </a:t>
            </a:r>
            <a:r>
              <a:rPr lang="ru-RU" sz="1900" dirty="0" err="1"/>
              <a:t>електромагнітного</a:t>
            </a:r>
            <a:r>
              <a:rPr lang="ru-RU" sz="1900" dirty="0"/>
              <a:t> поля </a:t>
            </a:r>
            <a:r>
              <a:rPr lang="ru-RU" sz="1900" dirty="0" err="1"/>
              <a:t>можуть</a:t>
            </a:r>
            <a:r>
              <a:rPr lang="ru-RU" sz="1900" dirty="0"/>
              <a:t> бути </a:t>
            </a:r>
            <a:r>
              <a:rPr lang="ru-RU" sz="1900" dirty="0" err="1"/>
              <a:t>різними</a:t>
            </a:r>
            <a:r>
              <a:rPr lang="ru-RU" sz="1900" dirty="0"/>
              <a:t> в </a:t>
            </a:r>
            <a:r>
              <a:rPr lang="ru-RU" sz="1900" dirty="0" err="1"/>
              <a:t>залежності</a:t>
            </a:r>
            <a:r>
              <a:rPr lang="ru-RU" sz="1900" dirty="0"/>
              <a:t> </a:t>
            </a:r>
            <a:r>
              <a:rPr lang="ru-RU" sz="1900" dirty="0" err="1"/>
              <a:t>від</a:t>
            </a:r>
            <a:r>
              <a:rPr lang="ru-RU" sz="1900" dirty="0"/>
              <a:t> стану </a:t>
            </a:r>
            <a:r>
              <a:rPr lang="ru-RU" sz="1900" dirty="0" err="1"/>
              <a:t>спостерігача</a:t>
            </a:r>
            <a:r>
              <a:rPr lang="ru-RU" sz="1900" dirty="0"/>
              <a:t>. </a:t>
            </a:r>
            <a:r>
              <a:rPr lang="ru-RU" sz="1900" dirty="0" err="1"/>
              <a:t>Наприклад</a:t>
            </a:r>
            <a:r>
              <a:rPr lang="ru-RU" sz="1900" dirty="0"/>
              <a:t>, один </a:t>
            </a:r>
            <a:r>
              <a:rPr lang="ru-RU" sz="1900" dirty="0" err="1"/>
              <a:t>може</a:t>
            </a:r>
            <a:r>
              <a:rPr lang="ru-RU" sz="1900" dirty="0"/>
              <a:t> не </a:t>
            </a:r>
            <a:r>
              <a:rPr lang="ru-RU" sz="1900" dirty="0" err="1"/>
              <a:t>спостерігати</a:t>
            </a:r>
            <a:r>
              <a:rPr lang="ru-RU" sz="1900" dirty="0"/>
              <a:t> </a:t>
            </a:r>
            <a:r>
              <a:rPr lang="ru-RU" sz="1900" dirty="0" err="1"/>
              <a:t>магнітного</a:t>
            </a:r>
            <a:r>
              <a:rPr lang="ru-RU" sz="1900" dirty="0"/>
              <a:t> поля в тому ж </a:t>
            </a:r>
            <a:r>
              <a:rPr lang="ru-RU" sz="1900" dirty="0" err="1"/>
              <a:t>місці</a:t>
            </a:r>
            <a:r>
              <a:rPr lang="ru-RU" sz="1900" dirty="0"/>
              <a:t> де </a:t>
            </a:r>
            <a:r>
              <a:rPr lang="ru-RU" sz="1900" dirty="0" err="1"/>
              <a:t>інший</a:t>
            </a:r>
            <a:r>
              <a:rPr lang="ru-RU" sz="1900" dirty="0"/>
              <a:t>, </a:t>
            </a:r>
            <a:r>
              <a:rPr lang="ru-RU" sz="1900" dirty="0" err="1"/>
              <a:t>що</a:t>
            </a:r>
            <a:r>
              <a:rPr lang="ru-RU" sz="1900" dirty="0"/>
              <a:t> </a:t>
            </a:r>
            <a:r>
              <a:rPr lang="ru-RU" sz="1900" dirty="0" err="1"/>
              <a:t>рухається</a:t>
            </a:r>
            <a:r>
              <a:rPr lang="ru-RU" sz="1900" dirty="0"/>
              <a:t> </a:t>
            </a:r>
            <a:r>
              <a:rPr lang="ru-RU" sz="1900" dirty="0" err="1"/>
              <a:t>відносно</a:t>
            </a:r>
            <a:r>
              <a:rPr lang="ru-RU" sz="1900" dirty="0"/>
              <a:t> </a:t>
            </a:r>
            <a:r>
              <a:rPr lang="ru-RU" sz="1900" dirty="0" err="1"/>
              <a:t>першого</a:t>
            </a:r>
            <a:r>
              <a:rPr lang="ru-RU" sz="1900" dirty="0"/>
              <a:t>, </a:t>
            </a:r>
            <a:r>
              <a:rPr lang="ru-RU" sz="1900" dirty="0" err="1"/>
              <a:t>може</a:t>
            </a:r>
            <a:r>
              <a:rPr lang="ru-RU" sz="1900" dirty="0"/>
              <a:t>.</a:t>
            </a:r>
          </a:p>
          <a:p>
            <a:r>
              <a:rPr lang="ru-RU" sz="1900" dirty="0" err="1"/>
              <a:t>Врешті-решт</a:t>
            </a:r>
            <a:r>
              <a:rPr lang="ru-RU" sz="1900" dirty="0"/>
              <a:t>, коли Лоренц </a:t>
            </a:r>
            <a:r>
              <a:rPr lang="ru-RU" sz="1900" dirty="0" err="1"/>
              <a:t>запропонував</a:t>
            </a:r>
            <a:r>
              <a:rPr lang="ru-RU" sz="1900" dirty="0"/>
              <a:t> </a:t>
            </a:r>
            <a:r>
              <a:rPr lang="ru-RU" sz="1900" dirty="0" err="1"/>
              <a:t>свої</a:t>
            </a:r>
            <a:r>
              <a:rPr lang="ru-RU" sz="1900" dirty="0"/>
              <a:t> правила </a:t>
            </a:r>
            <a:r>
              <a:rPr lang="ru-RU" sz="1900" dirty="0" err="1"/>
              <a:t>перетворень</a:t>
            </a:r>
            <a:r>
              <a:rPr lang="ru-RU" sz="1900" dirty="0"/>
              <a:t>, як альтернативу </a:t>
            </a:r>
            <a:r>
              <a:rPr lang="ru-RU" sz="1900" dirty="0" err="1"/>
              <a:t>Галілеєвим</a:t>
            </a:r>
            <a:r>
              <a:rPr lang="ru-RU" sz="1900" dirty="0"/>
              <a:t>, </a:t>
            </a:r>
            <a:r>
              <a:rPr lang="ru-RU" sz="1900" dirty="0" err="1"/>
              <a:t>завданням</a:t>
            </a:r>
            <a:r>
              <a:rPr lang="ru-RU" sz="1900" dirty="0"/>
              <a:t> </a:t>
            </a:r>
            <a:r>
              <a:rPr lang="ru-RU" sz="1900" dirty="0" err="1"/>
              <a:t>Ейнштейна</a:t>
            </a:r>
            <a:r>
              <a:rPr lang="ru-RU" sz="1900" dirty="0"/>
              <a:t> </a:t>
            </a:r>
            <a:r>
              <a:rPr lang="ru-RU" sz="1900" dirty="0" err="1"/>
              <a:t>було</a:t>
            </a:r>
            <a:r>
              <a:rPr lang="ru-RU" sz="1900" dirty="0"/>
              <a:t> </a:t>
            </a:r>
            <a:r>
              <a:rPr lang="ru-RU" sz="1900" dirty="0" err="1"/>
              <a:t>вивести</a:t>
            </a:r>
            <a:r>
              <a:rPr lang="ru-RU" sz="1900" dirty="0"/>
              <a:t> </a:t>
            </a:r>
            <a:r>
              <a:rPr lang="ru-RU" sz="1900" dirty="0" err="1"/>
              <a:t>їх</a:t>
            </a:r>
            <a:r>
              <a:rPr lang="ru-RU" sz="1900" dirty="0"/>
              <a:t> з </a:t>
            </a:r>
            <a:r>
              <a:rPr lang="ru-RU" sz="1900" dirty="0" err="1"/>
              <a:t>фундаментальніших</a:t>
            </a:r>
            <a:r>
              <a:rPr lang="ru-RU" sz="1900" dirty="0"/>
              <a:t> </a:t>
            </a:r>
            <a:r>
              <a:rPr lang="ru-RU" sz="1900" dirty="0" err="1"/>
              <a:t>закономірностей</a:t>
            </a:r>
            <a:r>
              <a:rPr lang="ru-RU" sz="1900" dirty="0"/>
              <a:t> без </a:t>
            </a:r>
            <a:r>
              <a:rPr lang="ru-RU" sz="1900" dirty="0" err="1"/>
              <a:t>урахування</a:t>
            </a:r>
            <a:r>
              <a:rPr lang="ru-RU" sz="1900" dirty="0"/>
              <a:t> </a:t>
            </a:r>
            <a:r>
              <a:rPr lang="ru-RU" sz="1900" dirty="0" err="1"/>
              <a:t>існування</a:t>
            </a:r>
            <a:r>
              <a:rPr lang="ru-RU" sz="1900" dirty="0"/>
              <a:t> </a:t>
            </a:r>
            <a:r>
              <a:rPr lang="ru-RU" sz="1900" dirty="0" err="1"/>
              <a:t>ефіру</a:t>
            </a:r>
            <a:r>
              <a:rPr lang="ru-RU" sz="1900" dirty="0"/>
              <a:t>. </a:t>
            </a:r>
            <a:r>
              <a:rPr lang="ru-RU" sz="1900" dirty="0" err="1"/>
              <a:t>Ейнштейну</a:t>
            </a:r>
            <a:r>
              <a:rPr lang="ru-RU" sz="1900" dirty="0"/>
              <a:t> </a:t>
            </a:r>
            <a:r>
              <a:rPr lang="ru-RU" sz="1900" dirty="0" err="1"/>
              <a:t>хотілось</a:t>
            </a:r>
            <a:r>
              <a:rPr lang="ru-RU" sz="1900" dirty="0"/>
              <a:t> знати, </a:t>
            </a:r>
            <a:r>
              <a:rPr lang="ru-RU" sz="1900" dirty="0" err="1"/>
              <a:t>що</a:t>
            </a:r>
            <a:r>
              <a:rPr lang="ru-RU" sz="1900" dirty="0"/>
              <a:t> є </a:t>
            </a:r>
            <a:r>
              <a:rPr lang="ru-RU" sz="1900" dirty="0" err="1"/>
              <a:t>інваріантним</a:t>
            </a:r>
            <a:r>
              <a:rPr lang="ru-RU" sz="1900" dirty="0"/>
              <a:t> </a:t>
            </a:r>
            <a:r>
              <a:rPr lang="ru-RU" sz="1900" dirty="0" err="1"/>
              <a:t>відносно</a:t>
            </a:r>
            <a:r>
              <a:rPr lang="ru-RU" sz="1900" dirty="0"/>
              <a:t> кожного </a:t>
            </a:r>
            <a:r>
              <a:rPr lang="ru-RU" sz="1900" dirty="0" err="1"/>
              <a:t>спостерігача</a:t>
            </a:r>
            <a:r>
              <a:rPr lang="ru-RU" sz="1900" dirty="0"/>
              <a:t>. В </a:t>
            </a:r>
            <a:r>
              <a:rPr lang="ru-RU" sz="1900" dirty="0" err="1"/>
              <a:t>спеціальній</a:t>
            </a:r>
            <a:r>
              <a:rPr lang="ru-RU" sz="1900" dirty="0"/>
              <a:t> </a:t>
            </a:r>
            <a:r>
              <a:rPr lang="ru-RU" sz="1900" dirty="0" err="1"/>
              <a:t>теорії</a:t>
            </a:r>
            <a:r>
              <a:rPr lang="ru-RU" sz="1900" dirty="0"/>
              <a:t> </a:t>
            </a:r>
            <a:r>
              <a:rPr lang="ru-RU" sz="1900" dirty="0" err="1"/>
              <a:t>відносності</a:t>
            </a:r>
            <a:r>
              <a:rPr lang="ru-RU" sz="1900" dirty="0"/>
              <a:t> </a:t>
            </a:r>
            <a:r>
              <a:rPr lang="ru-RU" sz="1900" dirty="0" err="1"/>
              <a:t>формули</a:t>
            </a:r>
            <a:r>
              <a:rPr lang="ru-RU" sz="1900" dirty="0"/>
              <a:t> </a:t>
            </a:r>
            <a:r>
              <a:rPr lang="ru-RU" sz="1900" dirty="0" err="1"/>
              <a:t>перетворень</a:t>
            </a:r>
            <a:r>
              <a:rPr lang="ru-RU" sz="1900" dirty="0"/>
              <a:t> Лоренца </a:t>
            </a:r>
            <a:r>
              <a:rPr lang="ru-RU" sz="1900" dirty="0" err="1"/>
              <a:t>виводяться</a:t>
            </a:r>
            <a:r>
              <a:rPr lang="ru-RU" sz="1900" dirty="0"/>
              <a:t> просто з основ </a:t>
            </a:r>
            <a:r>
              <a:rPr lang="ru-RU" sz="1900" dirty="0" err="1"/>
              <a:t>геометрії</a:t>
            </a:r>
            <a:r>
              <a:rPr lang="ru-RU" sz="1900" dirty="0"/>
              <a:t> та </a:t>
            </a:r>
            <a:r>
              <a:rPr lang="ru-RU" sz="1900" dirty="0" err="1"/>
              <a:t>теореми</a:t>
            </a:r>
            <a:r>
              <a:rPr lang="ru-RU" sz="1900" dirty="0"/>
              <a:t> </a:t>
            </a:r>
            <a:r>
              <a:rPr lang="ru-RU" sz="1900" dirty="0" err="1"/>
              <a:t>Піфагора</a:t>
            </a:r>
            <a:r>
              <a:rPr lang="ru-RU" sz="1900" dirty="0"/>
              <a:t>. </a:t>
            </a:r>
            <a:r>
              <a:rPr lang="ru-RU" sz="1900" dirty="0" err="1"/>
              <a:t>Оригінальна</a:t>
            </a:r>
            <a:r>
              <a:rPr lang="ru-RU" sz="1900" dirty="0"/>
              <a:t> </a:t>
            </a:r>
            <a:r>
              <a:rPr lang="ru-RU" sz="1900" dirty="0" err="1"/>
              <a:t>теорія</a:t>
            </a:r>
            <a:r>
              <a:rPr lang="ru-RU" sz="1900" dirty="0"/>
              <a:t> </a:t>
            </a:r>
            <a:r>
              <a:rPr lang="ru-RU" sz="1900" dirty="0" err="1"/>
              <a:t>була</a:t>
            </a:r>
            <a:r>
              <a:rPr lang="ru-RU" sz="1900" dirty="0"/>
              <a:t> </a:t>
            </a:r>
            <a:r>
              <a:rPr lang="ru-RU" sz="1900" dirty="0" err="1"/>
              <a:t>опублікована</a:t>
            </a:r>
            <a:r>
              <a:rPr lang="ru-RU" sz="1900" dirty="0"/>
              <a:t> в </a:t>
            </a:r>
            <a:r>
              <a:rPr lang="ru-RU" sz="1900" dirty="0" err="1"/>
              <a:t>праці</a:t>
            </a:r>
            <a:r>
              <a:rPr lang="ru-RU" sz="1900" dirty="0"/>
              <a:t> «До </a:t>
            </a:r>
            <a:r>
              <a:rPr lang="ru-RU" sz="1900" dirty="0" err="1"/>
              <a:t>електродинаміки</a:t>
            </a:r>
            <a:r>
              <a:rPr lang="ru-RU" sz="1900" dirty="0"/>
              <a:t> </a:t>
            </a:r>
            <a:r>
              <a:rPr lang="ru-RU" sz="1900" dirty="0" err="1"/>
              <a:t>тіл</a:t>
            </a:r>
            <a:r>
              <a:rPr lang="ru-RU" sz="1900" dirty="0"/>
              <a:t>, </a:t>
            </a:r>
            <a:r>
              <a:rPr lang="ru-RU" sz="1900" dirty="0" err="1"/>
              <a:t>що</a:t>
            </a:r>
            <a:r>
              <a:rPr lang="ru-RU" sz="1900" dirty="0"/>
              <a:t> </a:t>
            </a:r>
            <a:r>
              <a:rPr lang="ru-RU" sz="1900" dirty="0" err="1"/>
              <a:t>рухаються</a:t>
            </a:r>
            <a:r>
              <a:rPr lang="ru-RU" sz="1900" dirty="0"/>
              <a:t>» (1905). </a:t>
            </a:r>
            <a:r>
              <a:rPr lang="ru-RU" sz="1900" dirty="0" err="1"/>
              <a:t>Термін</a:t>
            </a:r>
            <a:r>
              <a:rPr lang="ru-RU" sz="1900" dirty="0"/>
              <a:t> «</a:t>
            </a:r>
            <a:r>
              <a:rPr lang="ru-RU" sz="1900" dirty="0" err="1"/>
              <a:t>відносність</a:t>
            </a:r>
            <a:r>
              <a:rPr lang="ru-RU" sz="1900" dirty="0"/>
              <a:t>» </a:t>
            </a:r>
            <a:r>
              <a:rPr lang="ru-RU" sz="1900" dirty="0" err="1"/>
              <a:t>був</a:t>
            </a:r>
            <a:r>
              <a:rPr lang="ru-RU" sz="1900" dirty="0"/>
              <a:t> </a:t>
            </a:r>
            <a:r>
              <a:rPr lang="ru-RU" sz="1900" dirty="0" err="1"/>
              <a:t>запропонованийМаксом</a:t>
            </a:r>
            <a:r>
              <a:rPr lang="ru-RU" sz="1900" dirty="0"/>
              <a:t> Планком для </a:t>
            </a:r>
            <a:r>
              <a:rPr lang="ru-RU" sz="1900" dirty="0" err="1"/>
              <a:t>визначення</a:t>
            </a:r>
            <a:r>
              <a:rPr lang="ru-RU" sz="1900" dirty="0"/>
              <a:t> </a:t>
            </a:r>
            <a:r>
              <a:rPr lang="ru-RU" sz="1900" dirty="0" err="1"/>
              <a:t>процесів</a:t>
            </a:r>
            <a:r>
              <a:rPr lang="ru-RU" sz="1900" dirty="0"/>
              <a:t> </a:t>
            </a:r>
            <a:r>
              <a:rPr lang="ru-RU" sz="1900" dirty="0" err="1"/>
              <a:t>зміни</a:t>
            </a:r>
            <a:r>
              <a:rPr lang="ru-RU" sz="1900" dirty="0"/>
              <a:t> </a:t>
            </a:r>
            <a:r>
              <a:rPr lang="ru-RU" sz="1900" dirty="0" err="1"/>
              <a:t>фізичних</a:t>
            </a:r>
            <a:r>
              <a:rPr lang="ru-RU" sz="1900" dirty="0"/>
              <a:t> </a:t>
            </a:r>
            <a:r>
              <a:rPr lang="ru-RU" sz="1900" dirty="0" err="1"/>
              <a:t>законів</a:t>
            </a:r>
            <a:r>
              <a:rPr lang="ru-RU" sz="1900" dirty="0"/>
              <a:t> для </a:t>
            </a:r>
            <a:r>
              <a:rPr lang="ru-RU" sz="1900" dirty="0" err="1"/>
              <a:t>спостерігачів</a:t>
            </a:r>
            <a:r>
              <a:rPr lang="ru-RU" sz="1900" dirty="0"/>
              <a:t>, </a:t>
            </a:r>
            <a:r>
              <a:rPr lang="ru-RU" sz="1900" dirty="0" err="1"/>
              <a:t>що</a:t>
            </a:r>
            <a:r>
              <a:rPr lang="ru-RU" sz="1900" dirty="0"/>
              <a:t> </a:t>
            </a:r>
            <a:r>
              <a:rPr lang="ru-RU" sz="1900" dirty="0" err="1"/>
              <a:t>рухаються</a:t>
            </a:r>
            <a:r>
              <a:rPr lang="ru-RU" sz="1900" dirty="0"/>
              <a:t> один </a:t>
            </a:r>
            <a:r>
              <a:rPr lang="ru-RU" sz="1900" dirty="0" err="1"/>
              <a:t>відносно</a:t>
            </a:r>
            <a:r>
              <a:rPr lang="ru-RU" sz="1900" dirty="0"/>
              <a:t> одного.</a:t>
            </a:r>
          </a:p>
          <a:p>
            <a:pPr marL="0" indent="0">
              <a:buNone/>
            </a:pP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11995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/>
          <a:lstStyle/>
          <a:p>
            <a:r>
              <a:rPr lang="ru-RU" b="1" dirty="0"/>
              <a:t>Постулати спеціальної теорії відносності</a:t>
            </a:r>
          </a:p>
        </p:txBody>
      </p:sp>
    </p:spTree>
    <p:extLst>
      <p:ext uri="{BB962C8B-B14F-4D97-AF65-F5344CB8AC3E}">
        <p14:creationId xmlns:p14="http://schemas.microsoft.com/office/powerpoint/2010/main" val="3411047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Перший постулат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Всяка </a:t>
            </a:r>
            <a:r>
              <a:rPr lang="ru-RU" dirty="0" err="1"/>
              <a:t>фізична</a:t>
            </a:r>
            <a:r>
              <a:rPr lang="ru-RU" dirty="0"/>
              <a:t> 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незмінною</a:t>
            </a:r>
            <a:r>
              <a:rPr lang="ru-RU" dirty="0"/>
              <a:t> </a:t>
            </a:r>
            <a:r>
              <a:rPr lang="ru-RU" dirty="0" err="1"/>
              <a:t>математично</a:t>
            </a:r>
            <a:r>
              <a:rPr lang="ru-RU" dirty="0"/>
              <a:t> для будь-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інерціального</a:t>
            </a:r>
            <a:r>
              <a:rPr lang="ru-RU" dirty="0"/>
              <a:t> </a:t>
            </a:r>
            <a:r>
              <a:rPr lang="ru-RU" dirty="0" err="1"/>
              <a:t>спостерігача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Жодна</a:t>
            </a:r>
            <a:r>
              <a:rPr lang="ru-RU" dirty="0"/>
              <a:t> з </a:t>
            </a:r>
            <a:r>
              <a:rPr lang="ru-RU" dirty="0" err="1"/>
              <a:t>властивостей</a:t>
            </a:r>
            <a:r>
              <a:rPr lang="ru-RU" dirty="0"/>
              <a:t> </a:t>
            </a:r>
            <a:r>
              <a:rPr lang="ru-RU" dirty="0" err="1"/>
              <a:t>Всесвіту</a:t>
            </a:r>
            <a:r>
              <a:rPr lang="ru-RU" dirty="0"/>
              <a:t> 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змінитись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 </a:t>
            </a:r>
            <a:r>
              <a:rPr lang="ru-RU" dirty="0" err="1"/>
              <a:t>спостерігач</a:t>
            </a:r>
            <a:r>
              <a:rPr lang="ru-RU" dirty="0"/>
              <a:t> </a:t>
            </a:r>
            <a:r>
              <a:rPr lang="ru-RU" dirty="0" err="1"/>
              <a:t>змінить</a:t>
            </a:r>
            <a:r>
              <a:rPr lang="ru-RU" dirty="0"/>
              <a:t> стан </a:t>
            </a:r>
            <a:r>
              <a:rPr lang="ru-RU" dirty="0" err="1"/>
              <a:t>руху</a:t>
            </a:r>
            <a:r>
              <a:rPr lang="ru-RU" dirty="0"/>
              <a:t>. </a:t>
            </a:r>
            <a:r>
              <a:rPr lang="ru-RU" dirty="0" err="1"/>
              <a:t>Закони</a:t>
            </a:r>
            <a:r>
              <a:rPr lang="ru-RU" dirty="0"/>
              <a:t> </a:t>
            </a:r>
            <a:r>
              <a:rPr lang="ru-RU" dirty="0" err="1"/>
              <a:t>фізики</a:t>
            </a:r>
            <a:r>
              <a:rPr lang="ru-RU" dirty="0"/>
              <a:t> </a:t>
            </a:r>
            <a:r>
              <a:rPr lang="ru-RU" dirty="0" err="1"/>
              <a:t>залишаються</a:t>
            </a:r>
            <a:r>
              <a:rPr lang="ru-RU" dirty="0"/>
              <a:t> </a:t>
            </a:r>
            <a:r>
              <a:rPr lang="ru-RU" dirty="0" err="1"/>
              <a:t>однаковими</a:t>
            </a:r>
            <a:r>
              <a:rPr lang="ru-RU" dirty="0"/>
              <a:t> для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інерціальних</a:t>
            </a:r>
            <a:r>
              <a:rPr lang="ru-RU" dirty="0"/>
              <a:t> систем </a:t>
            </a:r>
            <a:r>
              <a:rPr lang="ru-RU" dirty="0" err="1"/>
              <a:t>відліку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906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Другий постулат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 у </a:t>
            </a:r>
            <a:r>
              <a:rPr lang="ru-RU" dirty="0" err="1"/>
              <a:t>вакуумі</a:t>
            </a:r>
            <a:r>
              <a:rPr lang="ru-RU" dirty="0"/>
              <a:t> є </a:t>
            </a:r>
            <a:r>
              <a:rPr lang="ru-RU" dirty="0" err="1"/>
              <a:t>однаковою</a:t>
            </a:r>
            <a:r>
              <a:rPr lang="ru-RU" dirty="0"/>
              <a:t>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інерціальних</a:t>
            </a:r>
            <a:r>
              <a:rPr lang="ru-RU" dirty="0"/>
              <a:t> </a:t>
            </a:r>
            <a:r>
              <a:rPr lang="ru-RU" dirty="0" err="1"/>
              <a:t>спостерігачів</a:t>
            </a:r>
            <a:r>
              <a:rPr lang="ru-RU" dirty="0"/>
              <a:t> в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напрямах</a:t>
            </a:r>
            <a:r>
              <a:rPr lang="ru-RU" dirty="0"/>
              <a:t> і не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. Разом з першим постулатом,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другий</a:t>
            </a:r>
            <a:r>
              <a:rPr lang="ru-RU" dirty="0"/>
              <a:t> постулат </a:t>
            </a:r>
            <a:r>
              <a:rPr lang="ru-RU" dirty="0" err="1"/>
              <a:t>еквівалентний</a:t>
            </a:r>
            <a:r>
              <a:rPr lang="ru-RU" dirty="0"/>
              <a:t> тому </a:t>
            </a:r>
            <a:r>
              <a:rPr lang="ru-RU" dirty="0" err="1"/>
              <a:t>твердженню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світло</a:t>
            </a:r>
            <a:r>
              <a:rPr lang="ru-RU" dirty="0"/>
              <a:t> не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жодного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(такого як </a:t>
            </a:r>
            <a:r>
              <a:rPr lang="ru-RU" dirty="0" err="1"/>
              <a:t>ефір</a:t>
            </a:r>
            <a:r>
              <a:rPr lang="ru-RU" dirty="0"/>
              <a:t>) для </a:t>
            </a:r>
            <a:r>
              <a:rPr lang="ru-RU" dirty="0" err="1"/>
              <a:t>розповсюдження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135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Математичне формулювання постулатів СТВ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err="1"/>
              <a:t>Математичний</a:t>
            </a:r>
            <a:r>
              <a:rPr lang="ru-RU" sz="2000" dirty="0"/>
              <a:t> </a:t>
            </a:r>
            <a:r>
              <a:rPr lang="ru-RU" sz="2000" dirty="0" err="1"/>
              <a:t>апарат</a:t>
            </a:r>
            <a:r>
              <a:rPr lang="ru-RU" sz="2000" dirty="0"/>
              <a:t> СТВ </a:t>
            </a:r>
            <a:r>
              <a:rPr lang="ru-RU" sz="2000" dirty="0" err="1"/>
              <a:t>оперує</a:t>
            </a:r>
            <a:r>
              <a:rPr lang="ru-RU" sz="2000" dirty="0"/>
              <a:t> з </a:t>
            </a:r>
            <a:r>
              <a:rPr lang="ru-RU" sz="2000" dirty="0" err="1"/>
              <a:t>трьома</a:t>
            </a:r>
            <a:r>
              <a:rPr lang="ru-RU" sz="2000" dirty="0"/>
              <a:t> </a:t>
            </a:r>
            <a:r>
              <a:rPr lang="ru-RU" sz="2000" dirty="0" err="1"/>
              <a:t>просторовими</a:t>
            </a:r>
            <a:r>
              <a:rPr lang="ru-RU" sz="2000" dirty="0"/>
              <a:t> </a:t>
            </a:r>
            <a:r>
              <a:rPr lang="ru-RU" sz="2000" dirty="0" err="1"/>
              <a:t>вимірами</a:t>
            </a:r>
            <a:r>
              <a:rPr lang="ru-RU" sz="2000" dirty="0"/>
              <a:t> </a:t>
            </a:r>
            <a:r>
              <a:rPr lang="ru-RU" sz="2000" dirty="0" err="1"/>
              <a:t>Всесвіту</a:t>
            </a:r>
            <a:r>
              <a:rPr lang="ru-RU" sz="2000" dirty="0"/>
              <a:t> та часом як з </a:t>
            </a:r>
            <a:r>
              <a:rPr lang="ru-RU" sz="2000" dirty="0" err="1"/>
              <a:t>єдиною</a:t>
            </a:r>
            <a:r>
              <a:rPr lang="ru-RU" sz="2000" dirty="0"/>
              <a:t> </a:t>
            </a:r>
            <a:r>
              <a:rPr lang="ru-RU" sz="2000" dirty="0" err="1"/>
              <a:t>чотиривимірною</a:t>
            </a:r>
            <a:r>
              <a:rPr lang="ru-RU" sz="2000" dirty="0"/>
              <a:t> </a:t>
            </a:r>
            <a:r>
              <a:rPr lang="ru-RU" sz="2000" dirty="0" err="1"/>
              <a:t>сутністю</a:t>
            </a:r>
            <a:r>
              <a:rPr lang="ru-RU" sz="2000" dirty="0"/>
              <a:t> — простором-часом, </a:t>
            </a:r>
            <a:r>
              <a:rPr lang="ru-RU" sz="2000" dirty="0" err="1"/>
              <a:t>або</a:t>
            </a:r>
            <a:r>
              <a:rPr lang="ru-RU" sz="2000" dirty="0"/>
              <a:t> простором </a:t>
            </a:r>
            <a:r>
              <a:rPr lang="ru-RU" sz="2000" dirty="0" err="1"/>
              <a:t>Мінковського</a:t>
            </a:r>
            <a:r>
              <a:rPr lang="ru-RU" sz="2000" dirty="0"/>
              <a:t> </a:t>
            </a:r>
            <a:r>
              <a:rPr lang="en-US" sz="2000" dirty="0"/>
              <a:t>M. </a:t>
            </a:r>
            <a:r>
              <a:rPr lang="ru-RU" sz="2000" dirty="0" err="1"/>
              <a:t>Окремі</a:t>
            </a:r>
            <a:r>
              <a:rPr lang="ru-RU" sz="2000" dirty="0"/>
              <a:t> точки простору-часу </a:t>
            </a:r>
            <a:r>
              <a:rPr lang="ru-RU" sz="2000" dirty="0" err="1"/>
              <a:t>символізують</a:t>
            </a:r>
            <a:r>
              <a:rPr lang="ru-RU" sz="2000" dirty="0"/>
              <a:t> </a:t>
            </a:r>
            <a:r>
              <a:rPr lang="ru-RU" sz="2000" dirty="0" err="1"/>
              <a:t>події</a:t>
            </a:r>
            <a:r>
              <a:rPr lang="ru-RU" sz="2000" dirty="0"/>
              <a:t>, а </a:t>
            </a:r>
            <a:r>
              <a:rPr lang="ru-RU" sz="2000" dirty="0" err="1"/>
              <a:t>фізичним</a:t>
            </a:r>
            <a:r>
              <a:rPr lang="ru-RU" sz="2000" dirty="0"/>
              <a:t> </a:t>
            </a:r>
            <a:r>
              <a:rPr lang="ru-RU" sz="2000" dirty="0" err="1"/>
              <a:t>об'єктам</a:t>
            </a:r>
            <a:r>
              <a:rPr lang="ru-RU" sz="2000" dirty="0"/>
              <a:t> </a:t>
            </a:r>
            <a:r>
              <a:rPr lang="ru-RU" sz="2000" dirty="0" err="1"/>
              <a:t>відповідають</a:t>
            </a:r>
            <a:r>
              <a:rPr lang="ru-RU" sz="2000" dirty="0"/>
              <a:t> </a:t>
            </a:r>
            <a:r>
              <a:rPr lang="ru-RU" sz="2000" dirty="0" err="1"/>
              <a:t>світові</a:t>
            </a:r>
            <a:r>
              <a:rPr lang="ru-RU" sz="2000" dirty="0"/>
              <a:t> </a:t>
            </a:r>
            <a:r>
              <a:rPr lang="ru-RU" sz="2000" dirty="0" err="1"/>
              <a:t>лінії</a:t>
            </a:r>
            <a:r>
              <a:rPr lang="ru-RU" sz="2000" dirty="0"/>
              <a:t>,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об'єкти</a:t>
            </a:r>
            <a:r>
              <a:rPr lang="ru-RU" sz="2000" dirty="0"/>
              <a:t> — </a:t>
            </a:r>
            <a:r>
              <a:rPr lang="ru-RU" sz="2000" dirty="0" err="1"/>
              <a:t>точкові</a:t>
            </a:r>
            <a:r>
              <a:rPr lang="ru-RU" sz="2000" dirty="0"/>
              <a:t> </a:t>
            </a:r>
            <a:r>
              <a:rPr lang="ru-RU" sz="2000" dirty="0" err="1"/>
              <a:t>частинки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світовими</a:t>
            </a:r>
            <a:r>
              <a:rPr lang="ru-RU" sz="2000" dirty="0"/>
              <a:t> листами (</a:t>
            </a:r>
            <a:r>
              <a:rPr lang="ru-RU" sz="2000" dirty="0" err="1"/>
              <a:t>площинами</a:t>
            </a:r>
            <a:r>
              <a:rPr lang="ru-RU" sz="2000" dirty="0"/>
              <a:t>),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об'єкти</a:t>
            </a:r>
            <a:r>
              <a:rPr lang="ru-RU" sz="2000" dirty="0"/>
              <a:t> є </a:t>
            </a:r>
            <a:r>
              <a:rPr lang="ru-RU" sz="2000" dirty="0" err="1"/>
              <a:t>більшими</a:t>
            </a:r>
            <a:r>
              <a:rPr lang="ru-RU" sz="2000" dirty="0"/>
              <a:t> за точку. </a:t>
            </a:r>
            <a:r>
              <a:rPr lang="ru-RU" sz="2000" dirty="0" err="1"/>
              <a:t>Світова</a:t>
            </a:r>
            <a:r>
              <a:rPr lang="ru-RU" sz="2000" dirty="0"/>
              <a:t> </a:t>
            </a:r>
            <a:r>
              <a:rPr lang="ru-RU" sz="2000" dirty="0" err="1"/>
              <a:t>лінія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лист </a:t>
            </a:r>
            <a:r>
              <a:rPr lang="ru-RU" sz="2000" dirty="0" err="1"/>
              <a:t>описує</a:t>
            </a:r>
            <a:r>
              <a:rPr lang="ru-RU" sz="2000" dirty="0"/>
              <a:t> </a:t>
            </a:r>
            <a:r>
              <a:rPr lang="ru-RU" sz="2000" dirty="0" err="1"/>
              <a:t>рух</a:t>
            </a:r>
            <a:r>
              <a:rPr lang="ru-RU" sz="2000" dirty="0"/>
              <a:t> </a:t>
            </a:r>
            <a:r>
              <a:rPr lang="ru-RU" sz="2000" dirty="0" err="1"/>
              <a:t>об'єкта</a:t>
            </a:r>
            <a:r>
              <a:rPr lang="ru-RU" sz="2000" dirty="0"/>
              <a:t> (</a:t>
            </a:r>
            <a:r>
              <a:rPr lang="ru-RU" sz="2000" dirty="0" err="1"/>
              <a:t>зміну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позиції</a:t>
            </a:r>
            <a:r>
              <a:rPr lang="ru-RU" sz="2000" dirty="0"/>
              <a:t> в </a:t>
            </a:r>
            <a:r>
              <a:rPr lang="ru-RU" sz="2000" dirty="0" err="1"/>
              <a:t>просторі-часі</a:t>
            </a:r>
            <a:r>
              <a:rPr lang="ru-RU" sz="2000" dirty="0"/>
              <a:t>), але </a:t>
            </a:r>
            <a:r>
              <a:rPr lang="ru-RU" sz="2000" dirty="0" err="1"/>
              <a:t>такий</a:t>
            </a:r>
            <a:r>
              <a:rPr lang="ru-RU" sz="2000" dirty="0"/>
              <a:t> </a:t>
            </a:r>
            <a:r>
              <a:rPr lang="ru-RU" sz="2000" dirty="0" err="1"/>
              <a:t>об'єкт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мати</a:t>
            </a:r>
            <a:r>
              <a:rPr lang="ru-RU" sz="2000" dirty="0"/>
              <a:t> й </a:t>
            </a:r>
            <a:r>
              <a:rPr lang="ru-RU" sz="2000" dirty="0" err="1"/>
              <a:t>інші</a:t>
            </a:r>
            <a:r>
              <a:rPr lang="ru-RU" sz="2000" dirty="0"/>
              <a:t> </a:t>
            </a:r>
            <a:r>
              <a:rPr lang="ru-RU" sz="2000" dirty="0" err="1"/>
              <a:t>фізичні</a:t>
            </a:r>
            <a:r>
              <a:rPr lang="ru-RU" sz="2000" dirty="0"/>
              <a:t> характеристики, </a:t>
            </a:r>
            <a:r>
              <a:rPr lang="ru-RU" sz="2000" dirty="0" err="1"/>
              <a:t>такі</a:t>
            </a:r>
            <a:r>
              <a:rPr lang="ru-RU" sz="2000" dirty="0"/>
              <a:t> як </a:t>
            </a:r>
            <a:r>
              <a:rPr lang="ru-RU" sz="2000" dirty="0" err="1"/>
              <a:t>енергія</a:t>
            </a:r>
            <a:r>
              <a:rPr lang="ru-RU" sz="2000" dirty="0"/>
              <a:t>, </a:t>
            </a:r>
            <a:r>
              <a:rPr lang="ru-RU" sz="2000" dirty="0" err="1"/>
              <a:t>імпульс</a:t>
            </a:r>
            <a:r>
              <a:rPr lang="ru-RU" sz="2000" dirty="0"/>
              <a:t>, </a:t>
            </a:r>
            <a:r>
              <a:rPr lang="ru-RU" sz="2000" dirty="0" err="1"/>
              <a:t>маса</a:t>
            </a:r>
            <a:r>
              <a:rPr lang="ru-RU" sz="2000" dirty="0"/>
              <a:t>, заряд та </a:t>
            </a:r>
            <a:r>
              <a:rPr lang="ru-RU" sz="2000" dirty="0" err="1"/>
              <a:t>інші</a:t>
            </a:r>
            <a:r>
              <a:rPr lang="ru-RU" sz="20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997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23528" y="2492896"/>
            <a:ext cx="7772400" cy="1470025"/>
          </a:xfrm>
        </p:spPr>
        <p:txBody>
          <a:bodyPr/>
          <a:lstStyle/>
          <a:p>
            <a:r>
              <a:rPr lang="uk-UA" sz="4000" b="1" dirty="0" smtClean="0"/>
              <a:t>Дякую за увагу!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447817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таке спеціальна теорія відносності?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/>
              <a:t>Спеціальна</a:t>
            </a:r>
            <a:r>
              <a:rPr lang="ru-RU" b="1" dirty="0"/>
              <a:t> </a:t>
            </a:r>
            <a:r>
              <a:rPr lang="ru-RU" b="1" dirty="0" err="1"/>
              <a:t>теорія</a:t>
            </a:r>
            <a:r>
              <a:rPr lang="ru-RU" b="1" dirty="0"/>
              <a:t> </a:t>
            </a:r>
            <a:r>
              <a:rPr lang="ru-RU" b="1" dirty="0" err="1"/>
              <a:t>відносності</a:t>
            </a:r>
            <a:r>
              <a:rPr lang="ru-RU" b="1" dirty="0"/>
              <a:t> (</a:t>
            </a:r>
            <a:r>
              <a:rPr lang="ru-RU" b="1" i="1" dirty="0"/>
              <a:t>СТВ</a:t>
            </a:r>
            <a:r>
              <a:rPr lang="ru-RU" b="1" dirty="0"/>
              <a:t>)</a:t>
            </a:r>
            <a:r>
              <a:rPr lang="ru-RU" dirty="0"/>
              <a:t> — </a:t>
            </a:r>
            <a:r>
              <a:rPr lang="ru-RU" dirty="0" err="1"/>
              <a:t>фізична</a:t>
            </a:r>
            <a:r>
              <a:rPr lang="ru-RU" dirty="0"/>
              <a:t> </a:t>
            </a:r>
            <a:r>
              <a:rPr lang="ru-RU" dirty="0" err="1"/>
              <a:t>теорія</a:t>
            </a:r>
            <a:r>
              <a:rPr lang="ru-RU" dirty="0"/>
              <a:t>, </a:t>
            </a:r>
            <a:r>
              <a:rPr lang="ru-RU" dirty="0" err="1"/>
              <a:t>опублікована</a:t>
            </a:r>
            <a:r>
              <a:rPr lang="ru-RU" dirty="0"/>
              <a:t> Альбертом </a:t>
            </a:r>
            <a:r>
              <a:rPr lang="ru-RU" dirty="0" err="1"/>
              <a:t>Ейнштейном</a:t>
            </a:r>
            <a:r>
              <a:rPr lang="ru-RU" dirty="0"/>
              <a:t> 1905 року. 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стверджує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фізичні</a:t>
            </a:r>
            <a:r>
              <a:rPr lang="ru-RU" dirty="0"/>
              <a:t> </a:t>
            </a:r>
            <a:r>
              <a:rPr lang="ru-RU" dirty="0" err="1"/>
              <a:t>закони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однакове</a:t>
            </a:r>
            <a:r>
              <a:rPr lang="ru-RU" dirty="0"/>
              <a:t> </a:t>
            </a:r>
            <a:r>
              <a:rPr lang="ru-RU" dirty="0" err="1"/>
              <a:t>формулювання</a:t>
            </a:r>
            <a:r>
              <a:rPr lang="ru-RU" dirty="0"/>
              <a:t> у </a:t>
            </a:r>
            <a:r>
              <a:rPr lang="ru-RU" dirty="0" err="1"/>
              <a:t>всіх</a:t>
            </a:r>
            <a:r>
              <a:rPr lang="ru-RU" dirty="0"/>
              <a:t> </a:t>
            </a:r>
            <a:r>
              <a:rPr lang="ru-RU" dirty="0" err="1"/>
              <a:t>інерціальних</a:t>
            </a:r>
            <a:r>
              <a:rPr lang="ru-RU" dirty="0"/>
              <a:t> </a:t>
            </a:r>
            <a:r>
              <a:rPr lang="ru-RU" dirty="0" err="1"/>
              <a:t>ситемах</a:t>
            </a:r>
            <a:r>
              <a:rPr lang="ru-RU" dirty="0"/>
              <a:t> </a:t>
            </a:r>
            <a:r>
              <a:rPr lang="ru-RU" dirty="0" err="1"/>
              <a:t>відліку</a:t>
            </a:r>
            <a:r>
              <a:rPr lang="ru-RU" dirty="0"/>
              <a:t>. Вона 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замінює</a:t>
            </a:r>
            <a:r>
              <a:rPr lang="ru-RU" dirty="0"/>
              <a:t> </a:t>
            </a:r>
            <a:r>
              <a:rPr lang="ru-RU" dirty="0" err="1"/>
              <a:t>класичну</a:t>
            </a:r>
            <a:r>
              <a:rPr lang="ru-RU" dirty="0"/>
              <a:t> </a:t>
            </a:r>
            <a:r>
              <a:rPr lang="ru-RU" dirty="0" err="1"/>
              <a:t>механіку</a:t>
            </a:r>
            <a:r>
              <a:rPr lang="ru-RU" dirty="0"/>
              <a:t> Ньютона, яка на той час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несумісною</a:t>
            </a:r>
            <a:r>
              <a:rPr lang="ru-RU" dirty="0"/>
              <a:t> з </a:t>
            </a:r>
            <a:r>
              <a:rPr lang="ru-RU" dirty="0" err="1"/>
              <a:t>рівняннями</a:t>
            </a:r>
            <a:r>
              <a:rPr lang="ru-RU" dirty="0"/>
              <a:t> Максвелла з </a:t>
            </a:r>
            <a:r>
              <a:rPr lang="ru-RU" dirty="0" err="1"/>
              <a:t>класичної</a:t>
            </a:r>
            <a:r>
              <a:rPr lang="ru-RU" dirty="0"/>
              <a:t> </a:t>
            </a:r>
            <a:r>
              <a:rPr lang="ru-RU" dirty="0" err="1"/>
              <a:t>електродинаміки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840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8085266" cy="5053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7342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Передумови виникнення теорії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Принцип </a:t>
            </a:r>
            <a:r>
              <a:rPr lang="ru-RU" dirty="0" err="1"/>
              <a:t>відносності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сформульований</a:t>
            </a:r>
            <a:r>
              <a:rPr lang="ru-RU" dirty="0"/>
              <a:t> </a:t>
            </a:r>
            <a:r>
              <a:rPr lang="ru-RU" dirty="0" err="1" smtClean="0"/>
              <a:t>Галілеєм</a:t>
            </a:r>
            <a:r>
              <a:rPr lang="ru-RU" dirty="0" smtClean="0"/>
              <a:t>. </a:t>
            </a:r>
            <a:r>
              <a:rPr lang="ru-RU" dirty="0"/>
              <a:t> </a:t>
            </a:r>
            <a:r>
              <a:rPr lang="ru-RU" dirty="0" err="1"/>
              <a:t>Галілей</a:t>
            </a:r>
            <a:r>
              <a:rPr lang="ru-RU" dirty="0"/>
              <a:t> </a:t>
            </a:r>
            <a:r>
              <a:rPr lang="ru-RU" dirty="0" err="1"/>
              <a:t>сформулював</a:t>
            </a:r>
            <a:r>
              <a:rPr lang="ru-RU" dirty="0"/>
              <a:t> </a:t>
            </a:r>
            <a:r>
              <a:rPr lang="ru-RU" dirty="0" err="1"/>
              <a:t>певний</a:t>
            </a:r>
            <a:r>
              <a:rPr lang="ru-RU" dirty="0"/>
              <a:t>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перетворень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дозволяли </a:t>
            </a:r>
            <a:r>
              <a:rPr lang="ru-RU" dirty="0" err="1"/>
              <a:t>переходити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системами </a:t>
            </a:r>
            <a:r>
              <a:rPr lang="ru-RU" dirty="0" err="1"/>
              <a:t>відліку</a:t>
            </a:r>
            <a:r>
              <a:rPr lang="ru-RU" dirty="0"/>
              <a:t>, та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 </a:t>
            </a:r>
            <a:r>
              <a:rPr lang="ru-RU" dirty="0" err="1"/>
              <a:t>перетворень</a:t>
            </a:r>
            <a:r>
              <a:rPr lang="ru-RU" dirty="0"/>
              <a:t> </a:t>
            </a:r>
            <a:r>
              <a:rPr lang="ru-RU" dirty="0" err="1"/>
              <a:t>Галілея</a:t>
            </a:r>
            <a:r>
              <a:rPr lang="ru-RU" dirty="0"/>
              <a:t>. </a:t>
            </a:r>
            <a:r>
              <a:rPr lang="ru-RU" dirty="0" err="1"/>
              <a:t>Галілей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сформулював</a:t>
            </a:r>
            <a:r>
              <a:rPr lang="ru-RU" dirty="0"/>
              <a:t>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319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41" y="692696"/>
            <a:ext cx="5509337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3448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Передумови виникнення теорії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900" dirty="0" err="1"/>
              <a:t>Після</a:t>
            </a:r>
            <a:r>
              <a:rPr lang="ru-RU" sz="1900" dirty="0"/>
              <a:t> </a:t>
            </a:r>
            <a:r>
              <a:rPr lang="ru-RU" sz="1900" dirty="0" err="1"/>
              <a:t>Галілея</a:t>
            </a:r>
            <a:r>
              <a:rPr lang="ru-RU" sz="1900" dirty="0"/>
              <a:t> </a:t>
            </a:r>
            <a:r>
              <a:rPr lang="ru-RU" sz="1900" dirty="0" err="1"/>
              <a:t>був</a:t>
            </a:r>
            <a:r>
              <a:rPr lang="ru-RU" sz="1900" dirty="0"/>
              <a:t> Ньютон, </a:t>
            </a:r>
            <a:r>
              <a:rPr lang="ru-RU" sz="1900" dirty="0" err="1"/>
              <a:t>що</a:t>
            </a:r>
            <a:r>
              <a:rPr lang="ru-RU" sz="1900" dirty="0"/>
              <a:t> </a:t>
            </a:r>
            <a:r>
              <a:rPr lang="ru-RU" sz="1900" dirty="0" err="1"/>
              <a:t>зменшив</a:t>
            </a:r>
            <a:r>
              <a:rPr lang="ru-RU" sz="1900" dirty="0"/>
              <a:t> </a:t>
            </a:r>
            <a:r>
              <a:rPr lang="ru-RU" sz="1900" dirty="0" err="1"/>
              <a:t>цей</a:t>
            </a:r>
            <a:r>
              <a:rPr lang="ru-RU" sz="1900" dirty="0"/>
              <a:t> </a:t>
            </a:r>
            <a:r>
              <a:rPr lang="ru-RU" sz="1900" dirty="0" err="1"/>
              <a:t>перелік</a:t>
            </a:r>
            <a:r>
              <a:rPr lang="ru-RU" sz="1900" dirty="0"/>
              <a:t> до </a:t>
            </a:r>
            <a:r>
              <a:rPr lang="ru-RU" sz="1900" dirty="0" err="1"/>
              <a:t>трьох</a:t>
            </a:r>
            <a:r>
              <a:rPr lang="ru-RU" sz="1900" dirty="0"/>
              <a:t> </a:t>
            </a:r>
            <a:r>
              <a:rPr lang="ru-RU" sz="1900" dirty="0" err="1"/>
              <a:t>законів</a:t>
            </a:r>
            <a:r>
              <a:rPr lang="ru-RU" sz="1900" dirty="0"/>
              <a:t>.  Все </a:t>
            </a:r>
            <a:r>
              <a:rPr lang="ru-RU" sz="1900" dirty="0" err="1"/>
              <a:t>це</a:t>
            </a:r>
            <a:r>
              <a:rPr lang="ru-RU" sz="1900" dirty="0"/>
              <a:t> добре </a:t>
            </a:r>
            <a:r>
              <a:rPr lang="ru-RU" sz="1900" dirty="0" err="1"/>
              <a:t>працювало</a:t>
            </a:r>
            <a:r>
              <a:rPr lang="ru-RU" sz="1900" dirty="0"/>
              <a:t> для </a:t>
            </a:r>
            <a:r>
              <a:rPr lang="ru-RU" sz="1900" dirty="0" err="1"/>
              <a:t>матеріальних</a:t>
            </a:r>
            <a:r>
              <a:rPr lang="ru-RU" sz="1900" dirty="0"/>
              <a:t> </a:t>
            </a:r>
            <a:r>
              <a:rPr lang="ru-RU" sz="1900" dirty="0" err="1"/>
              <a:t>тіл</a:t>
            </a:r>
            <a:r>
              <a:rPr lang="ru-RU" sz="1900" dirty="0"/>
              <a:t>, але </a:t>
            </a:r>
            <a:r>
              <a:rPr lang="ru-RU" sz="1900" dirty="0" err="1"/>
              <a:t>залишалась</a:t>
            </a:r>
            <a:r>
              <a:rPr lang="ru-RU" sz="1900" dirty="0"/>
              <a:t> проблема — </a:t>
            </a:r>
            <a:r>
              <a:rPr lang="ru-RU" sz="1900" dirty="0" err="1"/>
              <a:t>світло</a:t>
            </a:r>
            <a:r>
              <a:rPr lang="ru-RU" sz="1900" dirty="0"/>
              <a:t>. Ньютон </a:t>
            </a:r>
            <a:r>
              <a:rPr lang="ru-RU" sz="1900" dirty="0" err="1"/>
              <a:t>вірив</a:t>
            </a:r>
            <a:r>
              <a:rPr lang="ru-RU" sz="1900" dirty="0"/>
              <a:t>, </a:t>
            </a:r>
            <a:r>
              <a:rPr lang="ru-RU" sz="1900" dirty="0" err="1"/>
              <a:t>що</a:t>
            </a:r>
            <a:r>
              <a:rPr lang="ru-RU" sz="1900" dirty="0"/>
              <a:t> </a:t>
            </a:r>
            <a:r>
              <a:rPr lang="ru-RU" sz="1900" dirty="0" err="1"/>
              <a:t>світло</a:t>
            </a:r>
            <a:r>
              <a:rPr lang="ru-RU" sz="1900" dirty="0"/>
              <a:t> є «</a:t>
            </a:r>
            <a:r>
              <a:rPr lang="ru-RU" sz="1900" dirty="0" err="1"/>
              <a:t>корпускулярним</a:t>
            </a:r>
            <a:r>
              <a:rPr lang="ru-RU" sz="1900" dirty="0"/>
              <a:t>», </a:t>
            </a:r>
            <a:r>
              <a:rPr lang="ru-RU" sz="1900" dirty="0" err="1"/>
              <a:t>тобто</a:t>
            </a:r>
            <a:r>
              <a:rPr lang="ru-RU" sz="1900" dirty="0"/>
              <a:t> </a:t>
            </a:r>
            <a:r>
              <a:rPr lang="ru-RU" sz="1900" dirty="0" err="1"/>
              <a:t>складається</a:t>
            </a:r>
            <a:r>
              <a:rPr lang="ru-RU" sz="1900" dirty="0"/>
              <a:t> з </a:t>
            </a:r>
            <a:r>
              <a:rPr lang="ru-RU" sz="1900" dirty="0" err="1"/>
              <a:t>частинок</a:t>
            </a:r>
            <a:r>
              <a:rPr lang="ru-RU" sz="1900" dirty="0"/>
              <a:t>, але </a:t>
            </a:r>
            <a:r>
              <a:rPr lang="ru-RU" sz="1900" dirty="0" err="1"/>
              <a:t>пізніше</a:t>
            </a:r>
            <a:r>
              <a:rPr lang="ru-RU" sz="1900" dirty="0"/>
              <a:t> </a:t>
            </a:r>
            <a:r>
              <a:rPr lang="ru-RU" sz="1900" dirty="0" err="1"/>
              <a:t>фізики</a:t>
            </a:r>
            <a:r>
              <a:rPr lang="ru-RU" sz="1900" dirty="0"/>
              <a:t> </a:t>
            </a:r>
            <a:r>
              <a:rPr lang="ru-RU" sz="1900" dirty="0" err="1"/>
              <a:t>зрозуміли</a:t>
            </a:r>
            <a:r>
              <a:rPr lang="ru-RU" sz="1900" dirty="0"/>
              <a:t>, </a:t>
            </a:r>
            <a:r>
              <a:rPr lang="ru-RU" sz="1900" dirty="0" err="1"/>
              <a:t>що</a:t>
            </a:r>
            <a:r>
              <a:rPr lang="ru-RU" sz="1900" dirty="0"/>
              <a:t> </a:t>
            </a:r>
            <a:r>
              <a:rPr lang="ru-RU" sz="1900" dirty="0" err="1"/>
              <a:t>адекватнішим</a:t>
            </a:r>
            <a:r>
              <a:rPr lang="ru-RU" sz="1900" dirty="0"/>
              <a:t> </a:t>
            </a:r>
            <a:r>
              <a:rPr lang="ru-RU" sz="1900" dirty="0" err="1"/>
              <a:t>поясненням</a:t>
            </a:r>
            <a:r>
              <a:rPr lang="ru-RU" sz="1900" dirty="0"/>
              <a:t> </a:t>
            </a:r>
            <a:r>
              <a:rPr lang="ru-RU" sz="1900" dirty="0" err="1"/>
              <a:t>природи</a:t>
            </a:r>
            <a:r>
              <a:rPr lang="ru-RU" sz="1900" dirty="0"/>
              <a:t> </a:t>
            </a:r>
            <a:r>
              <a:rPr lang="ru-RU" sz="1900" dirty="0" err="1"/>
              <a:t>світла</a:t>
            </a:r>
            <a:r>
              <a:rPr lang="ru-RU" sz="1900" dirty="0"/>
              <a:t> є модель </a:t>
            </a:r>
            <a:r>
              <a:rPr lang="ru-RU" sz="1900" dirty="0" err="1"/>
              <a:t>поперечних</a:t>
            </a:r>
            <a:r>
              <a:rPr lang="ru-RU" sz="1900" dirty="0"/>
              <a:t> </a:t>
            </a:r>
            <a:r>
              <a:rPr lang="ru-RU" sz="1900" dirty="0" err="1"/>
              <a:t>хвиль</a:t>
            </a:r>
            <a:r>
              <a:rPr lang="ru-RU" sz="1900" dirty="0"/>
              <a:t>. </a:t>
            </a:r>
            <a:r>
              <a:rPr lang="ru-RU" sz="1900" dirty="0" err="1"/>
              <a:t>Аналогічно</a:t>
            </a:r>
            <a:r>
              <a:rPr lang="ru-RU" sz="1900" dirty="0"/>
              <a:t> тому, як </a:t>
            </a:r>
            <a:r>
              <a:rPr lang="ru-RU" sz="1900" dirty="0" err="1"/>
              <a:t>механічні</a:t>
            </a:r>
            <a:r>
              <a:rPr lang="ru-RU" sz="1900" dirty="0"/>
              <a:t> </a:t>
            </a:r>
            <a:r>
              <a:rPr lang="ru-RU" sz="1900" dirty="0" err="1"/>
              <a:t>хвилі</a:t>
            </a:r>
            <a:r>
              <a:rPr lang="ru-RU" sz="1900" dirty="0"/>
              <a:t> </a:t>
            </a:r>
            <a:r>
              <a:rPr lang="ru-RU" sz="1900" dirty="0" err="1"/>
              <a:t>розповсюджуються</a:t>
            </a:r>
            <a:r>
              <a:rPr lang="ru-RU" sz="1900" dirty="0"/>
              <a:t> в </a:t>
            </a:r>
            <a:r>
              <a:rPr lang="ru-RU" sz="1900" dirty="0" err="1"/>
              <a:t>певному</a:t>
            </a:r>
            <a:r>
              <a:rPr lang="ru-RU" sz="1900" dirty="0"/>
              <a:t> </a:t>
            </a:r>
            <a:r>
              <a:rPr lang="ru-RU" sz="1900" dirty="0" err="1"/>
              <a:t>середовищі</a:t>
            </a:r>
            <a:r>
              <a:rPr lang="ru-RU" sz="1900" dirty="0"/>
              <a:t>, так і </a:t>
            </a:r>
            <a:r>
              <a:rPr lang="ru-RU" sz="1900" dirty="0" err="1"/>
              <a:t>хвилі</a:t>
            </a:r>
            <a:r>
              <a:rPr lang="ru-RU" sz="1900" dirty="0"/>
              <a:t> </a:t>
            </a:r>
            <a:r>
              <a:rPr lang="ru-RU" sz="1900" dirty="0" err="1"/>
              <a:t>світла</a:t>
            </a:r>
            <a:r>
              <a:rPr lang="ru-RU" sz="1900" dirty="0"/>
              <a:t> </a:t>
            </a:r>
            <a:r>
              <a:rPr lang="ru-RU" sz="1900" dirty="0" err="1"/>
              <a:t>мали</a:t>
            </a:r>
            <a:r>
              <a:rPr lang="ru-RU" sz="1900" dirty="0"/>
              <a:t> </a:t>
            </a:r>
            <a:r>
              <a:rPr lang="ru-RU" sz="1900" dirty="0" err="1"/>
              <a:t>би</a:t>
            </a:r>
            <a:r>
              <a:rPr lang="ru-RU" sz="1900" dirty="0"/>
              <a:t> </a:t>
            </a:r>
            <a:r>
              <a:rPr lang="ru-RU" sz="1900" dirty="0" err="1"/>
              <a:t>мати</a:t>
            </a:r>
            <a:r>
              <a:rPr lang="ru-RU" sz="1900" dirty="0"/>
              <a:t> </a:t>
            </a:r>
            <a:r>
              <a:rPr lang="ru-RU" sz="1900" dirty="0" err="1"/>
              <a:t>його</a:t>
            </a:r>
            <a:r>
              <a:rPr lang="ru-RU" sz="1900" dirty="0"/>
              <a:t> для </a:t>
            </a:r>
            <a:r>
              <a:rPr lang="ru-RU" sz="1900" dirty="0" err="1"/>
              <a:t>свого</a:t>
            </a:r>
            <a:r>
              <a:rPr lang="ru-RU" sz="1900" dirty="0"/>
              <a:t> </a:t>
            </a:r>
            <a:r>
              <a:rPr lang="ru-RU" sz="1900" dirty="0" err="1"/>
              <a:t>розповсюдження</a:t>
            </a:r>
            <a:r>
              <a:rPr lang="ru-RU" sz="1900" dirty="0"/>
              <a:t>. </a:t>
            </a:r>
            <a:r>
              <a:rPr lang="ru-RU" sz="1900" dirty="0" err="1"/>
              <a:t>Це</a:t>
            </a:r>
            <a:r>
              <a:rPr lang="ru-RU" sz="1900" dirty="0"/>
              <a:t> </a:t>
            </a:r>
            <a:r>
              <a:rPr lang="ru-RU" sz="1900" dirty="0" err="1"/>
              <a:t>гіпотетичне</a:t>
            </a:r>
            <a:r>
              <a:rPr lang="ru-RU" sz="1900" dirty="0"/>
              <a:t> </a:t>
            </a:r>
            <a:r>
              <a:rPr lang="ru-RU" sz="1900" dirty="0" err="1"/>
              <a:t>середовище</a:t>
            </a:r>
            <a:r>
              <a:rPr lang="ru-RU" sz="1900" dirty="0"/>
              <a:t> </a:t>
            </a:r>
            <a:r>
              <a:rPr lang="ru-RU" sz="1900" dirty="0" err="1"/>
              <a:t>отримало</a:t>
            </a:r>
            <a:r>
              <a:rPr lang="ru-RU" sz="1900" dirty="0"/>
              <a:t> </a:t>
            </a:r>
            <a:r>
              <a:rPr lang="ru-RU" sz="1900" dirty="0" err="1"/>
              <a:t>назву</a:t>
            </a:r>
            <a:r>
              <a:rPr lang="ru-RU" sz="1900" dirty="0"/>
              <a:t> «</a:t>
            </a:r>
            <a:r>
              <a:rPr lang="ru-RU" sz="1900" dirty="0" err="1"/>
              <a:t>світлового</a:t>
            </a:r>
            <a:r>
              <a:rPr lang="ru-RU" sz="1900" dirty="0"/>
              <a:t> </a:t>
            </a:r>
            <a:r>
              <a:rPr lang="ru-RU" sz="1900" dirty="0" err="1"/>
              <a:t>ефіру</a:t>
            </a:r>
            <a:r>
              <a:rPr lang="ru-RU" sz="1900" dirty="0" smtClean="0"/>
              <a:t>». </a:t>
            </a:r>
            <a:r>
              <a:rPr lang="ru-RU" sz="1900" dirty="0" err="1"/>
              <a:t>Ідея</a:t>
            </a:r>
            <a:r>
              <a:rPr lang="ru-RU" sz="1900" dirty="0"/>
              <a:t> </a:t>
            </a:r>
            <a:r>
              <a:rPr lang="ru-RU" sz="1900" dirty="0" err="1"/>
              <a:t>ефіру</a:t>
            </a:r>
            <a:r>
              <a:rPr lang="ru-RU" sz="1900" dirty="0"/>
              <a:t> </a:t>
            </a:r>
            <a:r>
              <a:rPr lang="ru-RU" sz="1900" dirty="0" err="1"/>
              <a:t>була</a:t>
            </a:r>
            <a:r>
              <a:rPr lang="ru-RU" sz="1900" dirty="0"/>
              <a:t> в </a:t>
            </a:r>
            <a:r>
              <a:rPr lang="ru-RU" sz="1900" dirty="0" err="1"/>
              <a:t>якомусь</a:t>
            </a:r>
            <a:r>
              <a:rPr lang="ru-RU" sz="1900" dirty="0"/>
              <a:t> </a:t>
            </a:r>
            <a:r>
              <a:rPr lang="ru-RU" sz="1900" dirty="0" err="1"/>
              <a:t>розумінні</a:t>
            </a:r>
            <a:r>
              <a:rPr lang="ru-RU" sz="1900" dirty="0"/>
              <a:t> </a:t>
            </a:r>
            <a:r>
              <a:rPr lang="ru-RU" sz="1900" dirty="0" err="1"/>
              <a:t>відродженням</a:t>
            </a:r>
            <a:r>
              <a:rPr lang="ru-RU" sz="1900" dirty="0"/>
              <a:t> </a:t>
            </a:r>
            <a:r>
              <a:rPr lang="ru-RU" sz="1900" dirty="0" err="1"/>
              <a:t>ідеї</a:t>
            </a:r>
            <a:r>
              <a:rPr lang="ru-RU" sz="1900" dirty="0"/>
              <a:t> </a:t>
            </a:r>
            <a:r>
              <a:rPr lang="ru-RU" sz="1900" dirty="0" err="1"/>
              <a:t>абсолютної</a:t>
            </a:r>
            <a:r>
              <a:rPr lang="ru-RU" sz="1900" dirty="0"/>
              <a:t> </a:t>
            </a:r>
            <a:r>
              <a:rPr lang="ru-RU" sz="1900" dirty="0" err="1"/>
              <a:t>системи</a:t>
            </a:r>
            <a:r>
              <a:rPr lang="ru-RU" sz="1900" dirty="0"/>
              <a:t> </a:t>
            </a:r>
            <a:r>
              <a:rPr lang="ru-RU" sz="1900" dirty="0" err="1"/>
              <a:t>відліку</a:t>
            </a:r>
            <a:r>
              <a:rPr lang="ru-RU" sz="1900" dirty="0"/>
              <a:t> — </a:t>
            </a:r>
            <a:r>
              <a:rPr lang="ru-RU" sz="1900" dirty="0" err="1"/>
              <a:t>стаціонарної</a:t>
            </a:r>
            <a:r>
              <a:rPr lang="ru-RU" sz="1900" dirty="0"/>
              <a:t> </a:t>
            </a:r>
            <a:r>
              <a:rPr lang="ru-RU" sz="1900" dirty="0" err="1"/>
              <a:t>відносно</a:t>
            </a:r>
            <a:r>
              <a:rPr lang="ru-RU" sz="1900" dirty="0"/>
              <a:t> </a:t>
            </a:r>
            <a:r>
              <a:rPr lang="ru-RU" sz="1900" dirty="0" err="1"/>
              <a:t>ефіру</a:t>
            </a:r>
            <a:r>
              <a:rPr lang="ru-RU" sz="1900" dirty="0"/>
              <a:t>.</a:t>
            </a:r>
          </a:p>
          <a:p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947264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5"/>
            <a:ext cx="7505845" cy="4702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5492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Передумови виникнення теорії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900" dirty="0"/>
              <a:t>На початку 19 </a:t>
            </a:r>
            <a:r>
              <a:rPr lang="ru-RU" sz="1900" dirty="0" err="1"/>
              <a:t>століття</a:t>
            </a:r>
            <a:r>
              <a:rPr lang="ru-RU" sz="1900" dirty="0"/>
              <a:t> </a:t>
            </a:r>
            <a:r>
              <a:rPr lang="ru-RU" sz="1900" dirty="0" err="1"/>
              <a:t>світло</a:t>
            </a:r>
            <a:r>
              <a:rPr lang="ru-RU" sz="1900" dirty="0"/>
              <a:t>, </a:t>
            </a:r>
            <a:r>
              <a:rPr lang="ru-RU" sz="1900" dirty="0" err="1"/>
              <a:t>електрику</a:t>
            </a:r>
            <a:r>
              <a:rPr lang="ru-RU" sz="1900" dirty="0"/>
              <a:t> та магнетизм стали </a:t>
            </a:r>
            <a:r>
              <a:rPr lang="ru-RU" sz="1900" dirty="0" err="1"/>
              <a:t>розуміти</a:t>
            </a:r>
            <a:r>
              <a:rPr lang="ru-RU" sz="1900" dirty="0"/>
              <a:t> як </a:t>
            </a:r>
            <a:r>
              <a:rPr lang="ru-RU" sz="1900" dirty="0" err="1"/>
              <a:t>різні</a:t>
            </a:r>
            <a:r>
              <a:rPr lang="ru-RU" sz="1900" dirty="0"/>
              <a:t> </a:t>
            </a:r>
            <a:r>
              <a:rPr lang="ru-RU" sz="1900" dirty="0" err="1"/>
              <a:t>аспекти</a:t>
            </a:r>
            <a:r>
              <a:rPr lang="ru-RU" sz="1900" dirty="0"/>
              <a:t> </a:t>
            </a:r>
            <a:r>
              <a:rPr lang="ru-RU" sz="1900" dirty="0" err="1"/>
              <a:t>електромагнітного</a:t>
            </a:r>
            <a:r>
              <a:rPr lang="ru-RU" sz="1900" dirty="0"/>
              <a:t> </a:t>
            </a:r>
            <a:r>
              <a:rPr lang="ru-RU" sz="1900" dirty="0" err="1"/>
              <a:t>ефірного</a:t>
            </a:r>
            <a:r>
              <a:rPr lang="ru-RU" sz="1900" dirty="0"/>
              <a:t> поля. </a:t>
            </a:r>
            <a:r>
              <a:rPr lang="ru-RU" sz="1900" dirty="0" err="1"/>
              <a:t>Рівняння</a:t>
            </a:r>
            <a:r>
              <a:rPr lang="ru-RU" sz="1900" dirty="0"/>
              <a:t> Максвелла доводили, </a:t>
            </a:r>
            <a:r>
              <a:rPr lang="ru-RU" sz="1900" dirty="0" err="1"/>
              <a:t>що</a:t>
            </a:r>
            <a:r>
              <a:rPr lang="ru-RU" sz="1900" dirty="0"/>
              <a:t> </a:t>
            </a:r>
            <a:r>
              <a:rPr lang="ru-RU" sz="1900" dirty="0" err="1"/>
              <a:t>прискорений</a:t>
            </a:r>
            <a:r>
              <a:rPr lang="ru-RU" sz="1900" dirty="0"/>
              <a:t> </a:t>
            </a:r>
            <a:r>
              <a:rPr lang="ru-RU" sz="1900" dirty="0" err="1"/>
              <a:t>рух</a:t>
            </a:r>
            <a:r>
              <a:rPr lang="ru-RU" sz="1900" dirty="0"/>
              <a:t> </a:t>
            </a:r>
            <a:r>
              <a:rPr lang="ru-RU" sz="1900" dirty="0" err="1"/>
              <a:t>заряджених</a:t>
            </a:r>
            <a:r>
              <a:rPr lang="ru-RU" sz="1900" dirty="0"/>
              <a:t> </a:t>
            </a:r>
            <a:r>
              <a:rPr lang="ru-RU" sz="1900" dirty="0" err="1"/>
              <a:t>об'єктів</a:t>
            </a:r>
            <a:r>
              <a:rPr lang="ru-RU" sz="1900" dirty="0"/>
              <a:t> </a:t>
            </a:r>
            <a:r>
              <a:rPr lang="ru-RU" sz="1900" dirty="0" err="1"/>
              <a:t>створює</a:t>
            </a:r>
            <a:r>
              <a:rPr lang="ru-RU" sz="1900" dirty="0"/>
              <a:t> </a:t>
            </a:r>
            <a:r>
              <a:rPr lang="ru-RU" sz="1900" dirty="0" err="1"/>
              <a:t>електромагнітне</a:t>
            </a:r>
            <a:r>
              <a:rPr lang="ru-RU" sz="1900" dirty="0"/>
              <a:t> </a:t>
            </a:r>
            <a:r>
              <a:rPr lang="ru-RU" sz="1900" dirty="0" err="1"/>
              <a:t>випромінювання</a:t>
            </a:r>
            <a:r>
              <a:rPr lang="ru-RU" sz="1900" dirty="0"/>
              <a:t>, </a:t>
            </a:r>
            <a:r>
              <a:rPr lang="ru-RU" sz="1900" dirty="0" err="1"/>
              <a:t>швидкість</a:t>
            </a:r>
            <a:r>
              <a:rPr lang="ru-RU" sz="1900" dirty="0"/>
              <a:t> </a:t>
            </a:r>
            <a:r>
              <a:rPr lang="ru-RU" sz="1900" dirty="0" err="1"/>
              <a:t>розповсюдження</a:t>
            </a:r>
            <a:r>
              <a:rPr lang="ru-RU" sz="1900" dirty="0"/>
              <a:t> </a:t>
            </a:r>
            <a:r>
              <a:rPr lang="ru-RU" sz="1900" dirty="0" err="1"/>
              <a:t>якого</a:t>
            </a:r>
            <a:r>
              <a:rPr lang="ru-RU" sz="1900" dirty="0"/>
              <a:t> </a:t>
            </a:r>
            <a:r>
              <a:rPr lang="ru-RU" sz="1900" dirty="0" err="1"/>
              <a:t>завжди</a:t>
            </a:r>
            <a:r>
              <a:rPr lang="ru-RU" sz="1900" dirty="0"/>
              <a:t> є </a:t>
            </a:r>
            <a:r>
              <a:rPr lang="ru-RU" sz="1900" dirty="0" err="1"/>
              <a:t>швидкістю</a:t>
            </a:r>
            <a:r>
              <a:rPr lang="ru-RU" sz="1900" dirty="0"/>
              <a:t> </a:t>
            </a:r>
            <a:r>
              <a:rPr lang="ru-RU" sz="1900" dirty="0" err="1"/>
              <a:t>світла</a:t>
            </a:r>
            <a:r>
              <a:rPr lang="ru-RU" sz="1900" dirty="0"/>
              <a:t>. </a:t>
            </a:r>
            <a:r>
              <a:rPr lang="ru-RU" sz="1900" dirty="0" err="1"/>
              <a:t>Ці</a:t>
            </a:r>
            <a:r>
              <a:rPr lang="ru-RU" sz="1900" dirty="0"/>
              <a:t> </a:t>
            </a:r>
            <a:r>
              <a:rPr lang="ru-RU" sz="1900" dirty="0" err="1"/>
              <a:t>рівняння</a:t>
            </a:r>
            <a:r>
              <a:rPr lang="ru-RU" sz="1900" dirty="0"/>
              <a:t> </a:t>
            </a:r>
            <a:r>
              <a:rPr lang="ru-RU" sz="1900" dirty="0" err="1"/>
              <a:t>базувалися</a:t>
            </a:r>
            <a:r>
              <a:rPr lang="ru-RU" sz="1900" dirty="0"/>
              <a:t> на </a:t>
            </a:r>
            <a:r>
              <a:rPr lang="ru-RU" sz="1900" dirty="0" err="1"/>
              <a:t>ідеї</a:t>
            </a:r>
            <a:r>
              <a:rPr lang="ru-RU" sz="1900" dirty="0"/>
              <a:t> </a:t>
            </a:r>
            <a:r>
              <a:rPr lang="ru-RU" sz="1900" dirty="0" err="1"/>
              <a:t>існування</a:t>
            </a:r>
            <a:r>
              <a:rPr lang="ru-RU" sz="1900" dirty="0"/>
              <a:t> </a:t>
            </a:r>
            <a:r>
              <a:rPr lang="ru-RU" sz="1900" dirty="0" err="1"/>
              <a:t>ефіру</a:t>
            </a:r>
            <a:r>
              <a:rPr lang="ru-RU" sz="1900" dirty="0"/>
              <a:t>, в </a:t>
            </a:r>
            <a:r>
              <a:rPr lang="ru-RU" sz="1900" dirty="0" err="1"/>
              <a:t>якому</a:t>
            </a:r>
            <a:r>
              <a:rPr lang="ru-RU" sz="1900" dirty="0"/>
              <a:t> </a:t>
            </a:r>
            <a:r>
              <a:rPr lang="ru-RU" sz="1900" dirty="0" err="1"/>
              <a:t>швидкість</a:t>
            </a:r>
            <a:r>
              <a:rPr lang="ru-RU" sz="1900" dirty="0"/>
              <a:t> </a:t>
            </a:r>
            <a:r>
              <a:rPr lang="ru-RU" sz="1900" dirty="0" err="1"/>
              <a:t>розповсюдження</a:t>
            </a:r>
            <a:r>
              <a:rPr lang="ru-RU" sz="1900" dirty="0"/>
              <a:t> такого </a:t>
            </a:r>
            <a:r>
              <a:rPr lang="ru-RU" sz="1900" dirty="0" err="1"/>
              <a:t>випромінювання</a:t>
            </a:r>
            <a:r>
              <a:rPr lang="ru-RU" sz="1900" dirty="0"/>
              <a:t> не </a:t>
            </a:r>
            <a:r>
              <a:rPr lang="ru-RU" sz="1900" dirty="0" err="1"/>
              <a:t>змінюється</a:t>
            </a:r>
            <a:r>
              <a:rPr lang="ru-RU" sz="1900" dirty="0"/>
              <a:t> </a:t>
            </a:r>
            <a:r>
              <a:rPr lang="ru-RU" sz="1900" dirty="0" err="1"/>
              <a:t>зі</a:t>
            </a:r>
            <a:r>
              <a:rPr lang="ru-RU" sz="1900" dirty="0"/>
              <a:t> </a:t>
            </a:r>
            <a:r>
              <a:rPr lang="ru-RU" sz="1900" dirty="0" err="1"/>
              <a:t>зміною</a:t>
            </a:r>
            <a:r>
              <a:rPr lang="ru-RU" sz="1900" dirty="0"/>
              <a:t> </a:t>
            </a:r>
            <a:r>
              <a:rPr lang="ru-RU" sz="1900" dirty="0" err="1"/>
              <a:t>швидкості</a:t>
            </a:r>
            <a:r>
              <a:rPr lang="ru-RU" sz="1900" dirty="0"/>
              <a:t> </a:t>
            </a:r>
            <a:r>
              <a:rPr lang="ru-RU" sz="1900" dirty="0" err="1"/>
              <a:t>джерела</a:t>
            </a:r>
            <a:r>
              <a:rPr lang="ru-RU" sz="1900" dirty="0"/>
              <a:t>. </a:t>
            </a:r>
            <a:r>
              <a:rPr lang="ru-RU" sz="1900" dirty="0" err="1"/>
              <a:t>Зрозуміло</a:t>
            </a:r>
            <a:r>
              <a:rPr lang="ru-RU" sz="1900" dirty="0"/>
              <a:t>, </a:t>
            </a:r>
            <a:r>
              <a:rPr lang="ru-RU" sz="1900" dirty="0" err="1"/>
              <a:t>що</a:t>
            </a:r>
            <a:r>
              <a:rPr lang="ru-RU" sz="1900" dirty="0"/>
              <a:t> </a:t>
            </a:r>
            <a:r>
              <a:rPr lang="ru-RU" sz="1900" dirty="0" err="1"/>
              <a:t>фізики</a:t>
            </a:r>
            <a:r>
              <a:rPr lang="ru-RU" sz="1900" dirty="0"/>
              <a:t> </a:t>
            </a:r>
            <a:r>
              <a:rPr lang="ru-RU" sz="1900" dirty="0" err="1"/>
              <a:t>намагались</a:t>
            </a:r>
            <a:r>
              <a:rPr lang="ru-RU" sz="1900" dirty="0"/>
              <a:t> </a:t>
            </a:r>
            <a:r>
              <a:rPr lang="ru-RU" sz="1900" dirty="0" err="1"/>
              <a:t>виміряти</a:t>
            </a:r>
            <a:r>
              <a:rPr lang="ru-RU" sz="1900" dirty="0"/>
              <a:t> </a:t>
            </a:r>
            <a:r>
              <a:rPr lang="ru-RU" sz="1900" dirty="0" err="1"/>
              <a:t>швидкість</a:t>
            </a:r>
            <a:r>
              <a:rPr lang="ru-RU" sz="1900" dirty="0"/>
              <a:t> </a:t>
            </a:r>
            <a:r>
              <a:rPr lang="ru-RU" sz="1900" dirty="0" err="1"/>
              <a:t>Землі</a:t>
            </a:r>
            <a:r>
              <a:rPr lang="ru-RU" sz="1900" dirty="0"/>
              <a:t> </a:t>
            </a:r>
            <a:r>
              <a:rPr lang="ru-RU" sz="1900" dirty="0" err="1"/>
              <a:t>відносно</a:t>
            </a:r>
            <a:r>
              <a:rPr lang="ru-RU" sz="1900" dirty="0"/>
              <a:t> </a:t>
            </a:r>
            <a:r>
              <a:rPr lang="ru-RU" sz="1900" dirty="0" err="1"/>
              <a:t>ефіру</a:t>
            </a:r>
            <a:r>
              <a:rPr lang="ru-RU" sz="1900" dirty="0"/>
              <a:t>. </a:t>
            </a:r>
            <a:r>
              <a:rPr lang="ru-RU" sz="1900" dirty="0" err="1"/>
              <a:t>Найвідоміша</a:t>
            </a:r>
            <a:r>
              <a:rPr lang="ru-RU" sz="1900" dirty="0"/>
              <a:t> з таких </a:t>
            </a:r>
            <a:r>
              <a:rPr lang="ru-RU" sz="1900" dirty="0" err="1"/>
              <a:t>спроб</a:t>
            </a:r>
            <a:r>
              <a:rPr lang="ru-RU" sz="1900" dirty="0"/>
              <a:t> — </a:t>
            </a:r>
            <a:r>
              <a:rPr lang="ru-RU" sz="1900" dirty="0" err="1"/>
              <a:t>експеримент</a:t>
            </a:r>
            <a:r>
              <a:rPr lang="ru-RU" sz="1900" dirty="0"/>
              <a:t> Майкельсона-</a:t>
            </a:r>
            <a:r>
              <a:rPr lang="ru-RU" sz="1900" dirty="0" err="1"/>
              <a:t>Морлі</a:t>
            </a:r>
            <a:r>
              <a:rPr lang="ru-RU" sz="1900" dirty="0"/>
              <a:t>. </a:t>
            </a:r>
            <a:r>
              <a:rPr lang="ru-RU" sz="1900" dirty="0" err="1"/>
              <a:t>Результати</a:t>
            </a:r>
            <a:r>
              <a:rPr lang="ru-RU" sz="1900" dirty="0"/>
              <a:t> </a:t>
            </a:r>
            <a:r>
              <a:rPr lang="ru-RU" sz="1900" dirty="0" err="1"/>
              <a:t>цих</a:t>
            </a:r>
            <a:r>
              <a:rPr lang="ru-RU" sz="1900" dirty="0"/>
              <a:t> </a:t>
            </a:r>
            <a:r>
              <a:rPr lang="ru-RU" sz="1900" dirty="0" err="1"/>
              <a:t>експериментів</a:t>
            </a:r>
            <a:r>
              <a:rPr lang="ru-RU" sz="1900" dirty="0"/>
              <a:t> </a:t>
            </a:r>
            <a:r>
              <a:rPr lang="ru-RU" sz="1900" dirty="0" err="1"/>
              <a:t>зійшлись</a:t>
            </a:r>
            <a:r>
              <a:rPr lang="ru-RU" sz="1900" dirty="0"/>
              <a:t> в одному: </a:t>
            </a:r>
            <a:r>
              <a:rPr lang="ru-RU" sz="1900" dirty="0" err="1"/>
              <a:t>швидкість</a:t>
            </a:r>
            <a:r>
              <a:rPr lang="ru-RU" sz="1900" dirty="0"/>
              <a:t> </a:t>
            </a:r>
            <a:r>
              <a:rPr lang="ru-RU" sz="1900" dirty="0" err="1"/>
              <a:t>світла</a:t>
            </a:r>
            <a:r>
              <a:rPr lang="ru-RU" sz="1900" dirty="0"/>
              <a:t> не </a:t>
            </a:r>
            <a:r>
              <a:rPr lang="ru-RU" sz="1900" dirty="0" err="1"/>
              <a:t>змінюється</a:t>
            </a:r>
            <a:r>
              <a:rPr lang="ru-RU" sz="1900" dirty="0"/>
              <a:t> </a:t>
            </a:r>
            <a:r>
              <a:rPr lang="ru-RU" sz="1900" dirty="0" err="1"/>
              <a:t>зі</a:t>
            </a:r>
            <a:r>
              <a:rPr lang="ru-RU" sz="1900" dirty="0"/>
              <a:t> </a:t>
            </a:r>
            <a:r>
              <a:rPr lang="ru-RU" sz="1900" dirty="0" err="1"/>
              <a:t>зміною</a:t>
            </a:r>
            <a:r>
              <a:rPr lang="ru-RU" sz="1900" dirty="0"/>
              <a:t> </a:t>
            </a:r>
            <a:r>
              <a:rPr lang="ru-RU" sz="1900" dirty="0" err="1"/>
              <a:t>швидкості</a:t>
            </a:r>
            <a:r>
              <a:rPr lang="ru-RU" sz="1900" dirty="0"/>
              <a:t> </a:t>
            </a:r>
            <a:r>
              <a:rPr lang="ru-RU" sz="1900" dirty="0" err="1"/>
              <a:t>спостерігача</a:t>
            </a:r>
            <a:r>
              <a:rPr lang="ru-RU" sz="1900" dirty="0"/>
              <a:t>, </a:t>
            </a:r>
            <a:r>
              <a:rPr lang="ru-RU" sz="1900" dirty="0" err="1"/>
              <a:t>тобто</a:t>
            </a:r>
            <a:r>
              <a:rPr lang="ru-RU" sz="1900" dirty="0"/>
              <a:t> </a:t>
            </a:r>
            <a:r>
              <a:rPr lang="ru-RU" sz="1900" dirty="0" err="1"/>
              <a:t>має</a:t>
            </a:r>
            <a:r>
              <a:rPr lang="ru-RU" sz="1900" dirty="0"/>
              <a:t> бути </a:t>
            </a:r>
            <a:r>
              <a:rPr lang="ru-RU" sz="1900" dirty="0" err="1"/>
              <a:t>інваріантною</a:t>
            </a:r>
            <a:r>
              <a:rPr lang="ru-RU" sz="1900" dirty="0"/>
              <a:t> для </a:t>
            </a:r>
            <a:r>
              <a:rPr lang="ru-RU" sz="1900" dirty="0" err="1"/>
              <a:t>всіх</a:t>
            </a:r>
            <a:r>
              <a:rPr lang="ru-RU" sz="1900" dirty="0"/>
              <a:t> </a:t>
            </a:r>
            <a:r>
              <a:rPr lang="ru-RU" sz="1900" dirty="0" err="1"/>
              <a:t>спостерігачів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9952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36712"/>
            <a:ext cx="3663527" cy="4890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4256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Человечество и космо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TS102646203</Template>
  <TotalTime>88</TotalTime>
  <Words>177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Человечество и космос</vt:lpstr>
      <vt:lpstr>Застосування спеціальної теорії відносності</vt:lpstr>
      <vt:lpstr>Що таке спеціальна теорія відносності?</vt:lpstr>
      <vt:lpstr>Презентация PowerPoint</vt:lpstr>
      <vt:lpstr>Передумови виникнення теорії</vt:lpstr>
      <vt:lpstr>Презентация PowerPoint</vt:lpstr>
      <vt:lpstr>Передумови виникнення теорії</vt:lpstr>
      <vt:lpstr>Презентация PowerPoint</vt:lpstr>
      <vt:lpstr>Передумови виникнення теорії</vt:lpstr>
      <vt:lpstr>Презентация PowerPoint</vt:lpstr>
      <vt:lpstr>Передумови виникнення теорії</vt:lpstr>
      <vt:lpstr>Постулати спеціальної теорії відносності</vt:lpstr>
      <vt:lpstr>Перший постулат</vt:lpstr>
      <vt:lpstr>Другий постулат</vt:lpstr>
      <vt:lpstr>Математичне формулювання постулатів СТВ</vt:lpstr>
      <vt:lpstr>Дякую за увагу!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Застосування спеціальної теорії відносності</dc:title>
  <dc:creator>Anastasiya</dc:creator>
  <cp:lastModifiedBy>Anastasiya</cp:lastModifiedBy>
  <cp:revision>10</cp:revision>
  <dcterms:created xsi:type="dcterms:W3CDTF">2014-02-17T15:41:44Z</dcterms:created>
  <dcterms:modified xsi:type="dcterms:W3CDTF">2014-02-17T17:10:33Z</dcterms:modified>
</cp:coreProperties>
</file>