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5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microsoft.com/office/2007/relationships/hdphoto" Target="../media/hdphoto4.wdp"/><Relationship Id="rId7" Type="http://schemas.microsoft.com/office/2007/relationships/hdphoto" Target="../media/hdphoto6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microsoft.com/office/2007/relationships/hdphoto" Target="../media/hdphoto5.wdp"/><Relationship Id="rId4" Type="http://schemas.openxmlformats.org/officeDocument/2006/relationships/image" Target="../media/image14.png"/><Relationship Id="rId9" Type="http://schemas.microsoft.com/office/2007/relationships/hdphoto" Target="../media/hdphoto7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  <a:r>
              <a:rPr lang="uk-UA" dirty="0" err="1" smtClean="0"/>
              <a:t>Шніт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Інтерференція світла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92052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60648"/>
            <a:ext cx="77724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4896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с двумя вырезанными противолежащими углами 34"/>
          <p:cNvSpPr/>
          <p:nvPr/>
        </p:nvSpPr>
        <p:spPr>
          <a:xfrm>
            <a:off x="7364920" y="2423137"/>
            <a:ext cx="1152128" cy="36933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угольник с двумя вырезанными противолежащими углами 33"/>
          <p:cNvSpPr/>
          <p:nvPr/>
        </p:nvSpPr>
        <p:spPr>
          <a:xfrm>
            <a:off x="5894298" y="2842937"/>
            <a:ext cx="1341998" cy="36004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угольник с двумя вырезанными противолежащими углами 32"/>
          <p:cNvSpPr/>
          <p:nvPr/>
        </p:nvSpPr>
        <p:spPr>
          <a:xfrm>
            <a:off x="5344388" y="4666145"/>
            <a:ext cx="1099820" cy="315673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2" name="Прямоугольник с двумя вырезанными противолежащими углами 31"/>
          <p:cNvSpPr/>
          <p:nvPr/>
        </p:nvSpPr>
        <p:spPr>
          <a:xfrm>
            <a:off x="3779912" y="3685674"/>
            <a:ext cx="1152128" cy="36933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Прямоугольник с двумя вырезанными противолежащими углами 30"/>
          <p:cNvSpPr/>
          <p:nvPr/>
        </p:nvSpPr>
        <p:spPr>
          <a:xfrm>
            <a:off x="2474614" y="4756780"/>
            <a:ext cx="1110021" cy="369332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Прямоугольник с двумя вырезанными противолежащими углами 29"/>
          <p:cNvSpPr/>
          <p:nvPr/>
        </p:nvSpPr>
        <p:spPr>
          <a:xfrm>
            <a:off x="1763688" y="3032112"/>
            <a:ext cx="1368152" cy="3248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Прямоугольник с двумя вырезанными противолежащими углами 28"/>
          <p:cNvSpPr/>
          <p:nvPr/>
        </p:nvSpPr>
        <p:spPr>
          <a:xfrm>
            <a:off x="467544" y="2559387"/>
            <a:ext cx="1080120" cy="437565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Овал 4"/>
          <p:cNvSpPr/>
          <p:nvPr/>
        </p:nvSpPr>
        <p:spPr>
          <a:xfrm>
            <a:off x="2453867" y="827409"/>
            <a:ext cx="3816424" cy="126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3220" y="6381328"/>
            <a:ext cx="7772400" cy="1143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7236296" y="4869160"/>
            <a:ext cx="7772400" cy="4572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2555776" y="1040653"/>
            <a:ext cx="37444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chemeClr val="bg1"/>
                </a:solidFill>
                <a:latin typeface="+mj-lt"/>
              </a:rPr>
              <a:t>Інтерференція</a:t>
            </a:r>
            <a:endParaRPr lang="uk-UA" sz="44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" name="Прямая соединительная линия 6"/>
          <p:cNvCxnSpPr>
            <a:endCxn id="22" idx="0"/>
          </p:cNvCxnSpPr>
          <p:nvPr/>
        </p:nvCxnSpPr>
        <p:spPr>
          <a:xfrm flipH="1">
            <a:off x="1043608" y="1408851"/>
            <a:ext cx="1440160" cy="1150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endCxn id="30" idx="3"/>
          </p:cNvCxnSpPr>
          <p:nvPr/>
        </p:nvCxnSpPr>
        <p:spPr>
          <a:xfrm flipH="1">
            <a:off x="2447764" y="1844824"/>
            <a:ext cx="684076" cy="1187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4359476" y="2101498"/>
            <a:ext cx="350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33487" y="1727657"/>
            <a:ext cx="1044116" cy="1115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189203" y="1340768"/>
            <a:ext cx="1751781" cy="11090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31" idx="3"/>
          </p:cNvCxnSpPr>
          <p:nvPr/>
        </p:nvCxnSpPr>
        <p:spPr>
          <a:xfrm flipH="1">
            <a:off x="3029625" y="1876460"/>
            <a:ext cx="771034" cy="2880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26" idx="0"/>
          </p:cNvCxnSpPr>
          <p:nvPr/>
        </p:nvCxnSpPr>
        <p:spPr>
          <a:xfrm>
            <a:off x="5040052" y="2055508"/>
            <a:ext cx="1096424" cy="2610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9552" y="255938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фізика</a:t>
            </a:r>
            <a:endParaRPr lang="uk-UA" dirty="0"/>
          </a:p>
        </p:txBody>
      </p:sp>
      <p:sp>
        <p:nvSpPr>
          <p:cNvPr id="23" name="TextBox 22"/>
          <p:cNvSpPr txBox="1"/>
          <p:nvPr/>
        </p:nvSpPr>
        <p:spPr>
          <a:xfrm>
            <a:off x="1727157" y="3032112"/>
            <a:ext cx="154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лінгвістика</a:t>
            </a:r>
            <a:endParaRPr lang="uk-UA" dirty="0"/>
          </a:p>
        </p:txBody>
      </p:sp>
      <p:sp>
        <p:nvSpPr>
          <p:cNvPr id="24" name="TextBox 23"/>
          <p:cNvSpPr txBox="1"/>
          <p:nvPr/>
        </p:nvSpPr>
        <p:spPr>
          <a:xfrm>
            <a:off x="2467509" y="479399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біологія</a:t>
            </a:r>
            <a:endParaRPr lang="uk-UA" dirty="0"/>
          </a:p>
        </p:txBody>
      </p:sp>
      <p:sp>
        <p:nvSpPr>
          <p:cNvPr id="25" name="TextBox 24"/>
          <p:cNvSpPr txBox="1"/>
          <p:nvPr/>
        </p:nvSpPr>
        <p:spPr>
          <a:xfrm>
            <a:off x="3779912" y="3697692"/>
            <a:ext cx="1604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генетика</a:t>
            </a:r>
            <a:endParaRPr lang="uk-UA" dirty="0"/>
          </a:p>
        </p:txBody>
      </p:sp>
      <p:sp>
        <p:nvSpPr>
          <p:cNvPr id="26" name="TextBox 25"/>
          <p:cNvSpPr txBox="1"/>
          <p:nvPr/>
        </p:nvSpPr>
        <p:spPr>
          <a:xfrm>
            <a:off x="5344388" y="4666145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зоологія</a:t>
            </a:r>
            <a:endParaRPr lang="uk-UA" dirty="0"/>
          </a:p>
        </p:txBody>
      </p:sp>
      <p:sp>
        <p:nvSpPr>
          <p:cNvPr id="27" name="TextBox 26"/>
          <p:cNvSpPr txBox="1"/>
          <p:nvPr/>
        </p:nvSpPr>
        <p:spPr>
          <a:xfrm>
            <a:off x="5888823" y="2852749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психологія</a:t>
            </a:r>
            <a:endParaRPr lang="uk-UA" dirty="0"/>
          </a:p>
        </p:txBody>
      </p:sp>
      <p:sp>
        <p:nvSpPr>
          <p:cNvPr id="28" name="TextBox 27"/>
          <p:cNvSpPr txBox="1"/>
          <p:nvPr/>
        </p:nvSpPr>
        <p:spPr>
          <a:xfrm>
            <a:off x="7341331" y="242313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ботаніка</a:t>
            </a:r>
            <a:endParaRPr lang="uk-UA" dirty="0"/>
          </a:p>
        </p:txBody>
      </p:sp>
      <p:sp>
        <p:nvSpPr>
          <p:cNvPr id="45" name="TextBox 44"/>
          <p:cNvSpPr txBox="1"/>
          <p:nvPr/>
        </p:nvSpPr>
        <p:spPr>
          <a:xfrm>
            <a:off x="2205446" y="2438468"/>
            <a:ext cx="66560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accent1"/>
                </a:solidFill>
              </a:rPr>
              <a:t>Інтерференція (фізика)  </a:t>
            </a:r>
            <a:r>
              <a:rPr lang="uk-UA" sz="2400" dirty="0"/>
              <a:t>- зміна в характері звукових, теплових, світлових і електричних явищ, пояснюване коливальним рухом: у першому випадку частинок звучного тіла, в інших трьох - коливанням.</a:t>
            </a:r>
          </a:p>
          <a:p>
            <a:r>
              <a:rPr lang="uk-UA" sz="2400" dirty="0">
                <a:solidFill>
                  <a:schemeClr val="accent1"/>
                </a:solidFill>
              </a:rPr>
              <a:t>Інтерференція світла  </a:t>
            </a:r>
            <a:r>
              <a:rPr lang="uk-UA" sz="2400" dirty="0"/>
              <a:t>- окремий випадок інтерференції для видимої області електромагнітного спектра;</a:t>
            </a:r>
          </a:p>
          <a:p>
            <a:r>
              <a:rPr lang="uk-UA" sz="2400" dirty="0">
                <a:solidFill>
                  <a:schemeClr val="accent1"/>
                </a:solidFill>
              </a:rPr>
              <a:t>Інтерференція полів напруг  </a:t>
            </a:r>
            <a:r>
              <a:rPr lang="uk-UA" sz="2400" dirty="0"/>
              <a:t>- у фізиці </a:t>
            </a:r>
            <a:r>
              <a:rPr lang="uk-UA" sz="2400" dirty="0" smtClean="0"/>
              <a:t>кристалів (Мартенситне перетворення)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9414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33" grpId="0" animBg="1"/>
      <p:bldP spid="32" grpId="0" animBg="1"/>
      <p:bldP spid="31" grpId="0" animBg="1"/>
      <p:bldP spid="30" grpId="0" animBg="1"/>
      <p:bldP spid="23" grpId="0"/>
      <p:bldP spid="24" grpId="0"/>
      <p:bldP spid="25" grpId="0"/>
      <p:bldP spid="26" grpId="0"/>
      <p:bldP spid="27" grpId="0"/>
      <p:bldP spid="28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1"/>
                </a:solidFill>
              </a:rPr>
              <a:t>Докладніше про інтерференцію світла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u="sng" dirty="0">
                <a:solidFill>
                  <a:schemeClr val="accent1"/>
                </a:solidFill>
              </a:rPr>
              <a:t>Інтерференція світла  </a:t>
            </a:r>
            <a:r>
              <a:rPr lang="uk-UA" dirty="0"/>
              <a:t>- перерозподіл інтенсивності світла в результаті накладення ( суперпозиції ) кількох когерентних світлових хвиль . Це явище супроводжується чергуються в просторі максимумами і мінімумами інтенсивності. Її розподіл називається </a:t>
            </a:r>
            <a:r>
              <a:rPr lang="uk-UA" i="1" dirty="0">
                <a:solidFill>
                  <a:schemeClr val="accent1"/>
                </a:solidFill>
              </a:rPr>
              <a:t>інтерференційної картиною</a:t>
            </a:r>
            <a:r>
              <a:rPr lang="uk-UA" dirty="0">
                <a:solidFill>
                  <a:schemeClr val="accent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4444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accent1"/>
                </a:solidFill>
              </a:rPr>
              <a:t>Історія відкриття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340768"/>
            <a:ext cx="7772400" cy="4572000"/>
          </a:xfrm>
        </p:spPr>
        <p:txBody>
          <a:bodyPr/>
          <a:lstStyle/>
          <a:p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явище</a:t>
            </a:r>
            <a:r>
              <a:rPr lang="ru-RU" dirty="0"/>
              <a:t> </a:t>
            </a:r>
            <a:r>
              <a:rPr lang="ru-RU" dirty="0" err="1"/>
              <a:t>інтерференції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виявлено</a:t>
            </a:r>
            <a:r>
              <a:rPr lang="ru-RU" dirty="0"/>
              <a:t> Робертом </a:t>
            </a:r>
            <a:r>
              <a:rPr lang="ru-RU" dirty="0" smtClean="0"/>
              <a:t>Бойлем </a:t>
            </a:r>
            <a:r>
              <a:rPr lang="ru-RU" dirty="0"/>
              <a:t>(1627-1691 </a:t>
            </a:r>
            <a:r>
              <a:rPr lang="ru-RU" dirty="0" err="1"/>
              <a:t>рр</a:t>
            </a:r>
            <a:r>
              <a:rPr lang="ru-RU" dirty="0"/>
              <a:t>..) і Робертом Гуком (1635-1703 </a:t>
            </a:r>
            <a:r>
              <a:rPr lang="ru-RU" dirty="0" err="1"/>
              <a:t>рр</a:t>
            </a:r>
            <a:r>
              <a:rPr lang="ru-RU" dirty="0"/>
              <a:t>..).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55085"/>
            <a:ext cx="3462108" cy="38736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661" y="2699036"/>
            <a:ext cx="3168352" cy="3985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186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360" y="1412775"/>
            <a:ext cx="6233504" cy="45089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4341865" cy="6133910"/>
          </a:xfrm>
        </p:spPr>
      </p:pic>
      <p:sp>
        <p:nvSpPr>
          <p:cNvPr id="5" name="TextBox 4"/>
          <p:cNvSpPr txBox="1"/>
          <p:nvPr/>
        </p:nvSpPr>
        <p:spPr>
          <a:xfrm>
            <a:off x="5652120" y="1412776"/>
            <a:ext cx="33123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chemeClr val="accent1"/>
                </a:solidFill>
              </a:rPr>
              <a:t>Дослід</a:t>
            </a:r>
            <a:r>
              <a:rPr lang="ru-RU" sz="2800" dirty="0" smtClean="0">
                <a:solidFill>
                  <a:schemeClr val="accent1"/>
                </a:solidFill>
              </a:rPr>
              <a:t> </a:t>
            </a:r>
            <a:r>
              <a:rPr lang="ru-RU" sz="2800" dirty="0">
                <a:solidFill>
                  <a:schemeClr val="accent1"/>
                </a:solidFill>
              </a:rPr>
              <a:t>Юнга  </a:t>
            </a:r>
            <a:r>
              <a:rPr lang="ru-RU" sz="2800" dirty="0"/>
              <a:t>- </a:t>
            </a:r>
            <a:r>
              <a:rPr lang="ru-RU" sz="2800" dirty="0" err="1"/>
              <a:t>експеримент</a:t>
            </a:r>
            <a:r>
              <a:rPr lang="ru-RU" sz="2800" dirty="0"/>
              <a:t>, проведений Томасом Юнгом і став </a:t>
            </a:r>
            <a:r>
              <a:rPr lang="ru-RU" sz="2800" dirty="0" err="1"/>
              <a:t>експериментальним</a:t>
            </a:r>
            <a:r>
              <a:rPr lang="ru-RU" sz="2800" dirty="0"/>
              <a:t> </a:t>
            </a:r>
            <a:r>
              <a:rPr lang="ru-RU" sz="2800" dirty="0" err="1"/>
              <a:t>доказом</a:t>
            </a:r>
            <a:r>
              <a:rPr lang="ru-RU" sz="2800" dirty="0"/>
              <a:t> </a:t>
            </a:r>
            <a:r>
              <a:rPr lang="ru-RU" sz="2800" dirty="0" err="1"/>
              <a:t>хвильової</a:t>
            </a:r>
            <a:r>
              <a:rPr lang="ru-RU" sz="2800" dirty="0"/>
              <a:t> </a:t>
            </a:r>
            <a:r>
              <a:rPr lang="ru-RU" sz="2800" dirty="0" err="1"/>
              <a:t>теорії</a:t>
            </a:r>
            <a:r>
              <a:rPr lang="ru-RU" sz="2800" dirty="0"/>
              <a:t> </a:t>
            </a:r>
            <a:r>
              <a:rPr lang="ru-RU" sz="2800" dirty="0" err="1"/>
              <a:t>світла</a:t>
            </a:r>
            <a:r>
              <a:rPr lang="ru-RU" sz="2800" dirty="0"/>
              <a:t> . </a:t>
            </a:r>
            <a:r>
              <a:rPr lang="ru-RU" sz="2800" dirty="0" err="1"/>
              <a:t>Результати</a:t>
            </a:r>
            <a:r>
              <a:rPr lang="ru-RU" sz="2800" dirty="0"/>
              <a:t> </a:t>
            </a:r>
            <a:r>
              <a:rPr lang="ru-RU" sz="2800" dirty="0" err="1"/>
              <a:t>експерименту</a:t>
            </a:r>
            <a:r>
              <a:rPr lang="ru-RU" sz="2800" dirty="0"/>
              <a:t> </a:t>
            </a:r>
            <a:r>
              <a:rPr lang="ru-RU" sz="2800" dirty="0" err="1"/>
              <a:t>були</a:t>
            </a:r>
            <a:r>
              <a:rPr lang="ru-RU" sz="2800" dirty="0"/>
              <a:t> </a:t>
            </a:r>
            <a:r>
              <a:rPr lang="ru-RU" sz="2800" dirty="0" err="1"/>
              <a:t>опубліковані</a:t>
            </a:r>
            <a:r>
              <a:rPr lang="ru-RU" sz="2800" dirty="0"/>
              <a:t> в 1803 .</a:t>
            </a:r>
            <a:endParaRPr lang="uk-UA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32656"/>
            <a:ext cx="2376263" cy="83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17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8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520" y="1124744"/>
            <a:ext cx="5033348" cy="377501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accent1"/>
                </a:solidFill>
              </a:rPr>
              <a:t>Інтерференція</a:t>
            </a:r>
            <a:r>
              <a:rPr lang="ru-RU" dirty="0">
                <a:solidFill>
                  <a:schemeClr val="accent1"/>
                </a:solidFill>
              </a:rPr>
              <a:t> </a:t>
            </a:r>
            <a:r>
              <a:rPr lang="ru-RU" dirty="0" err="1">
                <a:solidFill>
                  <a:schemeClr val="accent1"/>
                </a:solidFill>
              </a:rPr>
              <a:t>світла</a:t>
            </a:r>
            <a:r>
              <a:rPr lang="ru-RU" dirty="0">
                <a:solidFill>
                  <a:schemeClr val="accent1"/>
                </a:solidFill>
              </a:rPr>
              <a:t> в тонких </a:t>
            </a:r>
            <a:r>
              <a:rPr lang="ru-RU" dirty="0" err="1">
                <a:solidFill>
                  <a:schemeClr val="accent1"/>
                </a:solidFill>
              </a:rPr>
              <a:t>плівках</a:t>
            </a:r>
            <a:endParaRPr lang="uk-UA" dirty="0"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89040"/>
            <a:ext cx="3729992" cy="27974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1520" y="3188875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Інтерференція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на </a:t>
            </a:r>
            <a:r>
              <a:rPr lang="ru-RU" dirty="0" err="1"/>
              <a:t>мильній</a:t>
            </a:r>
            <a:r>
              <a:rPr lang="ru-RU" dirty="0"/>
              <a:t> </a:t>
            </a:r>
            <a:r>
              <a:rPr lang="ru-RU" dirty="0" err="1" smtClean="0"/>
              <a:t>бульбашці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4869160"/>
            <a:ext cx="4248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Інтерференція в тонкій плівці. </a:t>
            </a:r>
            <a:r>
              <a:rPr lang="uk-UA" dirty="0">
                <a:solidFill>
                  <a:schemeClr val="accent1"/>
                </a:solidFill>
              </a:rPr>
              <a:t>Альфа</a:t>
            </a:r>
            <a:r>
              <a:rPr lang="uk-UA" dirty="0"/>
              <a:t> - кут падіння, </a:t>
            </a:r>
            <a:r>
              <a:rPr lang="uk-UA" dirty="0">
                <a:solidFill>
                  <a:schemeClr val="accent1"/>
                </a:solidFill>
              </a:rPr>
              <a:t>бета</a:t>
            </a:r>
            <a:r>
              <a:rPr lang="uk-UA" dirty="0"/>
              <a:t> - кут відбиття, жовтий промінь відстане від оранжевого, вони зводяться оком в один і </a:t>
            </a:r>
            <a:r>
              <a:rPr lang="uk-UA" dirty="0" err="1"/>
              <a:t>інтерферують</a:t>
            </a:r>
            <a:r>
              <a:rPr lang="uk-UA" dirty="0"/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48" y="1928664"/>
            <a:ext cx="3614119" cy="31156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48" y="2420888"/>
            <a:ext cx="5575477" cy="4320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80112" y="306896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де k = 0,1,2 ... і </a:t>
            </a:r>
            <a:r>
              <a:rPr lang="ru-RU" dirty="0" smtClean="0"/>
              <a:t>          - </a:t>
            </a:r>
            <a:r>
              <a:rPr lang="ru-RU" dirty="0" err="1"/>
              <a:t>оптична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шляху </a:t>
            </a:r>
            <a:r>
              <a:rPr lang="ru-RU" dirty="0" err="1"/>
              <a:t>першого</a:t>
            </a:r>
            <a:r>
              <a:rPr lang="ru-RU" dirty="0"/>
              <a:t> і другого </a:t>
            </a:r>
            <a:r>
              <a:rPr lang="ru-RU" dirty="0" err="1"/>
              <a:t>променя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6012160" y="192866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- Умова максимуму;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986729" y="2420888"/>
            <a:ext cx="1157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- Умова </a:t>
            </a:r>
            <a:r>
              <a:rPr lang="uk-UA" dirty="0" smtClean="0"/>
              <a:t>мінімуму</a:t>
            </a:r>
            <a:endParaRPr lang="uk-UA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666" y="3188875"/>
            <a:ext cx="496688" cy="32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802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315416"/>
            <a:ext cx="7772400" cy="1143000"/>
          </a:xfrm>
        </p:spPr>
        <p:txBody>
          <a:bodyPr/>
          <a:lstStyle/>
          <a:p>
            <a:pPr algn="ctr"/>
            <a:r>
              <a:rPr lang="uk-UA" dirty="0">
                <a:solidFill>
                  <a:schemeClr val="accent1"/>
                </a:solidFill>
              </a:rPr>
              <a:t>Кільця Ньютона</a:t>
            </a:r>
          </a:p>
        </p:txBody>
      </p:sp>
      <p:pic>
        <p:nvPicPr>
          <p:cNvPr id="6" name="Объект 5" descr="Вырезка экрана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350508"/>
            <a:ext cx="5020052" cy="4850292"/>
          </a:xfrm>
        </p:spPr>
      </p:pic>
      <p:sp>
        <p:nvSpPr>
          <p:cNvPr id="7" name="TextBox 6"/>
          <p:cNvSpPr txBox="1"/>
          <p:nvPr/>
        </p:nvSpPr>
        <p:spPr>
          <a:xfrm>
            <a:off x="395536" y="1412776"/>
            <a:ext cx="33123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>
                <a:solidFill>
                  <a:schemeClr val="accent1"/>
                </a:solidFill>
              </a:rPr>
              <a:t>Кільця Ньютона  </a:t>
            </a:r>
            <a:r>
              <a:rPr lang="uk-UA" sz="2400" dirty="0"/>
              <a:t>- кільцеподібні інтерференційні максимуми і мінімуми, що з'являються навколо точки дотику злегка зігнутої опуклою лінзи і </a:t>
            </a:r>
            <a:r>
              <a:rPr lang="uk-UA" sz="2400" dirty="0" err="1"/>
              <a:t>плоскопараллельной</a:t>
            </a:r>
            <a:r>
              <a:rPr lang="uk-UA" sz="2400" dirty="0"/>
              <a:t> пластини при проходженні світла крізь лінзу і </a:t>
            </a:r>
            <a:r>
              <a:rPr lang="uk-UA" sz="2400" dirty="0" smtClean="0"/>
              <a:t>пластину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9749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11805"/>
            <a:ext cx="1750552" cy="706363"/>
          </a:xfrm>
        </p:spPr>
      </p:pic>
      <p:sp>
        <p:nvSpPr>
          <p:cNvPr id="5" name="TextBox 4"/>
          <p:cNvSpPr txBox="1"/>
          <p:nvPr/>
        </p:nvSpPr>
        <p:spPr>
          <a:xfrm>
            <a:off x="144555" y="188640"/>
            <a:ext cx="6552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>
                <a:solidFill>
                  <a:schemeClr val="accent1"/>
                </a:solidFill>
              </a:rPr>
              <a:t>Інтерференційна</a:t>
            </a:r>
            <a:r>
              <a:rPr lang="ru-RU" dirty="0">
                <a:solidFill>
                  <a:schemeClr val="accent1"/>
                </a:solidFill>
              </a:rPr>
              <a:t> картина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чергування</a:t>
            </a:r>
            <a:r>
              <a:rPr lang="ru-RU" dirty="0"/>
              <a:t> </a:t>
            </a:r>
            <a:r>
              <a:rPr lang="ru-RU" dirty="0" err="1"/>
              <a:t>світлих</a:t>
            </a:r>
            <a:r>
              <a:rPr lang="ru-RU" dirty="0"/>
              <a:t> і </a:t>
            </a:r>
            <a:r>
              <a:rPr lang="ru-RU" dirty="0" err="1"/>
              <a:t>темних</a:t>
            </a:r>
            <a:r>
              <a:rPr lang="ru-RU" dirty="0"/>
              <a:t> </a:t>
            </a:r>
            <a:r>
              <a:rPr lang="ru-RU" dirty="0" err="1"/>
              <a:t>смуг</a:t>
            </a:r>
            <a:r>
              <a:rPr lang="ru-RU" dirty="0"/>
              <a:t>, </a:t>
            </a:r>
            <a:r>
              <a:rPr lang="ru-RU" dirty="0" err="1"/>
              <a:t>крок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44555" y="1340768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У багатьох науково технічних додатках </a:t>
            </a:r>
            <a:r>
              <a:rPr lang="uk-UA" dirty="0" smtClean="0"/>
              <a:t>поняття </a:t>
            </a:r>
            <a:r>
              <a:rPr lang="uk-UA" dirty="0" smtClean="0">
                <a:solidFill>
                  <a:schemeClr val="accent1"/>
                </a:solidFill>
              </a:rPr>
              <a:t>випадку </a:t>
            </a:r>
            <a:r>
              <a:rPr lang="uk-UA" dirty="0">
                <a:solidFill>
                  <a:schemeClr val="accent1"/>
                </a:solidFill>
              </a:rPr>
              <a:t>нерівних частот </a:t>
            </a:r>
            <a:r>
              <a:rPr lang="uk-UA" dirty="0"/>
              <a:t>узагальнюється на будь-які, в тому числі і не плоскі хвилі. Так як в більшості випадків, наприклад в задачах пов'язаних з інтерференцією і дифракцією світла, досліджується в основному просторове положення максимумів і мінімумів і їх відносна інтенсивність, постійні множники, які не залежать від просторових координат, часто не враховуються. З цієї причини часто вважають: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352" y="3068960"/>
            <a:ext cx="1800200" cy="3635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43608" y="363244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/>
                </a:solidFill>
              </a:rPr>
              <a:t>Ступінь </a:t>
            </a:r>
            <a:r>
              <a:rPr lang="uk-UA" dirty="0" err="1">
                <a:solidFill>
                  <a:schemeClr val="accent1"/>
                </a:solidFill>
              </a:rPr>
              <a:t>розрізнюваності</a:t>
            </a:r>
            <a:r>
              <a:rPr lang="uk-UA" dirty="0">
                <a:solidFill>
                  <a:schemeClr val="accent1"/>
                </a:solidFill>
              </a:rPr>
              <a:t> </a:t>
            </a:r>
            <a:r>
              <a:rPr lang="uk-UA" dirty="0"/>
              <a:t>смуг на тлі середньої інтенсивності називається </a:t>
            </a:r>
            <a:r>
              <a:rPr lang="uk-UA" dirty="0" err="1"/>
              <a:t>видність</a:t>
            </a:r>
            <a:r>
              <a:rPr lang="uk-UA" dirty="0"/>
              <a:t> або контрастом інтерференційних смуг: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692" y="4365104"/>
            <a:ext cx="4449869" cy="6124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06148" y="5267756"/>
            <a:ext cx="7237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accent1"/>
                </a:solidFill>
              </a:rPr>
              <a:t>Інтерференційне співвідношення </a:t>
            </a:r>
            <a:r>
              <a:rPr lang="uk-UA" dirty="0" smtClean="0"/>
              <a:t>має вигляд:</a:t>
            </a:r>
            <a:endParaRPr lang="uk-UA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825685"/>
            <a:ext cx="586865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2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accent1"/>
                </a:solidFill>
              </a:rPr>
              <a:t>Інтерференція окремих фотонів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Інтерференція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не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фотонів</a:t>
            </a:r>
            <a:r>
              <a:rPr lang="ru-RU" dirty="0"/>
              <a:t>, а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інтерференції</a:t>
            </a:r>
            <a:r>
              <a:rPr lang="ru-RU" dirty="0"/>
              <a:t> фотона самого з собою </a:t>
            </a:r>
            <a:r>
              <a:rPr lang="ru-RU" dirty="0" smtClean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тимчасова</a:t>
            </a:r>
            <a:r>
              <a:rPr lang="ru-RU" dirty="0"/>
              <a:t> </a:t>
            </a:r>
            <a:r>
              <a:rPr lang="ru-RU" dirty="0" err="1"/>
              <a:t>когерентність</a:t>
            </a:r>
            <a:r>
              <a:rPr lang="ru-RU" dirty="0"/>
              <a:t> не </a:t>
            </a:r>
            <a:r>
              <a:rPr lang="ru-RU" dirty="0" err="1"/>
              <a:t>потрібно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статистичної</a:t>
            </a:r>
            <a:r>
              <a:rPr lang="ru-RU" dirty="0"/>
              <a:t> </a:t>
            </a:r>
            <a:r>
              <a:rPr lang="ru-RU" dirty="0" err="1"/>
              <a:t>інтерференційної</a:t>
            </a:r>
            <a:r>
              <a:rPr lang="ru-RU" dirty="0"/>
              <a:t> </a:t>
            </a:r>
            <a:r>
              <a:rPr lang="ru-RU" dirty="0" err="1"/>
              <a:t>картини</a:t>
            </a:r>
            <a:r>
              <a:rPr lang="ru-RU" dirty="0"/>
              <a:t> - </a:t>
            </a:r>
            <a:r>
              <a:rPr lang="ru-RU" dirty="0" err="1"/>
              <a:t>фотони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один за одним з </a:t>
            </a:r>
            <a:r>
              <a:rPr lang="ru-RU" dirty="0" err="1"/>
              <a:t>необмеженим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</a:t>
            </a:r>
            <a:r>
              <a:rPr lang="ru-RU" dirty="0" err="1" smtClean="0"/>
              <a:t>проходження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3819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</TotalTime>
  <Words>397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Справедливость</vt:lpstr>
      <vt:lpstr>Інтерференція світла</vt:lpstr>
      <vt:lpstr>Презентация PowerPoint</vt:lpstr>
      <vt:lpstr>Докладніше про інтерференцію світла</vt:lpstr>
      <vt:lpstr>Історія відкриття</vt:lpstr>
      <vt:lpstr>Презентация PowerPoint</vt:lpstr>
      <vt:lpstr>Інтерференція світла в тонких плівках</vt:lpstr>
      <vt:lpstr>Кільця Ньютона</vt:lpstr>
      <vt:lpstr>Презентация PowerPoint</vt:lpstr>
      <vt:lpstr>Інтерференція окремих фотонів 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Інтерференція світла</dc:title>
  <dc:creator>Валерия</dc:creator>
  <cp:lastModifiedBy>Валерия</cp:lastModifiedBy>
  <cp:revision>8</cp:revision>
  <dcterms:created xsi:type="dcterms:W3CDTF">2014-02-19T15:24:54Z</dcterms:created>
  <dcterms:modified xsi:type="dcterms:W3CDTF">2014-02-19T21:40:00Z</dcterms:modified>
</cp:coreProperties>
</file>