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8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7" r:id="rId11"/>
    <p:sldId id="269" r:id="rId12"/>
    <p:sldId id="270" r:id="rId13"/>
    <p:sldId id="265" r:id="rId14"/>
    <p:sldId id="266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65D1A-2569-4D93-90CD-D301C7E9BE2C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1D226-8268-41BD-8505-34F083A1DF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1D226-8268-41BD-8505-34F083A1DF25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1D226-8268-41BD-8505-34F083A1DF25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newsflash/>
    <p:sndAc>
      <p:stSnd>
        <p:snd r:embed="rId13" name="suction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dirty="0" smtClean="0"/>
              <a:t>Манометри  </a:t>
            </a:r>
            <a:r>
              <a:rPr lang="uk-UA" sz="3200" dirty="0" smtClean="0"/>
              <a:t>ТА  Їх  застосуванн</a:t>
            </a:r>
            <a:r>
              <a:rPr lang="uk-UA" dirty="0" smtClean="0"/>
              <a:t>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7715304" cy="680068"/>
          </a:xfrm>
        </p:spPr>
        <p:txBody>
          <a:bodyPr>
            <a:normAutofit/>
          </a:bodyPr>
          <a:lstStyle/>
          <a:p>
            <a:r>
              <a:rPr lang="uk-UA" sz="2800" b="0" dirty="0" smtClean="0">
                <a:solidFill>
                  <a:schemeClr val="bg2">
                    <a:lumMod val="50000"/>
                  </a:schemeClr>
                </a:solidFill>
              </a:rPr>
              <a:t>Мембранний (пластинчастий) манометр</a:t>
            </a:r>
            <a:endParaRPr lang="ru-RU" sz="28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8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14810" y="1857364"/>
            <a:ext cx="3808917" cy="3571087"/>
          </a:xfrm>
        </p:spPr>
      </p:pic>
      <p:sp>
        <p:nvSpPr>
          <p:cNvPr id="5" name="Прямоугольник 4"/>
          <p:cNvSpPr/>
          <p:nvPr/>
        </p:nvSpPr>
        <p:spPr>
          <a:xfrm>
            <a:off x="214282" y="1214422"/>
            <a:ext cx="48577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приладі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пружного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гофрована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пластинчаста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затиснута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фланцями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Верхній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фланець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складовою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частиною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корпусу манометра, 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нижній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представляє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одне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ціле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штуцером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служить 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приєднання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приладу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місці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встановлення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розміщена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осі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маленькою шестернею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за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зубчастого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сектора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тяги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стержня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з’єднана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мембраною.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дією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пластинчаста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прогинається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повертається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вздовж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шкали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на кут,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відповідає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надлишковому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середовища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з’єднаний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штуцер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усунення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люфту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зубами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шестерні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7 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зубами сектора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6 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вісь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забезпечується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спіральною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пружиною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10.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V- </a:t>
            </a:r>
            <a:r>
              <a:rPr lang="uk-UA" b="0" dirty="0" smtClean="0">
                <a:solidFill>
                  <a:schemeClr val="bg2">
                    <a:lumMod val="50000"/>
                  </a:schemeClr>
                </a:solidFill>
              </a:rPr>
              <a:t>подібні манометри</a:t>
            </a:r>
            <a:r>
              <a:rPr lang="uk-UA" b="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ru-RU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16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357818" y="1071546"/>
            <a:ext cx="2214578" cy="2202680"/>
          </a:xfrm>
        </p:spPr>
      </p:pic>
      <p:sp>
        <p:nvSpPr>
          <p:cNvPr id="5" name="Прямоугольник 4"/>
          <p:cNvSpPr/>
          <p:nvPr/>
        </p:nvSpPr>
        <p:spPr>
          <a:xfrm>
            <a:off x="571472" y="1428736"/>
            <a:ext cx="392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 smtClean="0">
                <a:solidFill>
                  <a:schemeClr val="bg2">
                    <a:lumMod val="75000"/>
                  </a:schemeClr>
                </a:solidFill>
              </a:rPr>
              <a:t>Рідинний манометр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 – це </a:t>
            </a:r>
            <a:r>
              <a:rPr lang="uk-UA" sz="1600" i="1" dirty="0" smtClean="0">
                <a:solidFill>
                  <a:schemeClr val="bg2">
                    <a:lumMod val="75000"/>
                  </a:schemeClr>
                </a:solidFill>
              </a:rPr>
              <a:t>U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-подібна скляна трубка, у коліні якої міститься рідина, важча від тієї, що заповнює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посудину.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Один кінець трубки приєднаний до посудини, другий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відкритий.</a:t>
            </a: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929066"/>
            <a:ext cx="421484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двох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точках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використовують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i="1" dirty="0" err="1" smtClean="0">
                <a:solidFill>
                  <a:schemeClr val="bg2">
                    <a:lumMod val="75000"/>
                  </a:schemeClr>
                </a:solidFill>
              </a:rPr>
              <a:t>диференціальний</a:t>
            </a:r>
            <a:r>
              <a:rPr lang="ru-RU" sz="1600" i="1" dirty="0" smtClean="0">
                <a:solidFill>
                  <a:schemeClr val="bg2">
                    <a:lumMod val="75000"/>
                  </a:schemeClr>
                </a:solidFill>
              </a:rPr>
              <a:t> манометр.</a:t>
            </a:r>
            <a:r>
              <a:rPr lang="ru-RU" sz="1600" i="1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Це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en-US" sz="1600" i="1" dirty="0" smtClean="0">
                <a:solidFill>
                  <a:schemeClr val="bg2">
                    <a:lumMod val="75000"/>
                  </a:schemeClr>
                </a:solidFill>
              </a:rPr>
              <a:t>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подібна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трубка,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заповнена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робочою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рідиною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Кожний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кінців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трубки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приєднаний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точок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якими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треба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виміряти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різницю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7650" name="Picture 2" descr="http://lib.lntu.info/books/mbf/mlp/2011/11-34/page15.files/image03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929066"/>
            <a:ext cx="2143140" cy="2214578"/>
          </a:xfrm>
          <a:prstGeom prst="rect">
            <a:avLst/>
          </a:prstGeom>
          <a:noFill/>
        </p:spPr>
      </p:pic>
      <p:pic>
        <p:nvPicPr>
          <p:cNvPr id="27652" name="Picture 4" descr="http://lib.lntu.info/books/mbf/mlp/2011/11-34/page15.files/image028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6072206"/>
            <a:ext cx="1500198" cy="371476"/>
          </a:xfrm>
          <a:prstGeom prst="rect">
            <a:avLst/>
          </a:prstGeom>
          <a:noFill/>
        </p:spPr>
      </p:pic>
      <p:pic>
        <p:nvPicPr>
          <p:cNvPr id="27654" name="Picture 6" descr="http://lib.lntu.info/books/mbf/mlp/2011/11-34/page15.files/image020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3214686"/>
            <a:ext cx="2137771" cy="30003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6829444" cy="894382"/>
          </a:xfrm>
        </p:spPr>
        <p:txBody>
          <a:bodyPr>
            <a:noAutofit/>
          </a:bodyPr>
          <a:lstStyle/>
          <a:p>
            <a:r>
              <a:rPr lang="uk-UA" sz="2800" b="0" dirty="0" smtClean="0">
                <a:solidFill>
                  <a:schemeClr val="bg2">
                    <a:lumMod val="50000"/>
                  </a:schemeClr>
                </a:solidFill>
              </a:rPr>
              <a:t>Чашковий манометр і мікроманометр з похилою трубкою</a:t>
            </a:r>
            <a:endParaRPr lang="ru-RU" sz="28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57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929322" y="1142984"/>
            <a:ext cx="1785950" cy="2792397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2643182"/>
          <a:ext cx="6096000" cy="100013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000132">
                <a:tc>
                  <a:txBody>
                    <a:bodyPr/>
                    <a:lstStyle/>
                    <a:p>
                      <a:pPr algn="ctr"/>
                      <a:endParaRPr lang="uk-UA" sz="1700" dirty="0">
                        <a:latin typeface="Arial"/>
                      </a:endParaRPr>
                    </a:p>
                  </a:txBody>
                  <a:tcPr marL="66121" marR="661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1450996"/>
            <a:ext cx="4714876" cy="271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Чашковий манометр складається з трубки і посудини великого діаметру, що замінює другу трубку приладу. Тиск в цьому випадку визначається рівнем рідини від нульової відмітки шкали. Вимірюваний тиск підводиться до посудини з великим діаметром, а кінець трубки залишається відкритим. При вимірюванні тиску, об’єм рідини, витиснений з широкої посудини, рівний об’єму рідини, що піднялася в трубці.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-3000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9698" name="Picture 2" descr="http://lib.lntu.info/books/mbf/mlp/2011/11-34/page15.files/image04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1714488"/>
            <a:ext cx="1285884" cy="40079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296758"/>
          <a:ext cx="6096000" cy="26448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64484">
                <a:tc>
                  <a:txBody>
                    <a:bodyPr/>
                    <a:lstStyle/>
                    <a:p>
                      <a:pPr algn="ctr"/>
                      <a:endParaRPr lang="uk-UA" sz="1700" dirty="0">
                        <a:latin typeface="Arial"/>
                      </a:endParaRPr>
                    </a:p>
                  </a:txBody>
                  <a:tcPr marL="66121" marR="661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4282" y="4358681"/>
            <a:ext cx="450059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Для вимірювання малого тиску і розріджень застосовуються мікроманометри з похилою трубкою (рис. 2.6, 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). Вони відрізняються від чашкового манометра розміщенням посудини малого діаметру (під кутом до горизонту).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-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200" b="0" i="0" u="none" strike="noStrike" cap="none" normalizeH="0" baseline="-3000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4" descr="http://lib.lntu.info/books/mbf/mlp/2011/11-34/page15.files/image07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6000768"/>
            <a:ext cx="1357315" cy="271463"/>
          </a:xfrm>
          <a:prstGeom prst="rect">
            <a:avLst/>
          </a:prstGeom>
          <a:noFill/>
        </p:spPr>
      </p:pic>
      <p:pic>
        <p:nvPicPr>
          <p:cNvPr id="29702" name="Picture 6" descr="http://lib.lntu.info/books/mbf/mlp/2011/11-34/page15.files/image05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4286256"/>
            <a:ext cx="2893237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39000" cy="192882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За 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функціональними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ознаками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Окрім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безпосереднім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відображенням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показів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показуючі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реєстрацією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реєструючі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), широко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використовуються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так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звані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безшкальні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уніфікованими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пневматичними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електричними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вихідними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сигналами,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поступають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системи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контролю, автоматичного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регулювання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управління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технологічними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процесами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230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призначенням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абсолютного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відлік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ведеться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нуля (абсолютного вакууму);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надлишкового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абсолютним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атмосферним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тиском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абсолютний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більший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двох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відмінні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назву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дифманометри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розріджених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газів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 —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вакуумметри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 —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барометри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2" name="Picture 2" descr="https://encrypted-tbn3.gstatic.com/images?q=tbn:ANd9GcQifbDRTpoZLlEgIyoFyV5qUv0FL9wP35Abjc-618NuhyRRig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928802"/>
            <a:ext cx="2362440" cy="2724154"/>
          </a:xfrm>
          <a:prstGeom prst="rect">
            <a:avLst/>
          </a:prstGeom>
          <a:noFill/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6215074" y="4643446"/>
            <a:ext cx="1481126" cy="181229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39000" cy="114300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Що Таке МАНОМЕТР?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6643734" cy="484632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Манометр – це прилад для вимірювання тиску рідини, газу або пари.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800px-Manometer_10402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357166"/>
            <a:ext cx="7905772" cy="5929330"/>
          </a:xfrm>
        </p:spPr>
      </p:pic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Де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застусовують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манометри?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застосовуються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всіх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випадках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необхідно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знати,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контролювати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регулювати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Найчастіше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застосовують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теплоенергетиці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хімічних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нафтохімічних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підприємствах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підприємствах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харчової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галузі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r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КЛАСИфікація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манометрів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WPGaugeFac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51100" y="1937544"/>
            <a:ext cx="3251200" cy="4191000"/>
          </a:xfrm>
        </p:spPr>
      </p:pic>
    </p:spTree>
  </p:cSld>
  <p:clrMapOvr>
    <a:masterClrMapping/>
  </p:clrMapOvr>
  <p:transition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 За принципом дії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За принципом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дії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виділяють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деформаційні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рідинні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пружинні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вантажні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електричні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поршневі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мембранні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диференційні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Деформаційні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манометри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Деформаційний_манометр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4414" y="3286124"/>
            <a:ext cx="5695950" cy="3048000"/>
          </a:xfrm>
        </p:spPr>
      </p:pic>
      <p:sp>
        <p:nvSpPr>
          <p:cNvPr id="6" name="Прямоугольник 5"/>
          <p:cNvSpPr/>
          <p:nvPr/>
        </p:nvSpPr>
        <p:spPr>
          <a:xfrm>
            <a:off x="714348" y="1214422"/>
            <a:ext cx="65008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Деформаційні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пружинні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манометри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найпоширеніші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датчики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тиску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Виготовляються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пружними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чутливими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елементами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вигляді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манометричної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пружини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(рис. а),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гнучкої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мембрани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(рис. б)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гнучкого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сильфона.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000108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Манометр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Бурдона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7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43504" y="1671166"/>
            <a:ext cx="2428892" cy="372950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1285860"/>
            <a:ext cx="44291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Манометр з одновитковою трубчастою 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пружиною </a:t>
            </a:r>
            <a:r>
              <a:rPr lang="uk-UA" i="1" dirty="0" err="1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uk-UA" dirty="0" err="1" smtClean="0">
                <a:solidFill>
                  <a:schemeClr val="bg2">
                    <a:lumMod val="75000"/>
                  </a:schemeClr>
                </a:solidFill>
              </a:rPr>
              <a:t>Цей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прилад набув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найбільшого поширення для вимірювання тиску. Пружними елементами цих приладів є порожнисті трубки овального або еліптичного перетину, зігнуті по колу на 180–270°. Один кінець трубчастої пружини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закритий пробкою і через поводок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і зубчатий сектор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з’єднується з маленькою шестернею, закріпленою на осі стрілки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приладу. Інший кінець трубчастої пружини впаяний у тримач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, який забезпечений штуцером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6 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з різьбою для приєднання манометра до джерела вимірюваного тиску.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r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214446"/>
          </a:xfrm>
        </p:spPr>
        <p:txBody>
          <a:bodyPr>
            <a:normAutofit/>
          </a:bodyPr>
          <a:lstStyle/>
          <a:p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Манометр </a:t>
            </a:r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з </a:t>
            </a:r>
            <a:r>
              <a:rPr lang="uk-UA" sz="3200" b="0" dirty="0" err="1" smtClean="0">
                <a:solidFill>
                  <a:schemeClr val="bg2">
                    <a:lumMod val="50000"/>
                  </a:schemeClr>
                </a:solidFill>
              </a:rPr>
              <a:t>багатовитковою</a:t>
            </a:r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трубчастою пружиною </a:t>
            </a:r>
            <a:endParaRPr lang="ru-RU" sz="32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7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86248" y="2225676"/>
            <a:ext cx="3759846" cy="4632324"/>
          </a:xfr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466149"/>
            <a:ext cx="58578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Манометри з </a:t>
            </a:r>
            <a:r>
              <a:rPr kumimoji="0" lang="uk-UA" sz="140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багатовитковою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трубчастою пружиною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 Ці манометри випускаються як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показуючі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і самописні прилади із записом на дисковій діаграмі і сигналізацією надлишкового тиску.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Внаслідок більшої довжини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багатовиткової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пружини величина переміщення її вільного кінця більше, ніж у одновиткової трубчастої пружини, при одному і тому ж тиску. Під дією тиску пружина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розкручується і повертає вісь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 Разом з віссю повертається важіль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з кареткою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і за допомогою тяг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7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переміщує державку пера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 яка примушує перо переміщуватись по діаграмі.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До переваг манометрів з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багатовитковою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трубчастою пружиною відносяться широкий діапазон вимірювання, простота експлуатації, добре видима шкала, можливість використання для регулювання, сигналізації і автоматичного запису показів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0"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150</TotalTime>
  <Words>364</Words>
  <Application>Microsoft Office PowerPoint</Application>
  <PresentationFormat>Экран (4:3)</PresentationFormat>
  <Paragraphs>37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Манометри  ТА  Їх  застосування</vt:lpstr>
      <vt:lpstr>   Що Таке МАНОМЕТР? </vt:lpstr>
      <vt:lpstr>Слайд 3</vt:lpstr>
      <vt:lpstr> Де застусовують манометри?</vt:lpstr>
      <vt:lpstr>КЛАСИфікація манометрів</vt:lpstr>
      <vt:lpstr>  За принципом дії</vt:lpstr>
      <vt:lpstr>  Деформаційні манометри </vt:lpstr>
      <vt:lpstr>Манометр Бурдона</vt:lpstr>
      <vt:lpstr>Манометр з багатовитковою трубчастою пружиною </vt:lpstr>
      <vt:lpstr>Мембранний (пластинчастий) манометр</vt:lpstr>
      <vt:lpstr>V- подібні манометри </vt:lpstr>
      <vt:lpstr>Чашковий манометр і мікроманометр з похилою трубкою</vt:lpstr>
      <vt:lpstr>За функціональними ознаками  </vt:lpstr>
      <vt:lpstr> За призначенням  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Манометри  ТА  Їх  застосування</dc:title>
  <cp:lastModifiedBy>Admin</cp:lastModifiedBy>
  <cp:revision>16</cp:revision>
  <dcterms:modified xsi:type="dcterms:W3CDTF">2012-12-27T18:11:47Z</dcterms:modified>
</cp:coreProperties>
</file>