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00FF00"/>
    <a:srgbClr val="FF33CC"/>
    <a:srgbClr val="66FFFF"/>
    <a:srgbClr val="CCFF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6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42852"/>
            <a:ext cx="4572032" cy="4143404"/>
          </a:xfrm>
        </p:spPr>
        <p:txBody>
          <a:bodyPr>
            <a:noAutofit/>
          </a:bodyPr>
          <a:lstStyle/>
          <a:p>
            <a:r>
              <a:rPr lang="ru-RU" sz="6600" dirty="0" err="1" smtClean="0">
                <a:solidFill>
                  <a:srgbClr val="FFFF00"/>
                </a:solidFill>
                <a:latin typeface="Impact" pitchFamily="34" charset="0"/>
              </a:rPr>
              <a:t>Магнітні</a:t>
            </a:r>
            <a:r>
              <a:rPr lang="ru-RU" sz="6600" dirty="0" smtClean="0">
                <a:solidFill>
                  <a:srgbClr val="FFFF00"/>
                </a:solidFill>
                <a:latin typeface="Impact" pitchFamily="34" charset="0"/>
              </a:rPr>
              <a:t> </a:t>
            </a:r>
            <a:r>
              <a:rPr lang="ru-RU" sz="6600" dirty="0" err="1" smtClean="0">
                <a:solidFill>
                  <a:srgbClr val="FFFF00"/>
                </a:solidFill>
                <a:latin typeface="Impact" pitchFamily="34" charset="0"/>
              </a:rPr>
              <a:t>властивості</a:t>
            </a:r>
            <a:r>
              <a:rPr lang="ru-RU" sz="6600" dirty="0" smtClean="0">
                <a:solidFill>
                  <a:srgbClr val="FFFF00"/>
                </a:solidFill>
                <a:latin typeface="Impact" pitchFamily="34" charset="0"/>
              </a:rPr>
              <a:t> </a:t>
            </a:r>
            <a:r>
              <a:rPr lang="ru-RU" sz="6600" dirty="0" err="1" smtClean="0">
                <a:solidFill>
                  <a:srgbClr val="FFFF00"/>
                </a:solidFill>
                <a:latin typeface="Impact" pitchFamily="34" charset="0"/>
              </a:rPr>
              <a:t>речовини</a:t>
            </a:r>
            <a:endParaRPr lang="ru-RU" sz="6600" dirty="0">
              <a:solidFill>
                <a:srgbClr val="FFFF00"/>
              </a:solidFill>
              <a:latin typeface="Impac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4929198"/>
            <a:ext cx="4000528" cy="1752600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Підготувала: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Учениця 10-Б класу</a:t>
            </a:r>
          </a:p>
          <a:p>
            <a:r>
              <a:rPr lang="uk-UA" dirty="0" smtClean="0">
                <a:solidFill>
                  <a:srgbClr val="C00000"/>
                </a:solidFill>
              </a:rPr>
              <a:t>Сквирського ліцею </a:t>
            </a:r>
          </a:p>
          <a:p>
            <a:r>
              <a:rPr lang="uk-UA" dirty="0" err="1" smtClean="0">
                <a:solidFill>
                  <a:srgbClr val="C00000"/>
                </a:solidFill>
              </a:rPr>
              <a:t>Воропаєва</a:t>
            </a:r>
            <a:r>
              <a:rPr lang="uk-UA" dirty="0" smtClean="0">
                <a:solidFill>
                  <a:srgbClr val="C00000"/>
                </a:solidFill>
              </a:rPr>
              <a:t> Вікторія 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2050" name="Picture 2" descr="D:\презентації\Новая папка\show_img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571480"/>
            <a:ext cx="4214810" cy="60238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0"/>
            <a:ext cx="5786478" cy="6858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По </a:t>
            </a:r>
            <a:r>
              <a:rPr lang="ru-RU" dirty="0" err="1" smtClean="0"/>
              <a:t>своїм</a:t>
            </a:r>
            <a:r>
              <a:rPr lang="ru-RU" dirty="0" smtClean="0"/>
              <a:t> </a:t>
            </a:r>
            <a:r>
              <a:rPr lang="ru-RU" dirty="0" err="1" smtClean="0"/>
              <a:t>магнітним</a:t>
            </a:r>
            <a:r>
              <a:rPr lang="ru-RU" dirty="0" smtClean="0"/>
              <a:t> </a:t>
            </a:r>
            <a:r>
              <a:rPr lang="ru-RU" dirty="0" err="1" smtClean="0"/>
              <a:t>властивостям</a:t>
            </a:r>
            <a:r>
              <a:rPr lang="ru-RU" dirty="0" smtClean="0"/>
              <a:t>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розділити</a:t>
            </a:r>
            <a:r>
              <a:rPr lang="ru-RU" dirty="0" smtClean="0"/>
              <a:t> на </a:t>
            </a:r>
            <a:r>
              <a:rPr lang="ru-RU" dirty="0" err="1" smtClean="0"/>
              <a:t>слабомагнітні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сильно </a:t>
            </a:r>
            <a:r>
              <a:rPr lang="ru-RU" dirty="0" err="1" smtClean="0"/>
              <a:t>магнітні</a:t>
            </a:r>
            <a:r>
              <a:rPr lang="ru-RU" dirty="0" smtClean="0"/>
              <a:t>. До </a:t>
            </a:r>
            <a:r>
              <a:rPr lang="ru-RU" dirty="0" err="1" smtClean="0"/>
              <a:t>слабомагнітних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відносять</a:t>
            </a:r>
            <a:r>
              <a:rPr lang="ru-RU" dirty="0" smtClean="0"/>
              <a:t> парамагнетики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діамагнетики</a:t>
            </a:r>
            <a:r>
              <a:rPr lang="ru-RU" dirty="0" smtClean="0"/>
              <a:t>, до сильно </a:t>
            </a:r>
            <a:r>
              <a:rPr lang="ru-RU" dirty="0" err="1" smtClean="0"/>
              <a:t>магнітних</a:t>
            </a:r>
            <a:r>
              <a:rPr lang="ru-RU" dirty="0" smtClean="0"/>
              <a:t> </a:t>
            </a:r>
            <a:r>
              <a:rPr lang="ru-RU" dirty="0" smtClean="0"/>
              <a:t>– </a:t>
            </a:r>
            <a:r>
              <a:rPr lang="ru-RU" dirty="0" err="1" smtClean="0"/>
              <a:t>антиферомагнетики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феромагнетики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smtClean="0"/>
              <a:t> </a:t>
            </a:r>
            <a:r>
              <a:rPr lang="ru-RU" dirty="0" smtClean="0"/>
              <a:t>Пара-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діа</a:t>
            </a:r>
            <a:r>
              <a:rPr lang="ru-RU" dirty="0" smtClean="0"/>
              <a:t>- магнетики, коли у </a:t>
            </a:r>
            <a:r>
              <a:rPr lang="ru-RU" dirty="0" err="1" smtClean="0"/>
              <a:t>відсутності</a:t>
            </a:r>
            <a:r>
              <a:rPr lang="ru-RU" dirty="0" smtClean="0"/>
              <a:t> </a:t>
            </a:r>
            <a:r>
              <a:rPr lang="ru-RU" dirty="0" err="1" smtClean="0"/>
              <a:t>зовнішнього</a:t>
            </a:r>
            <a:r>
              <a:rPr lang="ru-RU" dirty="0" smtClean="0"/>
              <a:t> </a:t>
            </a:r>
            <a:r>
              <a:rPr lang="ru-RU" dirty="0" err="1" smtClean="0"/>
              <a:t>магнітного</a:t>
            </a:r>
            <a:r>
              <a:rPr lang="ru-RU" dirty="0" smtClean="0"/>
              <a:t> поля вони не </a:t>
            </a:r>
            <a:r>
              <a:rPr lang="ru-RU" dirty="0" err="1" smtClean="0"/>
              <a:t>намагнічені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характеризуються</a:t>
            </a:r>
            <a:r>
              <a:rPr lang="ru-RU" dirty="0" smtClean="0"/>
              <a:t> однозначною </a:t>
            </a:r>
            <a:r>
              <a:rPr lang="ru-RU" dirty="0" err="1" smtClean="0"/>
              <a:t>залежністю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вектором </a:t>
            </a:r>
            <a:r>
              <a:rPr lang="ru-RU" dirty="0" err="1" smtClean="0"/>
              <a:t>намагнічування</a:t>
            </a:r>
            <a:r>
              <a:rPr lang="ru-RU" dirty="0" smtClean="0"/>
              <a:t>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напруженістю</a:t>
            </a:r>
            <a:r>
              <a:rPr lang="ru-RU" dirty="0" smtClean="0"/>
              <a:t> статичного </a:t>
            </a:r>
            <a:r>
              <a:rPr lang="ru-RU" dirty="0" err="1" smtClean="0"/>
              <a:t>магнітного</a:t>
            </a:r>
            <a:r>
              <a:rPr lang="ru-RU" dirty="0" smtClean="0"/>
              <a:t> </a:t>
            </a:r>
            <a:r>
              <a:rPr lang="ru-RU" dirty="0" smtClean="0"/>
              <a:t>поля.</a:t>
            </a:r>
            <a:endParaRPr lang="ru-RU" dirty="0"/>
          </a:p>
        </p:txBody>
      </p:sp>
      <p:pic>
        <p:nvPicPr>
          <p:cNvPr id="1027" name="Picture 3" descr="D:\презентації\Новая папка\image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1785926"/>
            <a:ext cx="3929058" cy="29467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4357718" cy="1000108"/>
          </a:xfrm>
        </p:spPr>
        <p:txBody>
          <a:bodyPr/>
          <a:lstStyle/>
          <a:p>
            <a:r>
              <a:rPr lang="ru-RU" u="sng" dirty="0" err="1" smtClean="0">
                <a:latin typeface="Impact" pitchFamily="34" charset="0"/>
              </a:rPr>
              <a:t>Феромагнетики</a:t>
            </a:r>
            <a:endParaRPr lang="ru-RU" u="sng" dirty="0">
              <a:latin typeface="Impac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928670"/>
            <a:ext cx="7500990" cy="57150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  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Феромагнетиками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називають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тверді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можуть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спонтанну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намагніченість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тобто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намагнічені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вже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відсутності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магнітного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поля.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цьому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відношенні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вони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аналогічні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сегнетоелектрикам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Перехідні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метали: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залізо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кобальт,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нікель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сплави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До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феромагнетиків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належать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матеріали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сильно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взаємодіють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магнітним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полем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проникність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певному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температурному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інтервалі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значно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більша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за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одиницю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Феромагнітні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властивості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тільки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кристалічні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тіла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рідкому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газоподібному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стають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парамагнітними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Феромагнетики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окремі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ділянки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в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однаково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напрямлені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моменти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 У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зовнішньому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магнітному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полі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такі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ділянки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називають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доменами)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орієнтуються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однаково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3075" name="Picture 3" descr="D:\презентації\Новая папка\p5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357297"/>
            <a:ext cx="1357322" cy="44224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1736" y="0"/>
            <a:ext cx="6429420" cy="1214422"/>
          </a:xfrm>
        </p:spPr>
        <p:txBody>
          <a:bodyPr/>
          <a:lstStyle/>
          <a:p>
            <a:r>
              <a:rPr lang="ru-RU" u="sng" dirty="0" err="1" smtClean="0"/>
              <a:t>Антиферомагнетики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00108"/>
            <a:ext cx="6858016" cy="585789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       </a:t>
            </a:r>
            <a:r>
              <a:rPr lang="vi-VN" dirty="0" smtClean="0"/>
              <a:t>Антиферомагне́тики </a:t>
            </a:r>
            <a:r>
              <a:rPr lang="vi-VN" dirty="0" smtClean="0"/>
              <a:t>— магнітновпорядковані кристалічні речовини, які при низьких температурах мають дві повністю намагнічені спінові ґратки, які повністю компенсують одна одну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uk-UA" dirty="0" smtClean="0"/>
              <a:t>       </a:t>
            </a:r>
            <a:r>
              <a:rPr lang="vi-VN" dirty="0" smtClean="0"/>
              <a:t>Температура </a:t>
            </a:r>
            <a:r>
              <a:rPr lang="vi-VN" dirty="0" smtClean="0"/>
              <a:t>переходу антиферомагнетиків із магнітновпорядкованого стану в розупорядкований стан називається температурою Нееля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uk-UA" dirty="0" smtClean="0"/>
              <a:t>        </a:t>
            </a:r>
            <a:r>
              <a:rPr lang="vi-VN" dirty="0" smtClean="0"/>
              <a:t>До </a:t>
            </a:r>
            <a:r>
              <a:rPr lang="vi-VN" dirty="0" smtClean="0"/>
              <a:t>антиферомагнетиків належать </a:t>
            </a:r>
            <a:r>
              <a:rPr lang="en-US" dirty="0" err="1" smtClean="0"/>
              <a:t>FeO</a:t>
            </a:r>
            <a:r>
              <a:rPr lang="en-US" dirty="0" smtClean="0"/>
              <a:t>, </a:t>
            </a:r>
            <a:r>
              <a:rPr lang="en-US" dirty="0" err="1" smtClean="0"/>
              <a:t>NiO</a:t>
            </a:r>
            <a:r>
              <a:rPr lang="en-US" dirty="0" smtClean="0"/>
              <a:t>, </a:t>
            </a:r>
            <a:r>
              <a:rPr lang="en-US" dirty="0" err="1" smtClean="0"/>
              <a:t>CoO</a:t>
            </a:r>
            <a:r>
              <a:rPr lang="en-US" dirty="0" smtClean="0"/>
              <a:t>, CoF2, NiSO4 </a:t>
            </a:r>
            <a:r>
              <a:rPr lang="vi-VN" dirty="0" smtClean="0"/>
              <a:t>та інші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uk-UA" dirty="0" smtClean="0"/>
              <a:t>        </a:t>
            </a:r>
            <a:r>
              <a:rPr lang="vi-VN" dirty="0" smtClean="0"/>
              <a:t>При </a:t>
            </a:r>
            <a:r>
              <a:rPr lang="vi-VN" dirty="0" smtClean="0"/>
              <a:t>малих зовнішніх магнітних полях антиферомагнетики поводять себе, як парамагнетики. Утім, починаючи з певного критичного магнітного поля, в них з'являється намагніченість, яка спочатку росте лінійно з ростом напруженості зовнішньго поля, а потім виходить на насичення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uk-UA" dirty="0" smtClean="0"/>
              <a:t>        </a:t>
            </a:r>
            <a:r>
              <a:rPr lang="vi-VN" dirty="0" smtClean="0"/>
              <a:t>Елементарними </a:t>
            </a:r>
            <a:r>
              <a:rPr lang="vi-VN" dirty="0" smtClean="0"/>
              <a:t>збудженнями в антиферомагнетиках є магнони.</a:t>
            </a:r>
            <a:endParaRPr lang="ru-RU" dirty="0"/>
          </a:p>
        </p:txBody>
      </p:sp>
      <p:pic>
        <p:nvPicPr>
          <p:cNvPr id="4098" name="Picture 2" descr="D:\презентації\Новая папка\443px-Antiferromagnetic_ordering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5370898" y="2487225"/>
            <a:ext cx="4903062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33">
            <a:alpha val="88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uk-UA" u="sng" dirty="0" smtClean="0">
                <a:solidFill>
                  <a:schemeClr val="bg2">
                    <a:lumMod val="10000"/>
                  </a:schemeClr>
                </a:solidFill>
              </a:rPr>
              <a:t>Діамагнетики</a:t>
            </a:r>
            <a:endParaRPr lang="ru-RU" u="sng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85860"/>
            <a:ext cx="8472518" cy="52864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Діамагне́́тик </a:t>
            </a:r>
            <a:r>
              <a:rPr lang="vi-VN" dirty="0" smtClean="0"/>
              <a:t>— речовина з від'ємною магнітною сприйнятливістю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Явище </a:t>
            </a:r>
            <a:r>
              <a:rPr lang="vi-VN" dirty="0" smtClean="0"/>
              <a:t>діамагнетизму зумовлене ларморівською прецесією електронів у магнітному полі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Процеси</a:t>
            </a:r>
            <a:r>
              <a:rPr lang="vi-VN" dirty="0" smtClean="0"/>
              <a:t>, які визначають діамагнітні властивості речовини, відбуваються у всіх без вийнятку матеріалах, але вони слабкі й у випадку парамагнетиків не грають суттєвої ролі порівняно із іншими процесами</a:t>
            </a:r>
            <a:r>
              <a:rPr lang="vi-VN" dirty="0" smtClean="0"/>
              <a:t>.</a:t>
            </a:r>
            <a:endParaRPr lang="vi-VN" dirty="0" smtClean="0"/>
          </a:p>
          <a:p>
            <a:pPr>
              <a:buNone/>
            </a:pPr>
            <a:r>
              <a:rPr lang="uk-UA" dirty="0" smtClean="0"/>
              <a:t>      </a:t>
            </a:r>
            <a:r>
              <a:rPr lang="vi-VN" dirty="0" smtClean="0"/>
              <a:t>Ідеальний </a:t>
            </a:r>
            <a:r>
              <a:rPr lang="vi-VN" dirty="0" smtClean="0"/>
              <a:t>діамагнетик має магнітну сприйнятливість рівну −1, що призводить до виштовхування магнітного поля із речовини. Ідеальними діамагнетиками є надпровідники.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/>
          <a:lstStyle/>
          <a:p>
            <a:r>
              <a:rPr lang="uk-UA" u="sng" dirty="0" smtClean="0"/>
              <a:t>Парамагнетики</a:t>
            </a:r>
            <a:endParaRPr lang="ru-RU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85789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vi-VN" dirty="0" smtClean="0">
                <a:solidFill>
                  <a:schemeClr val="bg2">
                    <a:lumMod val="10000"/>
                  </a:schemeClr>
                </a:solidFill>
              </a:rPr>
              <a:t>Парамагне́тики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— </a:t>
            </a:r>
            <a:r>
              <a:rPr lang="vi-VN" dirty="0" smtClean="0">
                <a:solidFill>
                  <a:schemeClr val="bg2">
                    <a:lumMod val="10000"/>
                  </a:schemeClr>
                </a:solidFill>
              </a:rPr>
              <a:t>речовини з невеликою позитивною магнітною сприйнятливістю, які у зовнішньому магнітному полі намагнічуються вздовж поля і дещо підсилюють його</a:t>
            </a:r>
            <a:r>
              <a:rPr lang="vi-VN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  <a:endParaRPr lang="uk-UA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     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П.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свій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магнітний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момент.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Магнітна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сприйнятливість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парамагнетиків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завжди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позитивна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складає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10-4-10-7 на 1 моль. До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парамагнетиків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належать: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речовини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або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молекули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яких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мають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непарне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число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електронів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Na, N);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вільні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атоми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йони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недобудованою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внутрішньою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електронною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оболонкою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(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елементи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перехідної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групи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їх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солі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водні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розчини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комплексні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сполуки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перехідних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елементів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рідкісні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землі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актиніди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вільні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радикали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);</a:t>
            </a:r>
          </a:p>
          <a:p>
            <a:pPr>
              <a:buFont typeface="Wingdings" pitchFamily="2" charset="2"/>
              <a:buChar char="Ø"/>
            </a:pP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багато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лужних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і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лужноземельних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металів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Al, Sc, V; 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кисень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О2,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NO.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479</Words>
  <Application>Microsoft Office PowerPoint</Application>
  <PresentationFormat>Экран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Магнітні властивості речовини</vt:lpstr>
      <vt:lpstr>Слайд 2</vt:lpstr>
      <vt:lpstr>Феромагнетики</vt:lpstr>
      <vt:lpstr>Антиферомагнетики</vt:lpstr>
      <vt:lpstr>Діамагнетики</vt:lpstr>
      <vt:lpstr>Парамагнетики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Магнітні властивості речовини</dc:title>
  <cp:lastModifiedBy>Олег</cp:lastModifiedBy>
  <cp:revision>5</cp:revision>
  <dcterms:modified xsi:type="dcterms:W3CDTF">2010-03-11T20:31:11Z</dcterms:modified>
</cp:coreProperties>
</file>