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8" r:id="rId4"/>
    <p:sldId id="258" r:id="rId5"/>
    <p:sldId id="265" r:id="rId6"/>
    <p:sldId id="264" r:id="rId7"/>
    <p:sldId id="263" r:id="rId8"/>
    <p:sldId id="262" r:id="rId9"/>
    <p:sldId id="267" r:id="rId10"/>
    <p:sldId id="266" r:id="rId11"/>
    <p:sldId id="259" r:id="rId12"/>
    <p:sldId id="261" r:id="rId13"/>
    <p:sldId id="25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91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75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1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0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32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83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8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80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0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6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3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79BDDC2-369D-4E18-B9E3-BFC0E6DB9210}" type="datetimeFigureOut">
              <a:rPr lang="uk-UA" smtClean="0"/>
              <a:t>06.05.2014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29FF1AC-554C-4F40-BC3A-5B6AACFEC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91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>
                <a:gd name="adj" fmla="val 48124"/>
              </a:avLst>
            </a:prstTxWarp>
          </a:bodyPr>
          <a:lstStyle/>
          <a:p>
            <a:r>
              <a:rPr lang="uk-UA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Реакції термоядерного синтезу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4361415"/>
            <a:ext cx="11506200" cy="206283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Термоядерні реакції та їх джерела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Нуклеосинтез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Термоядерна зброя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Термоядерна енергетика</a:t>
            </a:r>
            <a:endParaRPr lang="uk-UA" sz="32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475">
            <a:off x="523178" y="4812717"/>
            <a:ext cx="1625971" cy="159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841">
            <a:off x="9928215" y="4901192"/>
            <a:ext cx="1516060" cy="15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8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6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uk-UA" sz="6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Наслідки Вибуху</a:t>
            </a:r>
            <a:endParaRPr lang="uk-UA" sz="60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48" y="1933768"/>
            <a:ext cx="8909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Прямий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вплив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вибуху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супербомби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має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троїстий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характер.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Найбільш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очевидний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прямих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впливів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—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ударна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хвиля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величезної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інтенсивності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uk-UA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0184" y="3586309"/>
            <a:ext cx="7702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залежності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складу і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маси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пального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матеріалу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залученого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вогняну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кулю,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можуть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утворюватися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гігантські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вогняні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урагани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uk-U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584" y="5236825"/>
            <a:ext cx="8253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Однак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найнебезпечніший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хоча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і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вторинний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наслідок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вибуху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—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радіоактивне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зараження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навколишнього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середовища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7" y="3586309"/>
            <a:ext cx="3382107" cy="2705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60" y="1805220"/>
            <a:ext cx="3132308" cy="1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7" y="284176"/>
            <a:ext cx="11723078" cy="1508760"/>
          </a:xfrm>
        </p:spPr>
        <p:txBody>
          <a:bodyPr>
            <a:prstTxWarp prst="textDeflate">
              <a:avLst>
                <a:gd name="adj" fmla="val 21858"/>
              </a:avLst>
            </a:prstTxWarp>
          </a:bodyPr>
          <a:lstStyle/>
          <a:p>
            <a:pPr algn="ctr"/>
            <a:r>
              <a:rPr lang="uk-UA" b="1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Т</a:t>
            </a:r>
            <a:r>
              <a:rPr lang="uk-UA" b="1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ермоядерна енергетика – крок </a:t>
            </a:r>
            <a:r>
              <a:rPr lang="uk-UA" b="1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у</a:t>
            </a:r>
            <a:r>
              <a:rPr lang="uk-UA" b="1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майбутнє</a:t>
            </a:r>
            <a:endParaRPr lang="uk-UA" b="1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07" y="1792936"/>
            <a:ext cx="5790159" cy="3112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Досі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Землі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вдалося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здійснити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керовану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термоядерну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реакцію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Єдина</a:t>
            </a:r>
            <a:r>
              <a:rPr lang="ru-RU" sz="2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можливість</a:t>
            </a:r>
            <a:r>
              <a:rPr lang="ru-RU" sz="28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перевести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речовину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стан </a:t>
            </a:r>
            <a:r>
              <a:rPr lang="ru-RU" sz="28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плазми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потім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збільшити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температуру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плазми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настільки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ядра почали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взаємодіяти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8724" y="3649939"/>
            <a:ext cx="666844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сьогоднішній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день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некерована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термоядерна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реакція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—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вже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не актуально.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Необхідно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освоїти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керовану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реакцію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перетворювати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одержувану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енергію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електричну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може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раз і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назавжди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позбавити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людство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енергетичних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проблем.</a:t>
            </a:r>
            <a:endParaRPr lang="ru-RU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658229"/>
            <a:ext cx="4807402" cy="185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0" y="4905522"/>
            <a:ext cx="3037542" cy="18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3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1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02114"/>
            <a:ext cx="9784080" cy="150876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Переваги Термоядерної Енергетики</a:t>
            </a:r>
            <a:endParaRPr lang="uk-UA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974" y="1779687"/>
            <a:ext cx="11769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никнення виділення радіоактивного випромінювання, оскільки енергетичним продуктом є 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«чиста» енергія світла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кількістю одержуваної енергії 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термоядерні процеси набагато обганяють традиційні атомні реакції.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отримання термоядерної енергії замість потоку нейтронів використовується 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висока температура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тому ризики катастрофи зникають.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Паливо для термоядерних реакцій 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нешкідливе</a:t>
            </a:r>
            <a:r>
              <a:rPr lang="uk-UA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7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>
                <a:gd name="adj" fmla="val 48122"/>
              </a:avLst>
            </a:prstTxWarp>
            <a:normAutofit/>
          </a:bodyPr>
          <a:lstStyle/>
          <a:p>
            <a:r>
              <a:rPr lang="uk-UA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Дякуємо За Увагу !!!</a:t>
            </a:r>
            <a:endParaRPr lang="uk-UA" sz="8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695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0"/>
            <a:ext cx="11793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Термоядерні реакції — це реакції злиття легких </a:t>
            </a:r>
            <a:r>
              <a:rPr lang="uk-UA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ядер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що протікають при високих температурах з виділенням великої кількості енергії.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185" y="3316249"/>
            <a:ext cx="7473464" cy="21211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 для протікання термоядерної реакції умови: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baseline="30000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en-US" sz="2800" b="1" baseline="30000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10</a:t>
            </a:r>
            <a:r>
              <a:rPr lang="en-US" sz="2800" b="1" baseline="30000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uk-UA" sz="28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відстань між атомами = 10</a:t>
            </a:r>
            <a:r>
              <a:rPr lang="uk-UA" sz="2800" b="1" baseline="30000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-14 </a:t>
            </a:r>
            <a:r>
              <a:rPr lang="uk-UA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endParaRPr lang="uk-UA" sz="2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51691" y="5582506"/>
            <a:ext cx="11465168" cy="1145133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i="1" u="sng" dirty="0"/>
              <a:t>Кінетична енергія</a:t>
            </a:r>
            <a:r>
              <a:rPr lang="uk-UA" sz="2400" dirty="0"/>
              <a:t>, необхідна для подолання взаємного відштовхування, повинна збільшуватися в міру збільшення заряду ядра.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691" y="1181693"/>
            <a:ext cx="765517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400" b="1" dirty="0">
                <a:ln/>
                <a:solidFill>
                  <a:schemeClr val="accent3"/>
                </a:solidFill>
              </a:rPr>
              <a:t>Д</a:t>
            </a:r>
            <a:r>
              <a:rPr lang="uk-UA" sz="2400" b="1" dirty="0" smtClean="0">
                <a:ln/>
                <a:solidFill>
                  <a:schemeClr val="accent3"/>
                </a:solidFill>
              </a:rPr>
              <a:t>ля злиття </a:t>
            </a:r>
            <a:r>
              <a:rPr lang="uk-UA" sz="2400" b="1" dirty="0" err="1" smtClean="0">
                <a:ln/>
                <a:solidFill>
                  <a:schemeClr val="accent3"/>
                </a:solidFill>
              </a:rPr>
              <a:t>ядер</a:t>
            </a:r>
            <a:r>
              <a:rPr lang="uk-UA" sz="2400" b="1" dirty="0" smtClean="0">
                <a:ln/>
                <a:solidFill>
                  <a:schemeClr val="accent3"/>
                </a:solidFill>
              </a:rPr>
              <a:t> необхідно подолати відразливі сили. Це можливо лише у випадку, якщо самі ядра володіють дуже великою енергією, в першу чергу, кінетичної енергією руху, тобто тоді, коли їх швидкість досить велика.</a:t>
            </a:r>
            <a:endParaRPr lang="uk-UA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61" y="1220000"/>
            <a:ext cx="3247293" cy="2029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035526"/>
            <a:ext cx="6717326" cy="2757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5150" r="13438" b="8236"/>
          <a:stretch/>
        </p:blipFill>
        <p:spPr>
          <a:xfrm>
            <a:off x="8316055" y="3437988"/>
            <a:ext cx="3279530" cy="2144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7" y="3896136"/>
            <a:ext cx="6940064" cy="27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6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3786" y="11117"/>
            <a:ext cx="12438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Атом водню </a:t>
            </a:r>
            <a:r>
              <a:rPr lang="uk-UA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— найпростіший з усіх існуючих атомів. Він складається з одного протона, який є його ядром, навколо якого обертається єдиний електрон.</a:t>
            </a:r>
            <a:endParaRPr lang="uk-UA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8591" y="806436"/>
            <a:ext cx="6307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Дейтерій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важкий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ізотоп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водню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Ядро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дейтерію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протона і нейтрона.</a:t>
            </a:r>
            <a:endParaRPr lang="uk-UA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9798" y="1914991"/>
            <a:ext cx="6324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ізотоп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водню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тритій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ядрі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протон і два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нейтрони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45476" y="930315"/>
                <a:ext cx="5750170" cy="18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</a:t>
                </a:r>
                <a:r>
                  <a:rPr lang="ru-RU" sz="2400" b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термоядерній</a:t>
                </a:r>
                <a:r>
                  <a:rPr lang="ru-RU" sz="24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реакції</a:t>
                </a:r>
                <a:r>
                  <a:rPr lang="ru-RU" sz="24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синтезу </a:t>
                </a:r>
                <a:r>
                  <a:rPr lang="ru-RU" sz="2400" b="1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беруть</a:t>
                </a:r>
                <a:r>
                  <a:rPr lang="ru-RU" sz="2400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участь </a:t>
                </a:r>
                <a:r>
                  <a:rPr lang="ru-RU" sz="2400" b="1" u="sng" dirty="0">
                    <a:ln w="0"/>
                    <a:solidFill>
                      <a:schemeClr val="accent1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b="1" u="sng" dirty="0" err="1">
                    <a:ln w="0"/>
                    <a:solidFill>
                      <a:schemeClr val="accent1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ізотопи</a:t>
                </a:r>
                <a:r>
                  <a:rPr lang="ru-RU" sz="2400" b="1" u="sng" dirty="0">
                    <a:ln w="0"/>
                    <a:solidFill>
                      <a:schemeClr val="accent1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u="sng" dirty="0" err="1">
                    <a:ln w="0"/>
                    <a:solidFill>
                      <a:schemeClr val="accent1"/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водню</a:t>
                </a:r>
                <a:r>
                  <a:rPr lang="ru-RU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uk-UA" sz="24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2400" b="1" dirty="0" err="1">
                    <a:ln w="0"/>
                    <a:solidFill>
                      <a:schemeClr val="accent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тритій</a:t>
                </a:r>
                <a:r>
                  <a:rPr lang="en-US" sz="2400" b="1" dirty="0">
                    <a:ln w="0"/>
                    <a:solidFill>
                      <a:schemeClr val="accent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sPre>
                  </m:oMath>
                </a14:m>
                <a:endParaRPr lang="uk-UA" sz="24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ru-RU" sz="2400" b="1" dirty="0" err="1">
                    <a:ln w="0"/>
                    <a:solidFill>
                      <a:schemeClr val="accent1"/>
                    </a:solidFill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дейтерій</a:t>
                </a:r>
                <a:r>
                  <a:rPr lang="ru-RU" sz="24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r>
                          <a:rPr lang="ru-RU" sz="2400" b="1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sPre>
                  </m:oMath>
                </a14:m>
                <a:endParaRPr lang="uk-UA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6" y="930315"/>
                <a:ext cx="5750170" cy="1828514"/>
              </a:xfrm>
              <a:prstGeom prst="rect">
                <a:avLst/>
              </a:prstGeom>
              <a:blipFill rotWithShape="0">
                <a:blip r:embed="rId2"/>
                <a:stretch>
                  <a:fillRect l="-3181" t="-2667" b="-10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96360" y="2847030"/>
                <a:ext cx="5744308" cy="15392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злитті дейтерію і тритію, утворюється </a:t>
                </a:r>
                <a:r>
                  <a:rPr lang="uk-UA" sz="2400" i="1" u="sng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атом ядра гелію</a:t>
                </a:r>
                <a:r>
                  <a:rPr lang="uk-UA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 </a:t>
                </a:r>
                <a:r>
                  <a:rPr lang="uk-UA" sz="2400" i="1" u="sng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нейтрон</a:t>
                </a:r>
                <a:r>
                  <a:rPr lang="uk-UA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uk-UA" sz="2800" b="1" i="1" smtClean="0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  <m:e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</m:t>
                        </m:r>
                      </m:e>
                    </m:sPre>
                    <m:r>
                      <a:rPr lang="uk-UA" sz="2800" b="1" i="1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Pre>
                      <m:sPrePr>
                        <m:ctrlP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</m:t>
                        </m:r>
                      </m:e>
                    </m:sPre>
                    <m:r>
                      <a:rPr lang="uk-UA" sz="2800" b="1" i="1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Pre>
                      <m:sPrePr>
                        <m:ctrlP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Не</m:t>
                        </m:r>
                      </m:e>
                    </m:sPre>
                    <m:r>
                      <a:rPr lang="uk-UA" sz="2800" b="1" i="1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Pre>
                      <m:sPrePr>
                        <m:ctrlP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uk-UA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2800" b="1" i="1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sPre>
                  </m:oMath>
                </a14:m>
                <a:r>
                  <a:rPr lang="uk-UA" sz="2400" dirty="0" smtClean="0"/>
                  <a:t>  </a:t>
                </a:r>
                <a:r>
                  <a:rPr lang="uk-UA" sz="36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→ </a:t>
                </a:r>
                <a:r>
                  <a:rPr lang="uk-UA" sz="3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17,6 </a:t>
                </a:r>
                <a:r>
                  <a:rPr lang="uk-UA" sz="3200" b="1" dirty="0" err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МеВ</a:t>
                </a:r>
                <a:endParaRPr lang="uk-UA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" y="2847030"/>
                <a:ext cx="5744308" cy="1539268"/>
              </a:xfrm>
              <a:prstGeom prst="rect">
                <a:avLst/>
              </a:prstGeom>
              <a:blipFill rotWithShape="0">
                <a:blip r:embed="rId3"/>
                <a:stretch>
                  <a:fillRect l="-1481" t="-2353" r="-212"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91" y="3067960"/>
            <a:ext cx="5623413" cy="373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11368" y="4601699"/>
                <a:ext cx="6084278" cy="204395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4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Також існує другий тип реакції: при злитті двох </a:t>
                </a:r>
                <a:r>
                  <a:rPr lang="uk-UA" sz="2400" b="1" spc="50" dirty="0" err="1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ядер</a:t>
                </a:r>
                <a:r>
                  <a:rPr lang="uk-UA" sz="24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дейтерію утворюється 1 ядро Гелію:</a:t>
                </a:r>
                <a:endParaRPr lang="uk-UA" sz="2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3200" b="1" i="1" spc="50" smtClean="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Н</m:t>
                          </m:r>
                        </m:e>
                      </m:sPre>
                      <m:r>
                        <a:rPr lang="uk-UA" sz="3200" b="1" i="1" spc="50">
                          <a:ln w="0"/>
                          <a:solidFill>
                            <a:schemeClr val="bg2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Н</m:t>
                          </m:r>
                        </m:e>
                      </m:sPre>
                      <m:r>
                        <a:rPr lang="uk-UA" sz="3200" b="1" i="1" spc="50">
                          <a:ln w="0"/>
                          <a:solidFill>
                            <a:schemeClr val="bg2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uk-UA" sz="3200" b="1" i="1" spc="50">
                              <a:ln w="0"/>
                              <a:solidFill>
                                <a:schemeClr val="bg2"/>
                              </a:solidFill>
                              <a:effectLst>
                                <a:glow rad="228600">
                                  <a:schemeClr val="accent6">
                                    <a:satMod val="175000"/>
                                    <a:alpha val="40000"/>
                                  </a:schemeClr>
                                </a:glow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Не</m:t>
                          </m:r>
                        </m:e>
                      </m:sPre>
                    </m:oMath>
                  </m:oMathPara>
                </a14:m>
                <a:endParaRPr lang="uk-UA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8" y="4601699"/>
                <a:ext cx="6084278" cy="2043957"/>
              </a:xfrm>
              <a:prstGeom prst="rect">
                <a:avLst/>
              </a:prstGeom>
              <a:blipFill rotWithShape="0">
                <a:blip r:embed="rId5"/>
                <a:stretch>
                  <a:fillRect l="-1400" t="-1780" r="-11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9" y="5358063"/>
            <a:ext cx="1931385" cy="14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3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8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35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FadeLeft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cap="none" dirty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Головна послідовність</a:t>
            </a:r>
          </a:p>
        </p:txBody>
      </p:sp>
      <p:sp>
        <p:nvSpPr>
          <p:cNvPr id="3" name="Загнутый угол 2"/>
          <p:cNvSpPr/>
          <p:nvPr/>
        </p:nvSpPr>
        <p:spPr>
          <a:xfrm rot="21287928">
            <a:off x="280970" y="2100927"/>
            <a:ext cx="6933577" cy="3052791"/>
          </a:xfrm>
          <a:prstGeom prst="foldedCorner">
            <a:avLst>
              <a:gd name="adj" fmla="val 222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800" b="1" i="1" u="sng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uk-UA" sz="2800" b="1" i="1" u="sng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Головна </a:t>
            </a:r>
            <a:r>
              <a:rPr lang="uk-UA" sz="2800" b="1" i="1" u="sng" spc="50" dirty="0">
                <a:ln w="0"/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послідовність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— це вузька смуга на діаграмі </a:t>
            </a:r>
            <a:r>
              <a:rPr lang="uk-UA" sz="2800" b="1" u="sng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Герцшпрунга</a:t>
            </a:r>
            <a:r>
              <a:rPr lang="uk-UA" sz="28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—Рассела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яка перетинає </a:t>
            </a:r>
            <a:r>
              <a:rPr lang="uk-U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її 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 </a:t>
            </a:r>
            <a:r>
              <a:rPr lang="uk-U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діагоналі. На 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ній розташовується понад 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90%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усіх відомих зір Чумацького Шляху, зокрема Сонце</a:t>
            </a:r>
            <a:r>
              <a:rPr lang="uk-UA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uk-UA" sz="2800" b="1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7455876" y="3364524"/>
            <a:ext cx="4407877" cy="324729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Джерелом енергії зір головної послідовності є термоядерні реакції.</a:t>
            </a:r>
          </a:p>
          <a:p>
            <a:pPr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Стадія перебування на головній послідовності — </a:t>
            </a:r>
            <a:r>
              <a:rPr lang="uk-UA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найтриваліший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етап еволюції зорі.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0" y="-46196"/>
            <a:ext cx="5989556" cy="682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746">
            <a:off x="7327680" y="1856190"/>
            <a:ext cx="884193" cy="884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113">
            <a:off x="8386025" y="1847308"/>
            <a:ext cx="732460" cy="732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477">
            <a:off x="10097602" y="2155340"/>
            <a:ext cx="681577" cy="681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086">
            <a:off x="8919364" y="1920880"/>
            <a:ext cx="1480898" cy="1480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752">
            <a:off x="10949416" y="1983180"/>
            <a:ext cx="1111484" cy="11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489" y="237283"/>
            <a:ext cx="9784080" cy="1508760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b="1" cap="none" dirty="0">
                <a:ln/>
                <a:solidFill>
                  <a:schemeClr val="accent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Нуклеосинтез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5848" y="1863969"/>
            <a:ext cx="5052644" cy="4994031"/>
          </a:xfrm>
          <a:prstGeom prst="horizontalScroll">
            <a:avLst>
              <a:gd name="adj" fmla="val 73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uk-UA" sz="2400" b="1" dirty="0" smtClean="0">
              <a:ln/>
              <a:solidFill>
                <a:schemeClr val="accent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2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Нуклеосинтез</a:t>
            </a:r>
            <a:r>
              <a:rPr lang="uk-UA" sz="2400" b="1" dirty="0" smtClean="0">
                <a:ln/>
                <a:solidFill>
                  <a:schemeClr val="accent4"/>
                </a:solidFill>
              </a:rPr>
              <a:t> — процес утворення </a:t>
            </a:r>
            <a:r>
              <a:rPr lang="uk-UA" sz="2400" b="1" dirty="0" err="1" smtClean="0">
                <a:ln/>
                <a:solidFill>
                  <a:schemeClr val="accent4"/>
                </a:solidFill>
              </a:rPr>
              <a:t>ядер</a:t>
            </a:r>
            <a:r>
              <a:rPr lang="uk-UA" sz="2400" b="1" dirty="0" smtClean="0">
                <a:ln/>
                <a:solidFill>
                  <a:schemeClr val="accent4"/>
                </a:solidFill>
              </a:rPr>
              <a:t> атомів хімічних елементів під час еволюції Всесвіту.</a:t>
            </a:r>
          </a:p>
          <a:p>
            <a:pPr algn="ctr"/>
            <a:r>
              <a:rPr lang="uk-UA" sz="2400" b="1" dirty="0" smtClean="0">
                <a:ln/>
                <a:solidFill>
                  <a:schemeClr val="accent4"/>
                </a:solidFill>
              </a:rPr>
              <a:t>В надрах зірок постійно протікають реакції синтезу. Енергія, що виділяється у цих реакціях, випромінюється в навколишній простір у вигляді електромагнітних хвиль, завдяки чому зорі світяться.</a:t>
            </a:r>
          </a:p>
          <a:p>
            <a:pPr algn="ctr"/>
            <a:endParaRPr lang="uk-UA" sz="2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5" y="1863969"/>
            <a:ext cx="4489939" cy="2873561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5404338" y="4738234"/>
            <a:ext cx="6318739" cy="1908751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/>
                <a:solidFill>
                  <a:schemeClr val="accent4"/>
                </a:solidFill>
              </a:rPr>
              <a:t>У зорях, подібних до Сонця цей процес відбувається через </a:t>
            </a:r>
            <a:r>
              <a:rPr lang="uk-UA" sz="2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протон-протонний ланцюжок</a:t>
            </a:r>
            <a:r>
              <a:rPr lang="uk-UA" sz="2400" b="1" dirty="0" smtClean="0">
                <a:ln/>
                <a:solidFill>
                  <a:schemeClr val="accent4"/>
                </a:solidFill>
              </a:rPr>
              <a:t>, а в </a:t>
            </a:r>
            <a:r>
              <a:rPr lang="uk-UA" sz="2400" b="1" dirty="0" err="1" smtClean="0">
                <a:ln/>
                <a:solidFill>
                  <a:schemeClr val="accent4"/>
                </a:solidFill>
              </a:rPr>
              <a:t>гарячіших</a:t>
            </a:r>
            <a:r>
              <a:rPr lang="uk-UA" sz="2400" b="1" dirty="0" smtClean="0">
                <a:ln/>
                <a:solidFill>
                  <a:schemeClr val="accent4"/>
                </a:solidFill>
              </a:rPr>
              <a:t> — через </a:t>
            </a:r>
            <a:r>
              <a:rPr lang="uk-UA" sz="24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вуглецево</a:t>
            </a:r>
            <a:r>
              <a:rPr lang="uk-UA" sz="2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-азотний цикл</a:t>
            </a:r>
            <a:r>
              <a:rPr lang="uk-UA" sz="2400" b="1" dirty="0" smtClean="0">
                <a:ln/>
                <a:solidFill>
                  <a:schemeClr val="accent4"/>
                </a:solidFill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1043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6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3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" y="191144"/>
            <a:ext cx="1193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Протон-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протонний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ланцюжок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водневий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цикл) — низка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термоядерних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реакцій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у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водень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перетворюється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гелій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Даний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ланцюжок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є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основним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джерелом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енергії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зір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невеликої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маси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(до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1,2 M☉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),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перебувають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головній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послідовності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36093"/>
              </p:ext>
            </p:extLst>
          </p:nvPr>
        </p:nvGraphicFramePr>
        <p:xfrm>
          <a:off x="237629" y="4737654"/>
          <a:ext cx="7408986" cy="1889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2555"/>
                <a:gridCol w="5146431"/>
              </a:tblGrid>
              <a:tr h="340229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Гілка реакції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effectLst/>
                        </a:rPr>
                        <a:t>t</a:t>
                      </a:r>
                      <a:r>
                        <a:rPr lang="en-US" sz="2800" baseline="30000" dirty="0" smtClean="0">
                          <a:effectLst/>
                        </a:rPr>
                        <a:t>o</a:t>
                      </a:r>
                      <a:r>
                        <a:rPr lang="uk-UA" sz="2800" baseline="0" dirty="0" smtClean="0">
                          <a:effectLst/>
                        </a:rPr>
                        <a:t> С протікання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РРІ</a:t>
                      </a:r>
                      <a:endParaRPr lang="uk-UA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10 млн. </a:t>
                      </a:r>
                      <a:r>
                        <a:rPr lang="de-DE" sz="2400" b="1" dirty="0" smtClean="0"/>
                        <a:t>K</a:t>
                      </a:r>
                      <a:r>
                        <a:rPr lang="uk-UA" sz="2400" b="1" dirty="0" smtClean="0"/>
                        <a:t> </a:t>
                      </a:r>
                      <a:r>
                        <a:rPr lang="uk-UA" sz="2400" dirty="0" smtClean="0"/>
                        <a:t>(густина = </a:t>
                      </a:r>
                      <a:r>
                        <a:rPr lang="uk-UA" sz="2400" b="1" dirty="0" smtClean="0"/>
                        <a:t>100 г/см3</a:t>
                      </a:r>
                      <a:r>
                        <a:rPr lang="uk-UA" sz="2400" dirty="0" smtClean="0"/>
                        <a:t>)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РРІІ</a:t>
                      </a:r>
                      <a:endParaRPr lang="uk-UA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13—15 млн. </a:t>
                      </a:r>
                      <a:r>
                        <a:rPr lang="de-DE" sz="2400" b="1" dirty="0" smtClean="0"/>
                        <a:t>K </a:t>
                      </a:r>
                      <a:endParaRPr lang="uk-U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/>
                        <a:t>РРІІІ</a:t>
                      </a:r>
                      <a:endParaRPr lang="uk-UA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15—17 млн. </a:t>
                      </a:r>
                      <a:r>
                        <a:rPr lang="de-DE" sz="2400" b="1" dirty="0" smtClean="0"/>
                        <a:t>K </a:t>
                      </a:r>
                      <a:endParaRPr lang="uk-U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нутый угол 3"/>
          <p:cNvSpPr/>
          <p:nvPr/>
        </p:nvSpPr>
        <p:spPr>
          <a:xfrm rot="214485">
            <a:off x="1321782" y="1917121"/>
            <a:ext cx="5804544" cy="227598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dirty="0" smtClean="0"/>
          </a:p>
          <a:p>
            <a:pPr algn="ctr"/>
            <a:r>
              <a:rPr lang="uk-UA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Теорію </a:t>
            </a:r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 </a:t>
            </a:r>
            <a:r>
              <a:rPr lang="uk-UA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те, що Протон-протонний </a:t>
            </a:r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ланцюжок є основним джерелом енергії Сонця та інших зір, висунув </a:t>
            </a:r>
            <a:r>
              <a:rPr lang="uk-UA" sz="2800" b="1" i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Артур </a:t>
            </a:r>
            <a:r>
              <a:rPr lang="uk-UA" sz="2800" b="1" i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Едінгтон</a:t>
            </a:r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uk-UA" sz="2800" b="1" i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1920</a:t>
            </a:r>
            <a:r>
              <a:rPr lang="uk-UA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роках</a:t>
            </a:r>
            <a:r>
              <a:rPr lang="uk-UA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67" y="1545018"/>
            <a:ext cx="4326571" cy="5159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-3732"/>
            <a:ext cx="4814649" cy="68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62" y="3530043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Вуглецево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-азотний цикл 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(також цикл Бете) — ланцюжок термоядерних реакцій, внаслідок яких водень перетворюється на гелій та виділяється енергія.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Запропонований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1938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року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Гансом Бете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джерело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енергії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звичайних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зір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із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температурою в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центральній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частині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близько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 млн K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8492" y="269833"/>
            <a:ext cx="6424247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+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γ + 1,95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(1,3·10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років)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+ e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uk-UA" sz="2400" baseline="-25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+ 1,37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 хвилин)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+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γ + 7,54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(2,7·10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років)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+ γ + 7,29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(3,2·10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років)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e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uk-UA" sz="2400" baseline="-25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+ 2,76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(82 секунди)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→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+ 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+ 4,96 </a:t>
            </a:r>
            <a:r>
              <a:rPr lang="uk-UA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(1,12·10</a:t>
            </a:r>
            <a:r>
              <a:rPr lang="uk-UA" sz="24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років)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34462" y="445477"/>
            <a:ext cx="4829907" cy="247356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54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Головну роль у виділенні енергії відіграє найвідоміша перша гілка. </a:t>
            </a:r>
            <a:endParaRPr lang="uk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7" y="3308872"/>
            <a:ext cx="4349261" cy="326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21314"/>
            <a:ext cx="6836686" cy="68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4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4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4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4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4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81" y="122912"/>
            <a:ext cx="9784080" cy="1508760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spc="50" dirty="0" err="1" smtClean="0">
                <a:ln w="0"/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Термоядерна</a:t>
            </a:r>
            <a:r>
              <a:rPr lang="ru-RU" b="1" cap="none" spc="50" dirty="0" smtClean="0">
                <a:ln w="0"/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cap="none" spc="50" dirty="0" err="1" smtClean="0">
                <a:ln w="0"/>
                <a:solidFill>
                  <a:schemeClr val="bg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Зброя</a:t>
            </a:r>
            <a:endParaRPr lang="uk-UA" b="1" cap="none" spc="50" dirty="0">
              <a:ln w="0"/>
              <a:solidFill>
                <a:schemeClr val="bg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34320"/>
            <a:ext cx="8124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Термоядерна бомба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(воднева бомба) — тип зброї масового ураження, руйнівна сила якої базується на використанні енергії реакцій ядерного синтезу легких елементів. Маючи ті самі фактори, що і ядерна зброя, термоядерна має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більшу потужність вибуху.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6" y="1710140"/>
            <a:ext cx="3944914" cy="262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4303108"/>
            <a:ext cx="3714750" cy="246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33496" y="4196338"/>
            <a:ext cx="7548196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 перших водневих бомбах як речовину для термоядерного синтезу використовували суміш важких ізотопів водню — 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дейтерію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та 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тритію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У потужніших пристроях наступного покоління як термоядерне пальне застосовують </a:t>
            </a:r>
            <a:r>
              <a:rPr lang="uk-UA" sz="2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Дейтерид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літію-6 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(6</a:t>
            </a:r>
            <a:r>
              <a:rPr lang="de-DE" sz="2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LiD</a:t>
            </a:r>
            <a:r>
              <a:rPr lang="de-DE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uk-UA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чи 6</a:t>
            </a:r>
            <a:r>
              <a:rPr lang="de-DE" sz="2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Li2H). </a:t>
            </a:r>
            <a:endParaRPr lang="uk-UA" sz="2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1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3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666" y="33515"/>
            <a:ext cx="8440616" cy="1137139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вибуху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uk-U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23" y="2901021"/>
            <a:ext cx="1552197" cy="3229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67" y="179349"/>
            <a:ext cx="1523907" cy="3131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99" y="492325"/>
            <a:ext cx="1735445" cy="3103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3595438"/>
            <a:ext cx="1807544" cy="3322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64" y="3260161"/>
            <a:ext cx="1532556" cy="2996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09476" y="1170654"/>
            <a:ext cx="4585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A.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Боєголовка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перед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вибухом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Обидва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компоненти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водневої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термоядерної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бомби.</a:t>
            </a:r>
            <a:endParaRPr lang="uk-UA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5408" y="1321169"/>
            <a:ext cx="4009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B.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Вибухова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речовина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стискає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плутонієву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кулю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першого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ступеню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й переводить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її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надкритичний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стан. </a:t>
            </a:r>
            <a:endParaRPr lang="uk-UA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9766" y="3998825"/>
            <a:ext cx="2575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C.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 час розщеплення в першому ступені утворюється потужний імпульс рентгенівського випромінювання.</a:t>
            </a:r>
            <a:endParaRPr lang="uk-U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7869" y="2617848"/>
            <a:ext cx="28794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D.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uk-UA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Плутонієвий стержень всередині другого ступеню переходить у надкритичний стан, ініціюючи ланцюгову реакцію, та виділяючи велику кількість тепла.</a:t>
            </a:r>
            <a:endParaRPr lang="uk-UA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43830" y="3072348"/>
            <a:ext cx="290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стиснутому та розігрітому </a:t>
            </a:r>
            <a:r>
              <a:rPr lang="uk-UA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дейтериді</a:t>
            </a: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літію-6 розпочинається реакція синтезу; нейтронний потік, що випромінюється, є ініціатором реакції розщеплення </a:t>
            </a:r>
            <a:r>
              <a:rPr lang="uk-UA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тамперу</a:t>
            </a: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38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Объединенный</Template>
  <TotalTime>214</TotalTime>
  <Words>915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Cambria Math</vt:lpstr>
      <vt:lpstr>Corbel</vt:lpstr>
      <vt:lpstr>Symbol</vt:lpstr>
      <vt:lpstr>Times New Roman</vt:lpstr>
      <vt:lpstr>Wingdings</vt:lpstr>
      <vt:lpstr>Полосы</vt:lpstr>
      <vt:lpstr>Реакції термоядерного синтезу</vt:lpstr>
      <vt:lpstr>Презентация PowerPoint</vt:lpstr>
      <vt:lpstr>Презентация PowerPoint</vt:lpstr>
      <vt:lpstr>Головна послідовність</vt:lpstr>
      <vt:lpstr>Нуклеосинтез</vt:lpstr>
      <vt:lpstr>Презентация PowerPoint</vt:lpstr>
      <vt:lpstr>Презентация PowerPoint</vt:lpstr>
      <vt:lpstr>Термоядерна Зброя</vt:lpstr>
      <vt:lpstr>Презентация PowerPoint</vt:lpstr>
      <vt:lpstr>Наслідки Вибуху</vt:lpstr>
      <vt:lpstr>Термоядерна енергетика – крок у майбутнє</vt:lpstr>
      <vt:lpstr>Переваги Термоядерної Енергетики</vt:lpstr>
      <vt:lpstr>Дякуємо За Увагу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Діма Карабка</dc:creator>
  <cp:lastModifiedBy>Діма Карабка</cp:lastModifiedBy>
  <cp:revision>21</cp:revision>
  <dcterms:created xsi:type="dcterms:W3CDTF">2014-05-06T17:55:54Z</dcterms:created>
  <dcterms:modified xsi:type="dcterms:W3CDTF">2014-05-06T21:30:22Z</dcterms:modified>
</cp:coreProperties>
</file>