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9" autoAdjust="0"/>
    <p:restoredTop sz="94660"/>
  </p:normalViewPr>
  <p:slideViewPr>
    <p:cSldViewPr>
      <p:cViewPr varScale="1">
        <p:scale>
          <a:sx n="69" d="100"/>
          <a:sy n="69" d="100"/>
        </p:scale>
        <p:origin x="-8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40;&#1076;&#1084;&#1080;&#1085;&#1080;&#1089;&#1090;&#1088;&#1072;&#1090;&#1086;&#1088;\Downloads\&#1057;&#1080;&#1083;&#1072;%20&#1040;&#1084;&#1087;&#1077;&#1088;&#1072;.mp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k.wikipedia.org/wiki/%D0%A2%D0%B5%D0%BE%D1%80%D1%96%D1%8F_%D0%B9%D0%BC%D0%BE%D0%B2%D1%96%D1%80%D0%BD%D0%BE%D1%81%D1%82%D1%9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40;&#1076;&#1084;&#1080;&#1085;&#1080;&#1089;&#1090;&#1088;&#1072;&#1090;&#1086;&#1088;\Downloads\8_216.avi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>
            <a:spLocks noGrp="1"/>
          </p:cNvSpPr>
          <p:nvPr>
            <p:ph type="ctrTitle"/>
          </p:nvPr>
        </p:nvSpPr>
        <p:spPr>
          <a:xfrm>
            <a:off x="422274" y="0"/>
            <a:ext cx="8542213" cy="6858000"/>
          </a:xfrm>
        </p:spPr>
        <p:txBody>
          <a:bodyPr anchor="t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>
              <a:buFont typeface="Arial" pitchFamily="34" charset="0"/>
              <a:buChar char="•"/>
            </a:pPr>
            <a:r>
              <a:rPr lang="uk-UA" dirty="0" smtClean="0">
                <a:solidFill>
                  <a:srgbClr val="00B0F0"/>
                </a:solidFill>
              </a:rPr>
              <a:t/>
            </a:r>
            <a:br>
              <a:rPr lang="uk-UA" dirty="0" smtClean="0">
                <a:solidFill>
                  <a:srgbClr val="00B0F0"/>
                </a:solidFill>
              </a:rPr>
            </a:br>
            <a:r>
              <a:rPr lang="uk-UA" dirty="0" smtClean="0">
                <a:solidFill>
                  <a:srgbClr val="00B0F0"/>
                </a:solidFill>
              </a:rPr>
              <a:t>Дія магнітного поля на провідник зі струмом. Сила ампера.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uk-UA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uk-UA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uk-UA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                                    </a:t>
            </a:r>
            <a:r>
              <a:rPr lang="uk-UA" sz="2400" dirty="0" smtClean="0">
                <a:solidFill>
                  <a:srgbClr val="00B0F0"/>
                </a:solidFill>
              </a:rPr>
              <a:t>ПІДГОТОВИЛА </a:t>
            </a:r>
            <a:br>
              <a:rPr lang="uk-UA" sz="2400" dirty="0" smtClean="0">
                <a:solidFill>
                  <a:srgbClr val="00B0F0"/>
                </a:solidFill>
              </a:rPr>
            </a:br>
            <a:r>
              <a:rPr lang="uk-UA" sz="2400" dirty="0" smtClean="0">
                <a:solidFill>
                  <a:srgbClr val="00B0F0"/>
                </a:solidFill>
              </a:rPr>
              <a:t>                                                                        </a:t>
            </a:r>
            <a:r>
              <a:rPr lang="uk-UA" sz="2400" dirty="0" err="1" smtClean="0">
                <a:solidFill>
                  <a:srgbClr val="00B0F0"/>
                </a:solidFill>
              </a:rPr>
              <a:t>Хасанова</a:t>
            </a:r>
            <a:r>
              <a:rPr lang="uk-UA" sz="2400" dirty="0" smtClean="0">
                <a:solidFill>
                  <a:srgbClr val="00B0F0"/>
                </a:solidFill>
              </a:rPr>
              <a:t> В.</a:t>
            </a:r>
            <a:br>
              <a:rPr lang="uk-UA" sz="2400" dirty="0" smtClean="0">
                <a:solidFill>
                  <a:srgbClr val="00B0F0"/>
                </a:solidFill>
              </a:rPr>
            </a:br>
            <a:r>
              <a:rPr lang="uk-UA" sz="2400" dirty="0" smtClean="0">
                <a:solidFill>
                  <a:srgbClr val="00B0F0"/>
                </a:solidFill>
              </a:rPr>
              <a:t>                                                                 11-А клас</a:t>
            </a:r>
            <a:br>
              <a:rPr lang="uk-UA" sz="2400" dirty="0" smtClean="0">
                <a:solidFill>
                  <a:srgbClr val="00B0F0"/>
                </a:solidFill>
              </a:rPr>
            </a:b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07704" y="332656"/>
            <a:ext cx="56166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електровимірювальні прилади електродинамічної системи:</a:t>
            </a:r>
            <a:endParaRPr lang="ru-RU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75" descr="DYNAMICK_1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76056" y="1772816"/>
            <a:ext cx="3861709" cy="468052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1700808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uk-UA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uk-UA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цих приладах використовується обертання однієї рамки зі струмом у магнітному полі другої;</a:t>
            </a:r>
            <a:endParaRPr lang="en-US" sz="28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uk-UA" sz="2800" b="1" u="sng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90000"/>
              </a:lnSpc>
              <a:defRPr/>
            </a:pPr>
            <a:r>
              <a:rPr lang="uk-UA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дані прилади вимірюють в основному потужність у колах постійного ї змінного струмів.</a:t>
            </a:r>
            <a:endParaRPr lang="ru-RU" sz="28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07704" y="188640"/>
            <a:ext cx="56166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електровимірювальні прилади електромагнітної системи:</a:t>
            </a:r>
            <a:endParaRPr lang="ru-RU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74" descr="Elektro_Magnit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03567" y="1484784"/>
            <a:ext cx="3786434" cy="467630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51520" y="1844824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uk-U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цих приладах використовується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uk-U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втягування осердя в електромагніт;</a:t>
            </a:r>
          </a:p>
          <a:p>
            <a:pPr>
              <a:defRPr/>
            </a:pPr>
            <a:r>
              <a:rPr lang="uk-U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прилади прості за конструкцією, придатні для постійного і змінного струмів, хоча менш точні. 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11760" y="332656"/>
            <a:ext cx="5256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2800" b="1" dirty="0" smtClean="0">
                <a:solidFill>
                  <a:srgbClr val="FFFF00"/>
                </a:solidFill>
              </a:rPr>
              <a:t>4) двигун постійного струму:</a:t>
            </a:r>
            <a:endParaRPr lang="ru-RU" sz="2800" dirty="0">
              <a:solidFill>
                <a:srgbClr val="FFFF00"/>
              </a:solidFill>
            </a:endParaRPr>
          </a:p>
        </p:txBody>
      </p:sp>
      <p:pic>
        <p:nvPicPr>
          <p:cNvPr id="5" name="Picture 7" descr="F9284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60177" y="1340768"/>
            <a:ext cx="4483823" cy="446449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1412776"/>
            <a:ext cx="4572000" cy="474591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uk-UA" sz="2400" b="1" dirty="0" smtClean="0">
                <a:solidFill>
                  <a:srgbClr val="0000FF"/>
                </a:solidFill>
              </a:rPr>
              <a:t>- перетворює електричну енергію у механічну;</a:t>
            </a:r>
          </a:p>
          <a:p>
            <a:pPr>
              <a:lnSpc>
                <a:spcPct val="90000"/>
              </a:lnSpc>
              <a:defRPr/>
            </a:pPr>
            <a:r>
              <a:rPr lang="uk-UA" sz="2400" b="1" dirty="0" smtClean="0">
                <a:solidFill>
                  <a:srgbClr val="0000FF"/>
                </a:solidFill>
              </a:rPr>
              <a:t>- струм до  рамки підводиться за допомогою ковзних контактів - щіток;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uk-UA" sz="2400" b="1" dirty="0" smtClean="0">
                <a:solidFill>
                  <a:srgbClr val="0000FF"/>
                </a:solidFill>
              </a:rPr>
              <a:t>спеціальний пристрій </a:t>
            </a:r>
          </a:p>
          <a:p>
            <a:pPr>
              <a:lnSpc>
                <a:spcPct val="90000"/>
              </a:lnSpc>
              <a:defRPr/>
            </a:pPr>
            <a:r>
              <a:rPr lang="uk-UA" sz="2400" b="1" dirty="0" smtClean="0">
                <a:solidFill>
                  <a:srgbClr val="0000FF"/>
                </a:solidFill>
              </a:rPr>
              <a:t>колектор періодично змінює напрям струму в рамці і забезпечує неперервне обертання рамки;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uk-UA" sz="2400" b="1" dirty="0" smtClean="0">
                <a:solidFill>
                  <a:srgbClr val="0000FF"/>
                </a:solidFill>
              </a:rPr>
              <a:t>в потужних двигунах для створення магнітного поля використовується </a:t>
            </a:r>
          </a:p>
          <a:p>
            <a:pPr>
              <a:lnSpc>
                <a:spcPct val="90000"/>
              </a:lnSpc>
              <a:defRPr/>
            </a:pPr>
            <a:r>
              <a:rPr lang="uk-UA" sz="2400" b="1" dirty="0" smtClean="0">
                <a:solidFill>
                  <a:srgbClr val="0000FF"/>
                </a:solidFill>
              </a:rPr>
              <a:t>електромагніт. </a:t>
            </a:r>
            <a:endParaRPr lang="ru-RU" sz="2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69756" y="548680"/>
            <a:ext cx="27786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uk-UA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5) гучномовець:</a:t>
            </a:r>
            <a:endParaRPr lang="ru-RU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7" descr="F9293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80409" y="1484784"/>
            <a:ext cx="4563591" cy="456359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1340768"/>
            <a:ext cx="4572000" cy="481978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uk-UA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uk-UA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перетворює електричні коливання низької частоти у звукові хвилі;</a:t>
            </a:r>
          </a:p>
          <a:p>
            <a:pPr>
              <a:lnSpc>
                <a:spcPct val="80000"/>
              </a:lnSpc>
              <a:defRPr/>
            </a:pPr>
            <a:r>
              <a:rPr lang="uk-UA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звукова котушка з мідного дроту з’єднана з пружною мембраною і конічним дифузором, розміщена у зазорі сильного кільцевого постійного магніту;</a:t>
            </a:r>
          </a:p>
          <a:p>
            <a:pPr>
              <a:lnSpc>
                <a:spcPct val="80000"/>
              </a:lnSpc>
              <a:defRPr/>
            </a:pPr>
            <a:r>
              <a:rPr lang="uk-UA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під час проходження струму котушка коливається з частотою коливань сили струму;</a:t>
            </a:r>
          </a:p>
          <a:p>
            <a:pPr>
              <a:lnSpc>
                <a:spcPct val="80000"/>
              </a:lnSpc>
              <a:defRPr/>
            </a:pPr>
            <a:r>
              <a:rPr lang="uk-UA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коливання котушки разом з дифузором створюють звукові хвилі.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ила Ампера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51520" y="188640"/>
            <a:ext cx="8604448" cy="6453336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922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724128" cy="6309360"/>
          </a:xfrm>
        </p:spPr>
        <p:txBody>
          <a:bodyPr>
            <a:scene3d>
              <a:camera prst="orthographicFront"/>
              <a:lightRig rig="threePt" dir="t"/>
            </a:scene3d>
            <a:sp3d prstMaterial="dkEdge"/>
          </a:bodyPr>
          <a:lstStyle/>
          <a:p>
            <a:pPr>
              <a:buNone/>
            </a:pPr>
            <a:endParaRPr lang="ru-RU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Андре-Марі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Ампер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(1775 – 1836 )</a:t>
            </a:r>
          </a:p>
          <a:p>
            <a:pPr marL="274320" indent="-274320">
              <a:lnSpc>
                <a:spcPct val="80000"/>
              </a:lnSpc>
              <a:buNone/>
              <a:defRPr/>
            </a:pPr>
            <a:r>
              <a:rPr lang="uk-UA" b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Народився в м. Ліоні</a:t>
            </a:r>
            <a:r>
              <a:rPr lang="en-US" b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(Франція).</a:t>
            </a:r>
          </a:p>
          <a:p>
            <a:pPr marL="274320" indent="-274320">
              <a:lnSpc>
                <a:spcPct val="80000"/>
              </a:lnSpc>
              <a:buNone/>
              <a:defRPr/>
            </a:pPr>
            <a:r>
              <a:rPr lang="ru-RU" b="1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Відкрив</a:t>
            </a:r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закон </a:t>
            </a:r>
            <a:r>
              <a:rPr lang="ru-RU" b="1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взаємодії</a:t>
            </a:r>
            <a:endParaRPr lang="ru-RU" b="1" dirty="0" smtClean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>
              <a:lnSpc>
                <a:spcPct val="80000"/>
              </a:lnSpc>
              <a:buNone/>
              <a:defRPr/>
            </a:pPr>
            <a:r>
              <a:rPr lang="ru-RU" b="1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електричних</a:t>
            </a:r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струмів</a:t>
            </a:r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</a:t>
            </a:r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</a:p>
          <a:p>
            <a:pPr marL="274320" indent="-274320">
              <a:lnSpc>
                <a:spcPct val="80000"/>
              </a:lnSpc>
              <a:buNone/>
              <a:defRPr/>
            </a:pPr>
            <a:r>
              <a:rPr lang="ru-RU" b="1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чив</a:t>
            </a:r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дію</a:t>
            </a:r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магнітного</a:t>
            </a:r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поля на</a:t>
            </a:r>
          </a:p>
          <a:p>
            <a:pPr marL="274320" indent="-274320">
              <a:lnSpc>
                <a:spcPct val="80000"/>
              </a:lnSpc>
              <a:buNone/>
              <a:defRPr/>
            </a:pPr>
            <a:r>
              <a:rPr lang="ru-RU" b="1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провідник</a:t>
            </a:r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струмом</a:t>
            </a:r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274320" indent="-274320">
              <a:lnSpc>
                <a:spcPct val="80000"/>
              </a:lnSpc>
              <a:buNone/>
              <a:defRPr/>
            </a:pPr>
            <a:r>
              <a:rPr lang="ru-RU" b="1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Запропонував</a:t>
            </a:r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першу </a:t>
            </a:r>
            <a:r>
              <a:rPr lang="ru-RU" b="1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теорію</a:t>
            </a:r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274320" indent="-274320">
              <a:lnSpc>
                <a:spcPct val="80000"/>
              </a:lnSpc>
              <a:buNone/>
              <a:defRPr/>
            </a:pPr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магнетизму.</a:t>
            </a:r>
          </a:p>
          <a:p>
            <a:pPr marL="274320" indent="-274320">
              <a:lnSpc>
                <a:spcPct val="80000"/>
              </a:lnSpc>
              <a:buNone/>
              <a:defRPr/>
            </a:pPr>
            <a:r>
              <a:rPr lang="ru-RU" b="1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Праці</a:t>
            </a:r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теорії</a:t>
            </a:r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імовірнос</a:t>
            </a:r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Теорія ймовірності"/>
              </a:rPr>
              <a:t> </a:t>
            </a:r>
            <a:r>
              <a:rPr lang="ru-RU" b="1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тей</a:t>
            </a:r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274320" indent="-274320">
              <a:lnSpc>
                <a:spcPct val="80000"/>
              </a:lnSpc>
              <a:buNone/>
              <a:defRPr/>
            </a:pPr>
            <a:r>
              <a:rPr lang="ru-RU" b="1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Дослідив</a:t>
            </a:r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застосування</a:t>
            </a:r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274320" indent="-274320">
              <a:lnSpc>
                <a:spcPct val="80000"/>
              </a:lnSpc>
              <a:buNone/>
              <a:defRPr/>
            </a:pPr>
            <a:r>
              <a:rPr lang="ru-RU" b="1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варіаційного</a:t>
            </a:r>
            <a:endParaRPr lang="ru-RU" b="1" dirty="0" smtClean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>
              <a:lnSpc>
                <a:spcPct val="80000"/>
              </a:lnSpc>
              <a:buNone/>
              <a:defRPr/>
            </a:pPr>
            <a:r>
              <a:rPr lang="ru-RU" b="1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числення</a:t>
            </a:r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b="1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механіці</a:t>
            </a:r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7" descr="Ампер Андре-Мар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436096" y="1124744"/>
            <a:ext cx="3456384" cy="4608512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3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 показує закон Ампера ? </a:t>
            </a:r>
            <a:endParaRPr lang="ru-RU" sz="36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рис 1"/>
          <p:cNvPicPr>
            <a:picLocks noChangeAspect="1" noChangeArrowheads="1"/>
          </p:cNvPicPr>
          <p:nvPr/>
        </p:nvPicPr>
        <p:blipFill>
          <a:blip r:embed="rId2" cstate="print"/>
          <a:srcRect r="-43"/>
          <a:stretch>
            <a:fillRect/>
          </a:stretch>
        </p:blipFill>
        <p:spPr bwMode="auto">
          <a:xfrm>
            <a:off x="5724128" y="764704"/>
            <a:ext cx="2808312" cy="233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1124744"/>
            <a:ext cx="3707904" cy="15696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uk-UA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Між полюсами постійного магніту розміщено провідник зі струмом. Замкнемо ключ. </a:t>
            </a:r>
            <a:endParaRPr lang="ru-RU" sz="2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995936" y="1916832"/>
            <a:ext cx="1008112" cy="0"/>
          </a:xfrm>
          <a:prstGeom prst="straightConnector1">
            <a:avLst/>
          </a:prstGeom>
          <a:ln w="66675">
            <a:solidFill>
              <a:srgbClr val="00B0F0"/>
            </a:solidFill>
            <a:headEnd w="med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899979" y="2996952"/>
            <a:ext cx="5821274" cy="4901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49263" algn="ctr">
              <a:lnSpc>
                <a:spcPct val="115000"/>
              </a:lnSpc>
            </a:pPr>
            <a:r>
              <a:rPr lang="uk-UA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Коли по провіднику проходить струм</a:t>
            </a:r>
            <a:endParaRPr lang="ru-RU" sz="24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429000"/>
            <a:ext cx="2843808" cy="233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429000"/>
            <a:ext cx="2808312" cy="2332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Прямоугольник 12"/>
          <p:cNvSpPr/>
          <p:nvPr/>
        </p:nvSpPr>
        <p:spPr>
          <a:xfrm>
            <a:off x="3382229" y="4077072"/>
            <a:ext cx="236442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змінюємо </a:t>
            </a:r>
          </a:p>
          <a:p>
            <a:pPr algn="ctr"/>
            <a:r>
              <a:rPr lang="uk-UA" sz="24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напрям струму </a:t>
            </a:r>
            <a:endParaRPr lang="ru-RU" sz="2400" b="1" dirty="0">
              <a:solidFill>
                <a:srgbClr val="FFFF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565767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провідник виштовхується з                проміжку </a:t>
            </a:r>
          </a:p>
          <a:p>
            <a:r>
              <a:rPr lang="uk-UA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 полюсами магніту</a:t>
            </a:r>
            <a:endParaRPr lang="ru-RU" sz="2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572000" y="565767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uk-UA" sz="2400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провідник втягується</a:t>
            </a:r>
          </a:p>
          <a:p>
            <a:pPr algn="r"/>
            <a:r>
              <a:rPr lang="uk-UA" sz="2400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проміжок між полюсами магніту</a:t>
            </a:r>
            <a:endParaRPr lang="ru-RU" sz="2400" dirty="0">
              <a:solidFill>
                <a:srgbClr val="FFFF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 noChangeArrowheads="1"/>
          </p:cNvSpPr>
          <p:nvPr>
            <p:ph idx="1"/>
          </p:nvPr>
        </p:nvSpPr>
        <p:spPr bwMode="auto">
          <a:xfrm>
            <a:off x="0" y="0"/>
            <a:ext cx="8686800" cy="483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ctr">
              <a:lnSpc>
                <a:spcPct val="115000"/>
              </a:lnSpc>
              <a:buNone/>
            </a:pPr>
            <a:r>
              <a:rPr lang="uk-UA" sz="2400" b="1" dirty="0">
                <a:solidFill>
                  <a:srgbClr val="00B0F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Змінимо напрям магнітних ліній поля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48680"/>
            <a:ext cx="3024336" cy="2581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548680"/>
            <a:ext cx="3024336" cy="2611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0" y="321297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2400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Провідник втягується у</a:t>
            </a:r>
          </a:p>
          <a:p>
            <a:pPr algn="ctr"/>
            <a:r>
              <a:rPr lang="uk-UA" sz="2400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проміжок між полюсами магніту </a:t>
            </a:r>
            <a:endParaRPr lang="ru-RU" sz="2400" dirty="0">
              <a:solidFill>
                <a:srgbClr val="FFFF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72000" y="321297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2400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Провідник виштовхується з проміжку між полюсами магніту </a:t>
            </a:r>
            <a:endParaRPr lang="ru-RU" sz="2400" dirty="0">
              <a:solidFill>
                <a:srgbClr val="FFFF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4149080"/>
            <a:ext cx="8964488" cy="2538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just">
              <a:lnSpc>
                <a:spcPct val="115000"/>
              </a:lnSpc>
            </a:pPr>
            <a:r>
              <a:rPr lang="uk-UA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Отже, на провідник зі струмом у магнітному полі діє сила.</a:t>
            </a:r>
            <a:endParaRPr lang="ru-RU" sz="2800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49263" algn="just">
              <a:lnSpc>
                <a:spcPct val="115000"/>
              </a:lnSpc>
            </a:pPr>
            <a:r>
              <a:rPr lang="uk-UA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Напрям сили, з якою магнітне поле діє на провідник зі струмом, залежить від напряму струму в провіднику та напряму магнітних ліній поля. </a:t>
            </a:r>
            <a:r>
              <a:rPr lang="uk-UA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endParaRPr lang="ru-RU" sz="28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79512" y="0"/>
            <a:ext cx="8964488" cy="6858000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Сила, з якою магнітне поле діє на провідник зі струмом,</a:t>
            </a:r>
          </a:p>
          <a:p>
            <a:pPr>
              <a:buNone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називається  </a:t>
            </a:r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силою Ампера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en-US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</a:t>
            </a:r>
            <a:r>
              <a:rPr lang="en-US" sz="3600" b="1" i="1" baseline="-25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A</a:t>
            </a:r>
            <a:r>
              <a:rPr lang="en-US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=BI</a:t>
            </a:r>
            <a:r>
              <a:rPr lang="en-US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/>
              </a:rPr>
              <a:t></a:t>
            </a:r>
            <a:r>
              <a:rPr lang="uk-UA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/>
              </a:rPr>
              <a:t> </a:t>
            </a:r>
            <a:r>
              <a:rPr lang="en-US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 sin</a:t>
            </a:r>
            <a:r>
              <a:rPr lang="el-GR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α</a:t>
            </a:r>
            <a:r>
              <a:rPr lang="en-US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,</a:t>
            </a:r>
          </a:p>
          <a:p>
            <a:pPr algn="ctr">
              <a:buNone/>
              <a:defRPr/>
            </a:pPr>
            <a:r>
              <a:rPr lang="uk-UA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де</a:t>
            </a:r>
          </a:p>
          <a:p>
            <a:pPr algn="ctr">
              <a:buNone/>
              <a:defRPr/>
            </a:pPr>
            <a:r>
              <a:rPr lang="uk-UA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</a:p>
          <a:p>
            <a:pPr algn="ctr">
              <a:buNone/>
              <a:defRPr/>
            </a:pPr>
            <a: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</a:t>
            </a:r>
            <a:r>
              <a:rPr lang="uk-UA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– індукція магнітного поля (</a:t>
            </a:r>
            <a:r>
              <a:rPr lang="uk-UA" sz="36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Тл</a:t>
            </a:r>
            <a:r>
              <a:rPr lang="uk-UA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);</a:t>
            </a:r>
          </a:p>
          <a:p>
            <a:pPr algn="ctr">
              <a:buNone/>
              <a:defRPr/>
            </a:pPr>
            <a: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</a:t>
            </a:r>
            <a:r>
              <a:rPr lang="uk-UA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uk-UA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– сила струму  (А);</a:t>
            </a:r>
          </a:p>
          <a:p>
            <a:pPr algn="ctr">
              <a:buNone/>
              <a:defRPr/>
            </a:pPr>
            <a:r>
              <a:rPr lang="en-US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sym typeface="Symbol"/>
              </a:rPr>
              <a:t> </a:t>
            </a:r>
            <a: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</a:t>
            </a:r>
            <a:r>
              <a:rPr lang="uk-UA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– довжина активної частини  провідника (м);</a:t>
            </a:r>
          </a:p>
          <a:p>
            <a:pPr algn="ctr">
              <a:buNone/>
              <a:defRPr/>
            </a:pPr>
            <a:r>
              <a:rPr lang="el-GR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α</a:t>
            </a:r>
            <a:r>
              <a:rPr lang="uk-UA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– кут між В та </a:t>
            </a:r>
            <a:r>
              <a:rPr lang="en-US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</a:t>
            </a:r>
            <a:endParaRPr lang="uk-UA" sz="36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soft" dir="t">
              <a:rot lat="0" lon="0" rev="16800000"/>
            </a:lightRig>
          </a:scene3d>
          <a:sp3d prstMaterial="softEdge"/>
        </p:spPr>
        <p:txBody>
          <a:bodyPr>
            <a:normAutofit fontScale="90000"/>
            <a:scene3d>
              <a:camera prst="orthographicFront"/>
              <a:lightRig rig="soft" dir="t">
                <a:rot lat="0" lon="0" rev="16800000"/>
              </a:lightRig>
            </a:scene3d>
            <a:sp3d prstMaterial="dkEdge">
              <a:bevelT w="38100" h="38100"/>
            </a:sp3d>
          </a:bodyPr>
          <a:lstStyle/>
          <a:p>
            <a:r>
              <a:rPr lang="uk-UA" sz="4400" dirty="0" smtClean="0">
                <a:solidFill>
                  <a:srgbClr val="00B0F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Напрям сили Ампера можна визначити за правилом лівої руки.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9" name="8_216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95536" y="2204864"/>
            <a:ext cx="4136459" cy="3384376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4572000" y="1916832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263" algn="just" eaLnBrk="0" hangingPunct="0"/>
            <a:endParaRPr lang="uk-UA" sz="2400" i="1" dirty="0" smtClean="0">
              <a:solidFill>
                <a:srgbClr val="FFFF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49263" algn="just" eaLnBrk="0" hangingPunct="0"/>
            <a:r>
              <a:rPr lang="uk-UA" sz="2400" b="1" i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Якщо ліву руку розташувати так, щоб лінії магнітного поля входили в долоню, а чотири витягнуті пальці вказували напрямок струму в провіднику, то відігнутий на 90</a:t>
            </a:r>
            <a:r>
              <a:rPr lang="uk-UA" sz="2400" b="1" i="1" baseline="30000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lang="uk-UA" sz="2400" b="1" i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великий палець укаже напрямок сили Ампера.</a:t>
            </a:r>
            <a:endParaRPr lang="ru-RU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1" dur="8984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3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836712"/>
            <a:ext cx="2116122" cy="70537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5" name="Объект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764704"/>
            <a:ext cx="2165350" cy="7905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1628800"/>
            <a:ext cx="3851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провідник розташований перпендикулярно до магнітних ліній</a:t>
            </a:r>
            <a:endParaRPr lang="ru-RU" sz="24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4048" y="1700808"/>
            <a:ext cx="38164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провідник розташований паралельно магнітним лініям</a:t>
            </a:r>
            <a:endParaRPr lang="ru-RU" sz="24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10" name="Прямоугольник 4"/>
          <p:cNvGrpSpPr>
            <a:grpSpLocks/>
          </p:cNvGrpSpPr>
          <p:nvPr/>
        </p:nvGrpSpPr>
        <p:grpSpPr bwMode="auto">
          <a:xfrm>
            <a:off x="2195736" y="3212976"/>
            <a:ext cx="519112" cy="2968625"/>
            <a:chOff x="1701" y="361"/>
            <a:chExt cx="327" cy="1870"/>
          </a:xfrm>
        </p:grpSpPr>
        <p:pic>
          <p:nvPicPr>
            <p:cNvPr id="11" name="Прямоугольник 4"/>
            <p:cNvPicPr>
              <a:picLocks noChangeArrowheads="1"/>
            </p:cNvPicPr>
            <p:nvPr/>
          </p:nvPicPr>
          <p:blipFill>
            <a:blip r:embed="rId4" cstate="print">
              <a:lum bright="-36000"/>
            </a:blip>
            <a:srcRect/>
            <a:stretch>
              <a:fillRect/>
            </a:stretch>
          </p:blipFill>
          <p:spPr bwMode="auto">
            <a:xfrm>
              <a:off x="1701" y="361"/>
              <a:ext cx="327" cy="1870"/>
            </a:xfrm>
            <a:prstGeom prst="rect">
              <a:avLst/>
            </a:prstGeom>
            <a:noFill/>
          </p:spPr>
        </p:pic>
        <p:sp>
          <p:nvSpPr>
            <p:cNvPr id="12" name="Text Box 6"/>
            <p:cNvSpPr txBox="1">
              <a:spLocks noChangeArrowheads="1"/>
            </p:cNvSpPr>
            <p:nvPr/>
          </p:nvSpPr>
          <p:spPr bwMode="auto">
            <a:xfrm>
              <a:off x="1728" y="370"/>
              <a:ext cx="68" cy="1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uk-UA">
                <a:solidFill>
                  <a:srgbClr val="F2F2F2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539552" y="3789040"/>
            <a:ext cx="1080120" cy="1296144"/>
            <a:chOff x="539552" y="3789040"/>
            <a:chExt cx="1080120" cy="1296144"/>
          </a:xfrm>
        </p:grpSpPr>
        <p:cxnSp>
          <p:nvCxnSpPr>
            <p:cNvPr id="17" name="Прямая со стрелкой 16"/>
            <p:cNvCxnSpPr/>
            <p:nvPr/>
          </p:nvCxnSpPr>
          <p:spPr>
            <a:xfrm>
              <a:off x="539552" y="3789040"/>
              <a:ext cx="10801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539552" y="3933056"/>
              <a:ext cx="10801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>
              <a:off x="539552" y="4077072"/>
              <a:ext cx="10801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>
              <a:off x="539552" y="4221088"/>
              <a:ext cx="10801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>
              <a:off x="539552" y="4365104"/>
              <a:ext cx="10801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>
              <a:off x="539552" y="4509120"/>
              <a:ext cx="10801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>
              <a:off x="539552" y="4941168"/>
              <a:ext cx="10801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4" name="Прямая со стрелкой 23"/>
            <p:cNvCxnSpPr/>
            <p:nvPr/>
          </p:nvCxnSpPr>
          <p:spPr>
            <a:xfrm>
              <a:off x="539552" y="5085184"/>
              <a:ext cx="10801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5" name="Прямая со стрелкой 24"/>
            <p:cNvCxnSpPr/>
            <p:nvPr/>
          </p:nvCxnSpPr>
          <p:spPr>
            <a:xfrm>
              <a:off x="539552" y="4797152"/>
              <a:ext cx="10801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/>
            <p:cNvCxnSpPr/>
            <p:nvPr/>
          </p:nvCxnSpPr>
          <p:spPr>
            <a:xfrm>
              <a:off x="539552" y="4653136"/>
              <a:ext cx="10801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28" name="Прямоугольник 4"/>
          <p:cNvGrpSpPr>
            <a:grpSpLocks/>
          </p:cNvGrpSpPr>
          <p:nvPr/>
        </p:nvGrpSpPr>
        <p:grpSpPr bwMode="auto">
          <a:xfrm>
            <a:off x="6372200" y="3212976"/>
            <a:ext cx="519112" cy="2968625"/>
            <a:chOff x="1701" y="361"/>
            <a:chExt cx="327" cy="1870"/>
          </a:xfrm>
        </p:grpSpPr>
        <p:pic>
          <p:nvPicPr>
            <p:cNvPr id="29" name="Прямоугольник 4"/>
            <p:cNvPicPr>
              <a:picLocks noChangeArrowheads="1"/>
            </p:cNvPicPr>
            <p:nvPr/>
          </p:nvPicPr>
          <p:blipFill>
            <a:blip r:embed="rId4" cstate="print">
              <a:lum bright="-36000"/>
            </a:blip>
            <a:srcRect/>
            <a:stretch>
              <a:fillRect/>
            </a:stretch>
          </p:blipFill>
          <p:spPr bwMode="auto">
            <a:xfrm>
              <a:off x="1701" y="361"/>
              <a:ext cx="327" cy="1870"/>
            </a:xfrm>
            <a:prstGeom prst="rect">
              <a:avLst/>
            </a:prstGeom>
            <a:noFill/>
          </p:spPr>
        </p:pic>
        <p:sp>
          <p:nvSpPr>
            <p:cNvPr id="30" name="Text Box 6"/>
            <p:cNvSpPr txBox="1">
              <a:spLocks noChangeArrowheads="1"/>
            </p:cNvSpPr>
            <p:nvPr/>
          </p:nvSpPr>
          <p:spPr bwMode="auto">
            <a:xfrm>
              <a:off x="1728" y="370"/>
              <a:ext cx="68" cy="1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uk-UA">
                <a:solidFill>
                  <a:srgbClr val="F2F2F2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 rot="16200000">
            <a:off x="6822250" y="3843046"/>
            <a:ext cx="1980220" cy="1296144"/>
            <a:chOff x="539552" y="3789040"/>
            <a:chExt cx="1080120" cy="1296144"/>
          </a:xfrm>
        </p:grpSpPr>
        <p:cxnSp>
          <p:nvCxnSpPr>
            <p:cNvPr id="32" name="Прямая со стрелкой 31"/>
            <p:cNvCxnSpPr/>
            <p:nvPr/>
          </p:nvCxnSpPr>
          <p:spPr>
            <a:xfrm>
              <a:off x="539552" y="3789040"/>
              <a:ext cx="10801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/>
            <p:cNvCxnSpPr/>
            <p:nvPr/>
          </p:nvCxnSpPr>
          <p:spPr>
            <a:xfrm>
              <a:off x="539552" y="3933056"/>
              <a:ext cx="10801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/>
            <p:nvPr/>
          </p:nvCxnSpPr>
          <p:spPr>
            <a:xfrm>
              <a:off x="539552" y="4077072"/>
              <a:ext cx="10801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5" name="Прямая со стрелкой 34"/>
            <p:cNvCxnSpPr/>
            <p:nvPr/>
          </p:nvCxnSpPr>
          <p:spPr>
            <a:xfrm>
              <a:off x="539552" y="4221088"/>
              <a:ext cx="10801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6" name="Прямая со стрелкой 35"/>
            <p:cNvCxnSpPr/>
            <p:nvPr/>
          </p:nvCxnSpPr>
          <p:spPr>
            <a:xfrm>
              <a:off x="539552" y="4365104"/>
              <a:ext cx="10801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7" name="Прямая со стрелкой 36"/>
            <p:cNvCxnSpPr/>
            <p:nvPr/>
          </p:nvCxnSpPr>
          <p:spPr>
            <a:xfrm>
              <a:off x="539552" y="4509120"/>
              <a:ext cx="10801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8" name="Прямая со стрелкой 37"/>
            <p:cNvCxnSpPr/>
            <p:nvPr/>
          </p:nvCxnSpPr>
          <p:spPr>
            <a:xfrm>
              <a:off x="539552" y="4941168"/>
              <a:ext cx="10801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9" name="Прямая со стрелкой 38"/>
            <p:cNvCxnSpPr/>
            <p:nvPr/>
          </p:nvCxnSpPr>
          <p:spPr>
            <a:xfrm>
              <a:off x="539552" y="5085184"/>
              <a:ext cx="10801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0" name="Прямая со стрелкой 39"/>
            <p:cNvCxnSpPr/>
            <p:nvPr/>
          </p:nvCxnSpPr>
          <p:spPr>
            <a:xfrm>
              <a:off x="539552" y="4797152"/>
              <a:ext cx="10801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1" name="Прямая со стрелкой 40"/>
            <p:cNvCxnSpPr/>
            <p:nvPr/>
          </p:nvCxnSpPr>
          <p:spPr>
            <a:xfrm>
              <a:off x="539552" y="4653136"/>
              <a:ext cx="10801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3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80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amper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4537075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067944" y="62068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263" algn="just"/>
            <a:r>
              <a:rPr lang="uk-UA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результаті дії сили Ампера рамка зі струмом може обертатися в магнітному полі.</a:t>
            </a:r>
            <a:endParaRPr lang="uk-UA" sz="24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486916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263" algn="just"/>
            <a:r>
              <a:rPr lang="uk-UA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Явище обертання рамки зі струмом у магнітному полі використовують у роботі електродвигунів.</a:t>
            </a:r>
            <a:endParaRPr lang="ru-RU" sz="24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</a:endParaRPr>
          </a:p>
        </p:txBody>
      </p:sp>
      <p:pic>
        <p:nvPicPr>
          <p:cNvPr id="7" name="Picture 6" descr="Описание: mag_ind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19738" y="3573463"/>
            <a:ext cx="2940050" cy="297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260648"/>
            <a:ext cx="7731125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3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Практичне використання дії сили Ампера:</a:t>
            </a:r>
            <a:br>
              <a:rPr lang="uk-UA" sz="3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</a:br>
            <a:r>
              <a:rPr lang="uk-UA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1</a:t>
            </a:r>
            <a:r>
              <a:rPr lang="uk-UA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) електровимірювальні прилади          магнітоелектричної системи: </a:t>
            </a:r>
            <a:endParaRPr lang="ru-RU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5" name="Рисунок 73" descr="EL_MA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599113" y="2465388"/>
            <a:ext cx="3097903" cy="4059956"/>
          </a:xfrm>
          <a:prstGeom prst="rect">
            <a:avLst/>
          </a:prstGeom>
          <a:solidFill>
            <a:srgbClr val="CCCCFF"/>
          </a:solidFill>
        </p:spPr>
      </p:pic>
      <p:sp>
        <p:nvSpPr>
          <p:cNvPr id="6" name="Текст 5"/>
          <p:cNvSpPr txBox="1">
            <a:spLocks/>
          </p:cNvSpPr>
          <p:nvPr/>
        </p:nvSpPr>
        <p:spPr>
          <a:xfrm>
            <a:off x="428625" y="2857500"/>
            <a:ext cx="4322763" cy="3305175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-  </a:t>
            </a:r>
            <a:r>
              <a:rPr kumimoji="0" lang="uk-UA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в цих приладах </a:t>
            </a:r>
            <a:r>
              <a:rPr kumimoji="0" lang="uk-UA" b="0" i="0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використовується взаємодія постійного магніту і котушки зі струмом </a:t>
            </a:r>
            <a:r>
              <a:rPr kumimoji="0" lang="uk-UA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(дротяної рамки, до якої прикріплені дві пружини, через які підводять струм до рамки);</a:t>
            </a:r>
          </a:p>
          <a:p>
            <a:pPr marL="274320" marR="0" lvl="0" indent="-27432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uk-UA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-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  </a:t>
            </a:r>
            <a:r>
              <a:rPr kumimoji="0" lang="uk-UA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прилади чутливі, добре захищені від впливу зовнішніх магнітних   полів, споживають мало енергії, але придатні для вимірювання лише в колах</a:t>
            </a:r>
          </a:p>
          <a:p>
            <a:pPr marL="274320" marR="0" lvl="0" indent="-27432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uk-UA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    постійного струму.</a:t>
            </a:r>
            <a:endParaRPr kumimoji="0" lang="ru-RU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100</TotalTime>
  <Words>477</Words>
  <Application>Microsoft Office PowerPoint</Application>
  <PresentationFormat>Экран (4:3)</PresentationFormat>
  <Paragraphs>68</Paragraphs>
  <Slides>14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 Дія магнітного поля на провідник зі струмом. Сила ампера.                                       ПІДГОТОВИЛА                                                                          Хасанова В.                                                                  11-А клас </vt:lpstr>
      <vt:lpstr>Слайд 2</vt:lpstr>
      <vt:lpstr>Слайд 3</vt:lpstr>
      <vt:lpstr>Слайд 4</vt:lpstr>
      <vt:lpstr>Слайд 5</vt:lpstr>
      <vt:lpstr>Напрям сили Ампера можна визначити за правилом лівої руки.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Дія магнітного поля на провідник зі струмом. Сила ампера.                                       ПІДГОТОВИЛА                                                                          Хасанова В.                                                                  11-А клас </dc:title>
  <dc:creator>Administrator</dc:creator>
  <cp:lastModifiedBy>DNA7 X86</cp:lastModifiedBy>
  <cp:revision>26</cp:revision>
  <dcterms:created xsi:type="dcterms:W3CDTF">2013-11-28T14:44:02Z</dcterms:created>
  <dcterms:modified xsi:type="dcterms:W3CDTF">2013-11-28T16:37:00Z</dcterms:modified>
</cp:coreProperties>
</file>