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9" r:id="rId2"/>
    <p:sldId id="270" r:id="rId3"/>
    <p:sldId id="271" r:id="rId4"/>
    <p:sldId id="257" r:id="rId5"/>
    <p:sldId id="258" r:id="rId6"/>
    <p:sldId id="265" r:id="rId7"/>
    <p:sldId id="259" r:id="rId8"/>
    <p:sldId id="260" r:id="rId9"/>
    <p:sldId id="261" r:id="rId10"/>
    <p:sldId id="268" r:id="rId11"/>
    <p:sldId id="262" r:id="rId12"/>
    <p:sldId id="266" r:id="rId13"/>
    <p:sldId id="267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6600"/>
    <a:srgbClr val="993300"/>
    <a:srgbClr val="FF9900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2773" autoAdjust="0"/>
  </p:normalViewPr>
  <p:slideViewPr>
    <p:cSldViewPr>
      <p:cViewPr varScale="1">
        <p:scale>
          <a:sx n="79" d="100"/>
          <a:sy n="79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5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6" name="Freeform 8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7" name="Rectangle 9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reeform 10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FEA4-B008-4147-B236-F740705B9758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B825EB69-AA61-4588-890A-8649E7F652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E4755-EF1A-4FA7-B842-F53DA853F551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329CA-74ED-48FE-A9B1-A920949C08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1D0CC-0255-47CA-AFC5-789617868528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F5AED-A2B1-49E6-943F-BF8E491ADD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FC080-D10C-40A1-9441-794F0BC61578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E8643-0D3B-462D-A8F2-2F309EDA2B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7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reeform 10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169CA-33F3-4DAE-A1E3-DB3274D07894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0B10-3ED6-4B0E-AB26-E2E5C204AC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9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reeform 10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9F5A0-EF0B-409A-9F43-FB550BE0285C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897AD-CF3A-4CD8-9E7A-395F206FB5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9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Freeform 11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Freeform 12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6C8D7-CB7A-43CF-B7DD-81864071096C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ED59-84F1-46DD-A6F9-DB2ECE38CA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reeform 6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7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8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7E922-6BD8-4EFB-8FB2-F91137ED0330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2F6AA-F679-41E0-9E7B-AF53B8C802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Freeform 5"/>
          <p:cNvSpPr/>
          <p:nvPr/>
        </p:nvSpPr>
        <p:spPr>
          <a:xfrm>
            <a:off x="0" y="5381625"/>
            <a:ext cx="3286125" cy="120808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reeform 6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7"/>
          <p:cNvSpPr/>
          <p:nvPr/>
        </p:nvSpPr>
        <p:spPr>
          <a:xfrm>
            <a:off x="0" y="5346700"/>
            <a:ext cx="3425825" cy="94456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AEF23-4B7F-4BF2-9710-D721181A4BD1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59328-D26F-4F76-B92D-22CD154BF2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8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9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reeform 10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CFC24-7F19-452F-A522-2288E172C5A9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C6D7-ADD4-4B97-A014-8A1E7373FB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9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Freeform 10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FD1A9-CBF4-4EF8-BB8B-4C4CF6B30B74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A2E2F-3E69-49A4-882C-2897A1318F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900" kern="1200" cap="all" spc="11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C2DFF85-2FCD-42B2-A3E8-FECA072540CD}" type="datetimeFigureOut">
              <a:rPr lang="ru-RU"/>
              <a:pPr>
                <a:defRPr/>
              </a:pPr>
              <a:t>06.06.2014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cap="all" spc="110" baseline="0">
                <a:solidFill>
                  <a:srgbClr val="4D4D4D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baseline="0">
                <a:solidFill>
                  <a:srgbClr val="4D4D4D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BEA7A6-1830-4D89-8211-16296FE835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79388" y="476250"/>
            <a:ext cx="8964612" cy="2592388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uk-UA" sz="4800" cap="none" smtClean="0">
                <a:latin typeface="Arial" charset="0"/>
              </a:rPr>
              <a:t/>
            </a:r>
            <a:br>
              <a:rPr lang="uk-UA" sz="4800" cap="none" smtClean="0">
                <a:latin typeface="Arial" charset="0"/>
              </a:rPr>
            </a:br>
            <a:r>
              <a:rPr lang="uk-UA" sz="4000" b="1" i="1" cap="none" smtClean="0">
                <a:solidFill>
                  <a:srgbClr val="FF6600"/>
                </a:solidFill>
                <a:latin typeface="Arial" charset="0"/>
              </a:rPr>
              <a:t>ЕЛЕКТРОЛІЗ (перевірка закону, застосування)</a:t>
            </a:r>
            <a:r>
              <a:rPr lang="uk-UA" sz="4000" cap="none" smtClean="0">
                <a:solidFill>
                  <a:srgbClr val="FF6600"/>
                </a:solidFill>
                <a:latin typeface="Arial" charset="0"/>
              </a:rPr>
              <a:t/>
            </a:r>
            <a:br>
              <a:rPr lang="uk-UA" sz="4000" cap="none" smtClean="0">
                <a:solidFill>
                  <a:srgbClr val="FF6600"/>
                </a:solidFill>
                <a:latin typeface="Arial" charset="0"/>
              </a:rPr>
            </a:br>
            <a:r>
              <a:rPr lang="uk-UA" sz="4800" cap="none" smtClean="0">
                <a:solidFill>
                  <a:srgbClr val="FF0000"/>
                </a:solidFill>
                <a:latin typeface="Arial" charset="0"/>
              </a:rPr>
              <a:t/>
            </a:r>
            <a:br>
              <a:rPr lang="uk-UA" sz="4800" cap="none" smtClean="0">
                <a:solidFill>
                  <a:srgbClr val="FF0000"/>
                </a:solidFill>
                <a:latin typeface="Arial" charset="0"/>
              </a:rPr>
            </a:br>
            <a:r>
              <a:rPr lang="uk-UA" sz="2800" b="1" i="1" cap="none" smtClean="0">
                <a:solidFill>
                  <a:srgbClr val="FF6600"/>
                </a:solidFill>
                <a:latin typeface="Arial" charset="0"/>
              </a:rPr>
              <a:t>Мета: Дослідним шляхом ознайомитись з явищем електролізу, перевірити закон Фарадея та визначити електрохімічний еквівалент міді</a:t>
            </a:r>
            <a:br>
              <a:rPr lang="uk-UA" sz="2800" b="1" i="1" cap="none" smtClean="0">
                <a:solidFill>
                  <a:srgbClr val="FF6600"/>
                </a:solidFill>
                <a:latin typeface="Arial" charset="0"/>
              </a:rPr>
            </a:br>
            <a:endParaRPr lang="ru-RU" sz="2800" b="1" i="1" cap="none" smtClean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3314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3716338"/>
            <a:ext cx="7486650" cy="2160587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uk-UA" sz="2400" b="1" dirty="0" smtClean="0">
                <a:solidFill>
                  <a:srgbClr val="00FF00"/>
                </a:solidFill>
                <a:latin typeface="Arial" charset="0"/>
              </a:rPr>
              <a:t>Робота</a:t>
            </a: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uk-UA" sz="2400" b="1" dirty="0" smtClean="0">
                <a:solidFill>
                  <a:srgbClr val="00FF00"/>
                </a:solidFill>
                <a:latin typeface="Arial" charset="0"/>
              </a:rPr>
              <a:t> учня 11 класу </a:t>
            </a: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uk-UA" sz="2400" b="1" dirty="0" smtClean="0">
                <a:solidFill>
                  <a:srgbClr val="00FF00"/>
                </a:solidFill>
                <a:latin typeface="Arial" charset="0"/>
              </a:rPr>
              <a:t>ЗШ І-ІІІ ступенів №2</a:t>
            </a: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uk-UA" sz="2400" b="1" dirty="0" smtClean="0">
                <a:solidFill>
                  <a:srgbClr val="00FF00"/>
                </a:solidFill>
                <a:latin typeface="Arial" charset="0"/>
              </a:rPr>
              <a:t> м. Гайворон</a:t>
            </a: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uk-UA" sz="2400" b="1" dirty="0" err="1" smtClean="0">
                <a:solidFill>
                  <a:srgbClr val="00FF00"/>
                </a:solidFill>
                <a:latin typeface="Arial" charset="0"/>
              </a:rPr>
              <a:t>Недзи</a:t>
            </a:r>
            <a:r>
              <a:rPr lang="uk-UA" sz="2400" b="1" smtClean="0">
                <a:solidFill>
                  <a:srgbClr val="00FF00"/>
                </a:solidFill>
                <a:latin typeface="Arial" charset="0"/>
              </a:rPr>
              <a:t> Анатолія</a:t>
            </a:r>
            <a:endParaRPr lang="uk-UA" sz="2400" b="1" dirty="0" smtClean="0">
              <a:solidFill>
                <a:srgbClr val="00FF00"/>
              </a:solidFill>
              <a:latin typeface="Arial" charset="0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uk-UA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uk-UA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uk-UA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uk-UA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uk-UA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uk-UA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uk-UA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uk-UA" sz="800" dirty="0" smtClean="0">
                <a:latin typeface="Arial" charset="0"/>
              </a:rPr>
              <a:t>2012/2013р</a:t>
            </a:r>
            <a:endParaRPr lang="ru-RU" sz="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6538" y="1125538"/>
          <a:ext cx="6096000" cy="4829176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830263">
                <a:tc gridSpan="2">
                  <a:txBody>
                    <a:bodyPr/>
                    <a:lstStyle/>
                    <a:p>
                      <a:pPr marL="0" marR="0" lvl="0" indent="44926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Електроліт 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 це розчин або розплав, що проводить електричний струм.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Причиною дисоціації є не електричне поле, а дія розчинника або нагрівника.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Електроліз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— це процес виділення на електродах речо­вин    внаслідок   відновлювально-окислювальних реакцій, що відбуваються на електродах.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Рекомбінація –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процес об’єднання іонів у нейтральні молекули.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0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m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— маса речовими.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μ — молярна маса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A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— стала Авогадро,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N</a:t>
                      </a:r>
                      <a:r>
                        <a:rPr kumimoji="0" lang="uk-UA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—	кількість іонів,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Z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— валентність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e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— заряд електрона,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I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—сила струму,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F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— стала Фарадея.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Закон електролізу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m = k·I·t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 = N</a:t>
                      </a:r>
                      <a:r>
                        <a:rPr kumimoji="0" lang="uk-UA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 </a:t>
                      </a:r>
                      <a:b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5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060575"/>
            <a:ext cx="172878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04231" y="0"/>
            <a:ext cx="489903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Теоретичні дані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0825" y="1700213"/>
          <a:ext cx="8642350" cy="2376488"/>
        </p:xfrm>
        <a:graphic>
          <a:graphicData uri="http://schemas.openxmlformats.org/drawingml/2006/table">
            <a:tbl>
              <a:tblPr/>
              <a:tblGrid>
                <a:gridCol w="1577975"/>
                <a:gridCol w="1428750"/>
                <a:gridCol w="1725613"/>
                <a:gridCol w="1012825"/>
                <a:gridCol w="942975"/>
                <a:gridCol w="1954212"/>
              </a:tblGrid>
              <a:tr h="159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Маса катода до електролізу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m</a:t>
                      </a: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Маса катода після електролізу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m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Маса міді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m=m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-m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Сила струму І, 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Час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t,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Електрохімічний еквівалент міді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k,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кг/Кл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20*10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22*10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2*10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3.33*10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411760" y="188640"/>
            <a:ext cx="4248472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Таблиця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b="1" i="1" cap="none" smtClean="0">
                <a:solidFill>
                  <a:srgbClr val="FF0000"/>
                </a:solidFill>
                <a:latin typeface="Arial" charset="0"/>
              </a:rPr>
              <a:t>Розрахунки</a:t>
            </a:r>
            <a:endParaRPr lang="ru-RU" b="1" i="1" cap="none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4578" name="Rectangle 4"/>
          <p:cNvSpPr>
            <a:spLocks noGrp="1"/>
          </p:cNvSpPr>
          <p:nvPr>
            <p:ph type="body" idx="4294967295"/>
          </p:nvPr>
        </p:nvSpPr>
        <p:spPr>
          <a:xfrm>
            <a:off x="685800" y="1600200"/>
            <a:ext cx="7772400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sz="2400" b="1" dirty="0" smtClean="0">
                <a:solidFill>
                  <a:srgbClr val="FF9900"/>
                </a:solidFill>
                <a:latin typeface="Calibri" pitchFamily="34" charset="0"/>
              </a:rPr>
              <a:t>m=K*I*t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sz="2400" b="1" dirty="0" smtClean="0">
                <a:solidFill>
                  <a:srgbClr val="FF9900"/>
                </a:solidFill>
                <a:latin typeface="Calibri" pitchFamily="34" charset="0"/>
              </a:rPr>
              <a:t>K=m/It</a:t>
            </a:r>
            <a:endParaRPr lang="uk-UA" sz="2400" b="1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uk-UA" sz="2400" b="1" dirty="0" smtClean="0">
                <a:solidFill>
                  <a:srgbClr val="FF9900"/>
                </a:solidFill>
              </a:rPr>
              <a:t>                                                        -7</a:t>
            </a:r>
            <a:endParaRPr lang="en-US" sz="2400" b="1" dirty="0" smtClean="0">
              <a:solidFill>
                <a:srgbClr val="FF9900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sz="2400" b="1" dirty="0" smtClean="0">
                <a:solidFill>
                  <a:srgbClr val="FF9900"/>
                </a:solidFill>
                <a:latin typeface="Calibri" pitchFamily="34" charset="0"/>
              </a:rPr>
              <a:t>K=0.002</a:t>
            </a:r>
            <a:r>
              <a:rPr lang="ru-RU" sz="2400" b="1" dirty="0" smtClean="0">
                <a:solidFill>
                  <a:srgbClr val="FF9900"/>
                </a:solidFill>
                <a:latin typeface="Arial" charset="0"/>
              </a:rPr>
              <a:t>кг</a:t>
            </a:r>
            <a:r>
              <a:rPr lang="en-US" sz="2400" b="1" dirty="0" smtClean="0">
                <a:solidFill>
                  <a:srgbClr val="FF9900"/>
                </a:solidFill>
                <a:latin typeface="Calibri" pitchFamily="34" charset="0"/>
              </a:rPr>
              <a:t>/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</a:rPr>
              <a:t>4</a:t>
            </a:r>
            <a:r>
              <a:rPr lang="ru-RU" sz="2400" b="1" dirty="0" smtClean="0">
                <a:solidFill>
                  <a:srgbClr val="FF9900"/>
                </a:solidFill>
                <a:latin typeface="Arial" charset="0"/>
              </a:rPr>
              <a:t>А* 1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</a:rPr>
              <a:t>5</a:t>
            </a:r>
            <a:r>
              <a:rPr lang="ru-RU" sz="2400" b="1" dirty="0" smtClean="0">
                <a:solidFill>
                  <a:srgbClr val="FF9900"/>
                </a:solidFill>
                <a:latin typeface="Arial" charset="0"/>
              </a:rPr>
              <a:t>00с=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</a:rPr>
              <a:t>3.3*10 </a:t>
            </a:r>
            <a:r>
              <a:rPr lang="ru-RU" sz="2400" b="1" dirty="0" smtClean="0">
                <a:solidFill>
                  <a:srgbClr val="FF9900"/>
                </a:solidFill>
                <a:latin typeface="Arial" charset="0"/>
              </a:rPr>
              <a:t>кг/Кл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2400" b="1" dirty="0" smtClean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charset="0"/>
              </a:rPr>
              <a:t>В </a:t>
            </a:r>
            <a:r>
              <a:rPr lang="ru-RU" sz="2800" b="1" dirty="0" err="1" smtClean="0">
                <a:solidFill>
                  <a:srgbClr val="FF0000"/>
                </a:solidFill>
                <a:latin typeface="Arial" charset="0"/>
              </a:rPr>
              <a:t>результа</a:t>
            </a:r>
            <a:r>
              <a:rPr lang="uk-UA" sz="2800" b="1" dirty="0" smtClean="0">
                <a:solidFill>
                  <a:srgbClr val="FF0000"/>
                </a:solidFill>
                <a:latin typeface="Arial" charset="0"/>
              </a:rPr>
              <a:t>ті виконаної роботи перевірено закон електролізу на практиці та  зроблені розрахунки електрохімічного еквіваленту міді, який в мене  майже співпав з табличними даними.</a:t>
            </a:r>
            <a:endParaRPr lang="ru-RU" sz="2800" b="1" dirty="0" smtClean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ctrTitle" idx="4294967295"/>
          </p:nvPr>
        </p:nvSpPr>
        <p:spPr bwMode="auto">
          <a:xfrm>
            <a:off x="611188" y="549275"/>
            <a:ext cx="7772400" cy="14700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b="1" i="1" cap="none" smtClean="0">
                <a:solidFill>
                  <a:srgbClr val="FF9900"/>
                </a:solidFill>
                <a:latin typeface="Arial" charset="0"/>
              </a:rPr>
              <a:t>Висновок:</a:t>
            </a:r>
            <a:br>
              <a:rPr lang="ru-RU" b="1" i="1" cap="none" smtClean="0">
                <a:solidFill>
                  <a:srgbClr val="FF9900"/>
                </a:solidFill>
                <a:latin typeface="Arial" charset="0"/>
              </a:rPr>
            </a:br>
            <a:endParaRPr lang="ru-RU" b="1" i="1" cap="none" smtClean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25602" name="Rectangle 3"/>
          <p:cNvSpPr>
            <a:spLocks noGrp="1"/>
          </p:cNvSpPr>
          <p:nvPr>
            <p:ph type="subTitle" idx="4294967295"/>
          </p:nvPr>
        </p:nvSpPr>
        <p:spPr>
          <a:xfrm>
            <a:off x="468313" y="1628775"/>
            <a:ext cx="8675687" cy="4010025"/>
          </a:xfrm>
        </p:spPr>
        <p:txBody>
          <a:bodyPr/>
          <a:lstStyle/>
          <a:p>
            <a:pPr marL="450850" indent="-381000" eaLnBrk="1" hangingPunct="1">
              <a:buFont typeface="Wingdings 3" pitchFamily="18" charset="2"/>
              <a:buAutoNum type="arabicPeriod"/>
            </a:pPr>
            <a:r>
              <a:rPr lang="uk-UA" sz="2400" b="1" smtClean="0">
                <a:solidFill>
                  <a:srgbClr val="FF9900"/>
                </a:solidFill>
                <a:latin typeface="Arial" charset="0"/>
              </a:rPr>
              <a:t>Електролітом називають речовину, розчин якої проводить електричний струм</a:t>
            </a:r>
          </a:p>
          <a:p>
            <a:pPr marL="450850" indent="-381000" eaLnBrk="1" hangingPunct="1">
              <a:buFont typeface="Wingdings 3" pitchFamily="18" charset="2"/>
              <a:buAutoNum type="arabicPeriod"/>
            </a:pPr>
            <a:r>
              <a:rPr lang="uk-UA" sz="2400" b="1" smtClean="0">
                <a:solidFill>
                  <a:srgbClr val="FF9900"/>
                </a:solidFill>
                <a:latin typeface="Arial" charset="0"/>
              </a:rPr>
              <a:t>Розпад молекул на іони називають елекролітичною дисоціацією</a:t>
            </a:r>
          </a:p>
          <a:p>
            <a:pPr marL="450850" indent="-381000" eaLnBrk="1" hangingPunct="1">
              <a:buFont typeface="Wingdings 3" pitchFamily="18" charset="2"/>
              <a:buAutoNum type="arabicPeriod"/>
            </a:pPr>
            <a:r>
              <a:rPr lang="uk-UA" sz="2400" b="1" smtClean="0">
                <a:solidFill>
                  <a:srgbClr val="FF9900"/>
                </a:solidFill>
                <a:latin typeface="Arial" charset="0"/>
              </a:rPr>
              <a:t>Процес виділення речовини на електродах під час проходження електричного струму через електроліт називають електролізом</a:t>
            </a:r>
          </a:p>
          <a:p>
            <a:pPr marL="450850" indent="-381000" eaLnBrk="1" hangingPunct="1">
              <a:buFont typeface="Wingdings 3" pitchFamily="18" charset="2"/>
              <a:buAutoNum type="arabicPeriod"/>
            </a:pPr>
            <a:r>
              <a:rPr lang="uk-UA" sz="2400" b="1" smtClean="0">
                <a:solidFill>
                  <a:srgbClr val="FF9900"/>
                </a:solidFill>
                <a:latin typeface="Arial" charset="0"/>
              </a:rPr>
              <a:t>Маса речовини, що виділилася на електроді при проходженні електричного струму,  пропорційна заряду, що пройшов через електроліт </a:t>
            </a:r>
            <a:r>
              <a:rPr lang="en-US" sz="2400" b="1" smtClean="0">
                <a:solidFill>
                  <a:srgbClr val="FF9900"/>
                </a:solidFill>
                <a:latin typeface="Arial" charset="0"/>
              </a:rPr>
              <a:t>m=k*g</a:t>
            </a:r>
            <a:endParaRPr lang="ru-RU" sz="2400" b="1" smtClean="0">
              <a:solidFill>
                <a:srgbClr val="FF99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33375"/>
            <a:ext cx="8991600" cy="54070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4400">
                <a:solidFill>
                  <a:srgbClr val="FF0000"/>
                </a:solidFill>
                <a:cs typeface="Arial" charset="0"/>
              </a:rPr>
              <a:t>Застосування в природі та техніці </a:t>
            </a:r>
          </a:p>
          <a:p>
            <a:pPr>
              <a:defRPr/>
            </a:pPr>
            <a:endParaRPr lang="ru-RU" sz="140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ru-RU" sz="2800">
                <a:solidFill>
                  <a:srgbClr val="000000"/>
                </a:solidFill>
                <a:cs typeface="Arial" charset="0"/>
              </a:rPr>
              <a:t>Електроліз широко застосовують: </a:t>
            </a:r>
          </a:p>
          <a:p>
            <a:pPr>
              <a:defRPr/>
            </a:pPr>
            <a:r>
              <a:rPr lang="ru-RU" sz="2000">
                <a:solidFill>
                  <a:srgbClr val="000000"/>
                </a:solidFill>
                <a:cs typeface="Arial" charset="0"/>
              </a:rPr>
              <a:t>      -         у промисловості для одержання найбільш активних металів (К, 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Na, Ca, Mg, Al) </a:t>
            </a:r>
            <a:r>
              <a:rPr lang="ru-RU" sz="2000">
                <a:solidFill>
                  <a:srgbClr val="000000"/>
                </a:solidFill>
                <a:cs typeface="Arial" charset="0"/>
              </a:rPr>
              <a:t>і найбільш активних неметалів (фтор і хлор). </a:t>
            </a:r>
          </a:p>
          <a:p>
            <a:pPr>
              <a:defRPr/>
            </a:pPr>
            <a:r>
              <a:rPr lang="ru-RU" sz="2000">
                <a:solidFill>
                  <a:srgbClr val="000000"/>
                </a:solidFill>
                <a:cs typeface="Arial" charset="0"/>
              </a:rPr>
              <a:t>     -           у гальванотехніці ― електролітичному осадженні металів на поверхню металевих і неметалевих виробів, це дозволяє знімати з різних предметів точні копії, які легко відокремити від оригіналу. Такий метод репродукування називають гальванопластикою.</a:t>
            </a:r>
          </a:p>
          <a:p>
            <a:pPr>
              <a:defRPr/>
            </a:pPr>
            <a:endParaRPr lang="ru-RU" sz="140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ru-RU" sz="2800">
                <a:solidFill>
                  <a:srgbClr val="000000"/>
                </a:solidFill>
                <a:cs typeface="Arial" charset="0"/>
              </a:rPr>
              <a:t> Електроліз  використовують: </a:t>
            </a:r>
          </a:p>
          <a:p>
            <a:pPr>
              <a:defRPr/>
            </a:pPr>
            <a:r>
              <a:rPr lang="ru-RU" sz="2000">
                <a:solidFill>
                  <a:srgbClr val="000000"/>
                </a:solidFill>
                <a:cs typeface="Arial" charset="0"/>
              </a:rPr>
              <a:t>      -         для синтезу деяких складних речовин — їдкого натру (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NaOH), </a:t>
            </a:r>
            <a:r>
              <a:rPr lang="ru-RU" sz="2000">
                <a:solidFill>
                  <a:srgbClr val="000000"/>
                </a:solidFill>
                <a:cs typeface="Arial" charset="0"/>
              </a:rPr>
              <a:t>їдкого калію (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KOH), </a:t>
            </a:r>
            <a:r>
              <a:rPr lang="ru-RU" sz="2000">
                <a:solidFill>
                  <a:srgbClr val="000000"/>
                </a:solidFill>
                <a:cs typeface="Arial" charset="0"/>
              </a:rPr>
              <a:t>бертолетової солі (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KClO3)</a:t>
            </a:r>
            <a:endParaRPr lang="uk-UA" sz="200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uk-UA" sz="2000">
                <a:solidFill>
                  <a:srgbClr val="000000"/>
                </a:solidFill>
                <a:cs typeface="Arial" charset="0"/>
              </a:rPr>
              <a:t>      -        </a:t>
            </a:r>
            <a:r>
              <a:rPr lang="ru-RU" sz="2000">
                <a:solidFill>
                  <a:srgbClr val="000000"/>
                </a:solidFill>
                <a:cs typeface="Arial" charset="0"/>
              </a:rPr>
              <a:t> для покриття поверхні металевих виробів шаром більш стійкого металу з метою захисту від корозії, наприклад цинкування, хромування, нікелювання. Шляхом електролізу метали можна очищувати від домішок.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823342">
            <a:off x="987475" y="823318"/>
            <a:ext cx="4725974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 за увагу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b="1" i="1" cap="none" smtClean="0">
                <a:solidFill>
                  <a:srgbClr val="CC0000"/>
                </a:solidFill>
                <a:latin typeface="Arial" charset="0"/>
              </a:rPr>
              <a:t>ЗМІСТ РОБОТИ:</a:t>
            </a:r>
            <a:endParaRPr lang="ru-RU" b="1" i="1" cap="none" smtClean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600200"/>
            <a:ext cx="7772400" cy="3916363"/>
          </a:xfrm>
        </p:spPr>
        <p:txBody>
          <a:bodyPr/>
          <a:lstStyle/>
          <a:p>
            <a:pPr marL="450850" indent="-381000" eaLnBrk="1" hangingPunct="1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uk-UA" sz="2800" b="1" smtClean="0">
                <a:solidFill>
                  <a:srgbClr val="FF9900"/>
                </a:solidFill>
                <a:latin typeface="Arial" charset="0"/>
              </a:rPr>
              <a:t>Історична довідка</a:t>
            </a:r>
          </a:p>
          <a:p>
            <a:pPr marL="450850" indent="-381000" eaLnBrk="1" hangingPunct="1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uk-UA" sz="2800" b="1" smtClean="0">
                <a:solidFill>
                  <a:srgbClr val="FF9900"/>
                </a:solidFill>
                <a:latin typeface="Arial" charset="0"/>
              </a:rPr>
              <a:t>Майкл Фарадей та його закон</a:t>
            </a:r>
          </a:p>
          <a:p>
            <a:pPr marL="450850" indent="-381000" eaLnBrk="1" hangingPunct="1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uk-UA" sz="2800" b="1" smtClean="0">
                <a:solidFill>
                  <a:srgbClr val="FF9900"/>
                </a:solidFill>
                <a:latin typeface="Arial" charset="0"/>
              </a:rPr>
              <a:t>Визначення поняття “Електороліз”</a:t>
            </a:r>
          </a:p>
          <a:p>
            <a:pPr marL="450850" indent="-381000" eaLnBrk="1" hangingPunct="1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uk-UA" sz="2800" b="1" smtClean="0">
                <a:solidFill>
                  <a:srgbClr val="FF9900"/>
                </a:solidFill>
                <a:latin typeface="Arial" charset="0"/>
              </a:rPr>
              <a:t>Лабораторна робота в домашніх умовах</a:t>
            </a:r>
          </a:p>
          <a:p>
            <a:pPr marL="450850" indent="-381000" eaLnBrk="1" hangingPunct="1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uk-UA" sz="2800" b="1" smtClean="0">
                <a:solidFill>
                  <a:srgbClr val="FF9900"/>
                </a:solidFill>
                <a:latin typeface="Arial" charset="0"/>
              </a:rPr>
              <a:t>Лабораторна робота в лабораторних умовах</a:t>
            </a:r>
          </a:p>
          <a:p>
            <a:pPr marL="450850" indent="-381000" eaLnBrk="1" hangingPunct="1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uk-UA" sz="2800" b="1" smtClean="0">
                <a:solidFill>
                  <a:srgbClr val="FF9900"/>
                </a:solidFill>
                <a:latin typeface="Arial" charset="0"/>
              </a:rPr>
              <a:t>Застосування електролізу</a:t>
            </a:r>
          </a:p>
          <a:p>
            <a:pPr marL="450850" indent="-381000" eaLnBrk="1" hangingPunct="1">
              <a:lnSpc>
                <a:spcPct val="90000"/>
              </a:lnSpc>
              <a:buFont typeface="Wingdings 3" pitchFamily="18" charset="2"/>
              <a:buAutoNum type="arabicPeriod"/>
            </a:pPr>
            <a:r>
              <a:rPr lang="uk-UA" sz="2800" b="1" smtClean="0">
                <a:solidFill>
                  <a:srgbClr val="FF9900"/>
                </a:solidFill>
                <a:latin typeface="Arial" charset="0"/>
              </a:rPr>
              <a:t>Висновок</a:t>
            </a:r>
            <a:endParaRPr lang="ru-RU" sz="2800" b="1" smtClean="0">
              <a:solidFill>
                <a:srgbClr val="FF99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.MICROSOF-EAE74D\Рабочий стол\1-15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492618">
            <a:off x="971550" y="928688"/>
            <a:ext cx="3062288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Admin.MICROSOF-EAE74D\Рабочий стол\fujjj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64807">
            <a:off x="5918200" y="1628775"/>
            <a:ext cx="2482850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 rot="20838303">
            <a:off x="2727971" y="4090990"/>
            <a:ext cx="3835869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Електроліз</a:t>
            </a:r>
            <a:endParaRPr lang="ru-RU" sz="54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738287">
            <a:off x="4356100" y="508000"/>
            <a:ext cx="4572000" cy="13843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</a:rPr>
              <a:t>«Наука виграє, коли її “крила” розковані фантазією.»</a:t>
            </a:r>
          </a:p>
        </p:txBody>
      </p:sp>
      <p:sp>
        <p:nvSpPr>
          <p:cNvPr id="3" name="Прямоугольник 2"/>
          <p:cNvSpPr/>
          <p:nvPr/>
        </p:nvSpPr>
        <p:spPr>
          <a:xfrm rot="20355375">
            <a:off x="390525" y="2219325"/>
            <a:ext cx="5103813" cy="25447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FF0000"/>
                </a:solidFill>
              </a:rPr>
              <a:t>«Не буває нічого занадто фантастичного для того, щоб бути правдою, якщо це співпадає із законами природи.»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5461753"/>
            <a:ext cx="506645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Майкл Фарадей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468313" y="765175"/>
            <a:ext cx="8567737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Електроліз (від електро... і греч.(грецький) lysis — розкладання, розчинення, </a:t>
            </a:r>
            <a:r>
              <a:rPr lang="en-US" sz="2000">
                <a:latin typeface="Gill Sans MT" pitchFamily="34" charset="0"/>
              </a:rPr>
              <a:t>             </a:t>
            </a:r>
          </a:p>
          <a:p>
            <a:r>
              <a:rPr lang="en-US" sz="2000">
                <a:latin typeface="Gill Sans MT" pitchFamily="34" charset="0"/>
              </a:rPr>
              <a:t>(</a:t>
            </a:r>
            <a:r>
              <a:rPr lang="ru-RU" sz="2000">
                <a:latin typeface="Calibri" pitchFamily="34" charset="0"/>
              </a:rPr>
              <a:t>розпад), сукупність процесів електрохімічного окислення-відновлення </a:t>
            </a:r>
            <a:r>
              <a:rPr lang="en-US" sz="2000">
                <a:latin typeface="Gill Sans MT" pitchFamily="34" charset="0"/>
              </a:rPr>
              <a:t>                                      </a:t>
            </a:r>
            <a:r>
              <a:rPr lang="ru-RU" sz="2000">
                <a:latin typeface="Calibri" pitchFamily="34" charset="0"/>
              </a:rPr>
              <a:t>занурених в електроліт електродах при проходженні через нього                                електричного струму. Е</a:t>
            </a:r>
            <a:r>
              <a:rPr lang="uk-UA" sz="2000">
                <a:latin typeface="Calibri" pitchFamily="34" charset="0"/>
              </a:rPr>
              <a:t>лектроліз </a:t>
            </a:r>
            <a:r>
              <a:rPr lang="ru-RU" sz="2000">
                <a:latin typeface="Calibri" pitchFamily="34" charset="0"/>
              </a:rPr>
              <a:t> лежить в основі електрохімічно                                  методу лабораторного і промислового здобуття різних речовин — як </a:t>
            </a:r>
            <a:endParaRPr lang="en-US" sz="2000">
              <a:latin typeface="Gill Sans MT" pitchFamily="34" charset="0"/>
            </a:endParaRPr>
          </a:p>
          <a:p>
            <a:r>
              <a:rPr lang="ru-RU" sz="2000">
                <a:latin typeface="Calibri" pitchFamily="34" charset="0"/>
              </a:rPr>
              <a:t>простих (</a:t>
            </a:r>
            <a:r>
              <a:rPr lang="uk-UA" sz="2000">
                <a:latin typeface="Calibri" pitchFamily="34" charset="0"/>
              </a:rPr>
              <a:t>електроліз </a:t>
            </a:r>
            <a:r>
              <a:rPr lang="ru-RU" sz="2000">
                <a:latin typeface="Calibri" pitchFamily="34" charset="0"/>
              </a:rPr>
              <a:t> у вузькому сенсі слова), так і складних (електросинтез ) .</a:t>
            </a:r>
          </a:p>
          <a:p>
            <a:r>
              <a:rPr lang="en-US" sz="2000">
                <a:latin typeface="Gill Sans MT" pitchFamily="34" charset="0"/>
              </a:rPr>
              <a:t>   </a:t>
            </a:r>
            <a:r>
              <a:rPr lang="ru-RU" sz="2000">
                <a:latin typeface="Calibri" pitchFamily="34" charset="0"/>
              </a:rPr>
              <a:t>Вивчення і вживання</a:t>
            </a:r>
            <a:r>
              <a:rPr lang="uk-UA" sz="2000">
                <a:latin typeface="Calibri" pitchFamily="34" charset="0"/>
              </a:rPr>
              <a:t> електролізу </a:t>
            </a:r>
            <a:r>
              <a:rPr lang="ru-RU" sz="2000">
                <a:latin typeface="Calibri" pitchFamily="34" charset="0"/>
              </a:rPr>
              <a:t> почалося в кінці 18 — початку 19 ст.  в період становлення електрохімії,  для розробки теоретичних основ. Велике значення мало встановлення М. Фарадєєм в 1833—34 точних співвідношень між кількістю електрики, пр</a:t>
            </a:r>
            <a:r>
              <a:rPr lang="uk-UA" sz="2000">
                <a:latin typeface="Calibri" pitchFamily="34" charset="0"/>
              </a:rPr>
              <a:t>ойденого </a:t>
            </a:r>
            <a:r>
              <a:rPr lang="ru-RU" sz="2000">
                <a:latin typeface="Calibri" pitchFamily="34" charset="0"/>
              </a:rPr>
              <a:t> при </a:t>
            </a:r>
            <a:r>
              <a:rPr lang="uk-UA" sz="2000">
                <a:latin typeface="Calibri" pitchFamily="34" charset="0"/>
              </a:rPr>
              <a:t>електролізі</a:t>
            </a:r>
            <a:r>
              <a:rPr lang="ru-RU" sz="2000">
                <a:latin typeface="Calibri" pitchFamily="34" charset="0"/>
              </a:rPr>
              <a:t>, і кількістю речовини, що виділилася на електродах.. </a:t>
            </a:r>
          </a:p>
        </p:txBody>
      </p:sp>
      <p:pic>
        <p:nvPicPr>
          <p:cNvPr id="1026" name="Picture 2" descr="C:\Documents and Settings\Admin.MICROSOF-EAE74D\Рабочий стол\23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21060" y="4972829"/>
            <a:ext cx="1404156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Прямоугольник 2"/>
          <p:cNvSpPr/>
          <p:nvPr/>
        </p:nvSpPr>
        <p:spPr>
          <a:xfrm>
            <a:off x="2411760" y="4941168"/>
            <a:ext cx="506645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Майкл Фарадей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83602" y="5805264"/>
            <a:ext cx="472276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(1791-1867) рр.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54549"/>
            <a:ext cx="8713788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/>
              <a:t> Застосування електрики в першій частині 19-го століття дало поштовх виготовленню магнію та алюмінію з застосуванням електролізу. Ці метали були використані в піротехніку для створення яскравих іскри і білого полум'я. Після цього були отримані барій, стронцій, сполуки міді які здатні створювати червоний, зелений і синім відтінок вогню. Ці склади отримали застосування в 20 столітті і піротехнічні технології дійсно злетіли.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/>
              <a:t>Феєрверки</a:t>
            </a:r>
            <a:r>
              <a:rPr lang="ru-RU" i="1" dirty="0"/>
              <a:t>, які сьогодні  застосовується для торжеств і веселощів були відкриті  в 16-го столітті в Росії, (Петро Перший був одним із затятих цінителів мирного застосування салютних виробів</a:t>
            </a:r>
            <a:r>
              <a:rPr lang="ru-RU" i="1" dirty="0" smtClean="0"/>
              <a:t>).</a:t>
            </a:r>
            <a:r>
              <a:rPr lang="uk-UA" i="1" dirty="0"/>
              <a:t> </a:t>
            </a:r>
            <a:endParaRPr lang="uk-UA" i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 smtClean="0"/>
              <a:t>Не всі знають</a:t>
            </a:r>
            <a:r>
              <a:rPr lang="uk-UA" i="1" dirty="0" smtClean="0"/>
              <a:t>, що </a:t>
            </a:r>
            <a:r>
              <a:rPr lang="ru-RU" i="1" dirty="0" err="1"/>
              <a:t>е</a:t>
            </a:r>
            <a:r>
              <a:rPr lang="ru-RU" i="1" dirty="0" err="1" smtClean="0"/>
              <a:t>лектроепіляція</a:t>
            </a:r>
            <a:r>
              <a:rPr lang="ru-RU" i="1" dirty="0" smtClean="0"/>
              <a:t> </a:t>
            </a:r>
            <a:r>
              <a:rPr lang="ru-RU" i="1" dirty="0"/>
              <a:t>(не </a:t>
            </a:r>
            <a:r>
              <a:rPr lang="ru-RU" i="1" dirty="0" err="1"/>
              <a:t>плутати</a:t>
            </a:r>
            <a:r>
              <a:rPr lang="ru-RU" i="1" dirty="0"/>
              <a:t> з </a:t>
            </a:r>
            <a:r>
              <a:rPr lang="ru-RU" i="1" dirty="0" err="1"/>
              <a:t>електродепіляціей</a:t>
            </a:r>
            <a:r>
              <a:rPr lang="ru-RU" i="1" dirty="0"/>
              <a:t>), що також називається електролізом, дозволяє </a:t>
            </a:r>
            <a:r>
              <a:rPr lang="ru-RU" i="1" dirty="0" err="1"/>
              <a:t>позбутися</a:t>
            </a:r>
            <a:r>
              <a:rPr lang="ru-RU" i="1" dirty="0"/>
              <a:t> від </a:t>
            </a:r>
            <a:r>
              <a:rPr lang="ru-RU" i="1" dirty="0" err="1"/>
              <a:t>зайвих</a:t>
            </a:r>
            <a:r>
              <a:rPr lang="ru-RU" i="1" dirty="0"/>
              <a:t> </a:t>
            </a:r>
            <a:r>
              <a:rPr lang="ru-RU" i="1" dirty="0" err="1"/>
              <a:t>волосків</a:t>
            </a:r>
            <a:r>
              <a:rPr lang="ru-RU" i="1" dirty="0"/>
              <a:t> на </a:t>
            </a:r>
            <a:r>
              <a:rPr lang="ru-RU" i="1" dirty="0" err="1"/>
              <a:t>тілі</a:t>
            </a:r>
            <a:r>
              <a:rPr lang="ru-RU" i="1" dirty="0"/>
              <a:t> </a:t>
            </a:r>
            <a:r>
              <a:rPr lang="ru-RU" i="1" dirty="0" err="1"/>
              <a:t>назавжди</a:t>
            </a:r>
            <a:r>
              <a:rPr lang="ru-RU" i="1" dirty="0"/>
              <a:t>. У </a:t>
            </a:r>
            <a:r>
              <a:rPr lang="ru-RU" i="1" dirty="0" err="1"/>
              <a:t>цій</a:t>
            </a:r>
            <a:r>
              <a:rPr lang="ru-RU" i="1" dirty="0"/>
              <a:t> </a:t>
            </a:r>
            <a:r>
              <a:rPr lang="ru-RU" i="1" dirty="0" err="1"/>
              <a:t>процедурі</a:t>
            </a:r>
            <a:r>
              <a:rPr lang="ru-RU" i="1" dirty="0"/>
              <a:t> в </a:t>
            </a:r>
            <a:r>
              <a:rPr lang="ru-RU" i="1" dirty="0" err="1"/>
              <a:t>фолікул</a:t>
            </a:r>
            <a:r>
              <a:rPr lang="ru-RU" i="1" dirty="0"/>
              <a:t> </a:t>
            </a:r>
            <a:r>
              <a:rPr lang="ru-RU" i="1" dirty="0" err="1"/>
              <a:t>волосся</a:t>
            </a:r>
            <a:r>
              <a:rPr lang="ru-RU" i="1" dirty="0"/>
              <a:t> вводиться </a:t>
            </a:r>
            <a:r>
              <a:rPr lang="ru-RU" i="1" dirty="0" err="1"/>
              <a:t>дуже</a:t>
            </a:r>
            <a:r>
              <a:rPr lang="ru-RU" i="1" dirty="0"/>
              <a:t> тонкий </a:t>
            </a:r>
            <a:r>
              <a:rPr lang="ru-RU" i="1" dirty="0" err="1"/>
              <a:t>електрод</a:t>
            </a:r>
            <a:r>
              <a:rPr lang="ru-RU" i="1" dirty="0"/>
              <a:t> у вигляді </a:t>
            </a:r>
            <a:r>
              <a:rPr lang="ru-RU" i="1" dirty="0" err="1"/>
              <a:t>голки</a:t>
            </a:r>
            <a:r>
              <a:rPr lang="ru-RU" i="1" dirty="0"/>
              <a:t>. На </a:t>
            </a:r>
            <a:r>
              <a:rPr lang="ru-RU" i="1" dirty="0" err="1"/>
              <a:t>цей</a:t>
            </a:r>
            <a:r>
              <a:rPr lang="ru-RU" i="1" dirty="0"/>
              <a:t> </a:t>
            </a:r>
            <a:r>
              <a:rPr lang="ru-RU" i="1" dirty="0" err="1"/>
              <a:t>електрод</a:t>
            </a:r>
            <a:r>
              <a:rPr lang="ru-RU" i="1" dirty="0"/>
              <a:t> </a:t>
            </a:r>
            <a:r>
              <a:rPr lang="ru-RU" i="1" dirty="0" err="1"/>
              <a:t>подається</a:t>
            </a:r>
            <a:r>
              <a:rPr lang="ru-RU" i="1" dirty="0"/>
              <a:t> </a:t>
            </a:r>
            <a:r>
              <a:rPr lang="ru-RU" i="1" dirty="0" err="1"/>
              <a:t>мікрострум</a:t>
            </a:r>
            <a:r>
              <a:rPr lang="ru-RU" i="1" dirty="0"/>
              <a:t>, який </a:t>
            </a:r>
            <a:r>
              <a:rPr lang="ru-RU" i="1" dirty="0" err="1"/>
              <a:t>руйнує</a:t>
            </a:r>
            <a:r>
              <a:rPr lang="ru-RU" i="1" dirty="0"/>
              <a:t> саму </a:t>
            </a:r>
            <a:r>
              <a:rPr lang="ru-RU" i="1" dirty="0" err="1"/>
              <a:t>волосяну</a:t>
            </a:r>
            <a:r>
              <a:rPr lang="ru-RU" i="1" dirty="0"/>
              <a:t> </a:t>
            </a:r>
            <a:r>
              <a:rPr lang="ru-RU" i="1" dirty="0" err="1" smtClean="0"/>
              <a:t>цибулину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0"/>
            <a:ext cx="417697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Цікавий факт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C:\Documents and Settings\Admin.MICROSOF-EAE74D\Рабочий стол\foto2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378861">
            <a:off x="1101725" y="1057275"/>
            <a:ext cx="1698625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49871">
            <a:off x="2305050" y="3727450"/>
            <a:ext cx="3035300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71399">
            <a:off x="5597525" y="1173163"/>
            <a:ext cx="2987675" cy="262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251822"/>
            <a:ext cx="7645555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  <a:latin typeface="+mn-lt"/>
                <a:cs typeface="+mn-cs"/>
              </a:rPr>
              <a:t>Прилади які використовують для досліда по електролізу </a:t>
            </a:r>
            <a:endParaRPr lang="ru-RU" sz="2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8188" y="1916113"/>
            <a:ext cx="8064500" cy="31702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Для того щоб провести електроліз води в домашніх умовах, я використовував таке обладнання. Ємність, куди наливав воду, сіль , джерело живлення, два електроди (з будь-якого металу).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bg1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 В ємність налив воду, до води на чверть обсягу ємності присипав сіль і перемішав, у розчин опустив електроди, з'єднані з джерелом живлення (струм не менше 0.5А).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1"/>
                </a:solidFill>
              </a:rPr>
              <a:t>Відбулося скипання розчину, про що  свідчать бульбашки на одному з електродів. Це і буде електроліз . Продуктом електролізу став водень і кисень.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2896" y="0"/>
            <a:ext cx="8635697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solidFill>
                  <a:srgbClr val="FF0000"/>
                </a:solidFill>
                <a:latin typeface="+mn-lt"/>
                <a:cs typeface="+mn-cs"/>
              </a:rPr>
              <a:t>Дослід, </a:t>
            </a:r>
            <a:br>
              <a:rPr lang="uk-UA" sz="5400" dirty="0">
                <a:solidFill>
                  <a:srgbClr val="FF0000"/>
                </a:solidFill>
                <a:latin typeface="+mn-lt"/>
                <a:cs typeface="+mn-cs"/>
              </a:rPr>
            </a:br>
            <a:r>
              <a:rPr lang="uk-UA" sz="5400" dirty="0">
                <a:solidFill>
                  <a:srgbClr val="FF0000"/>
                </a:solidFill>
                <a:latin typeface="+mn-lt"/>
                <a:cs typeface="+mn-cs"/>
              </a:rPr>
              <a:t>я</a:t>
            </a:r>
            <a:r>
              <a:rPr lang="ru-RU" sz="5400" dirty="0">
                <a:solidFill>
                  <a:srgbClr val="FF0000"/>
                </a:solidFill>
                <a:latin typeface="+mn-lt"/>
                <a:cs typeface="+mn-cs"/>
              </a:rPr>
              <a:t>кий</a:t>
            </a:r>
            <a:r>
              <a:rPr lang="uk-UA" sz="5400" dirty="0">
                <a:solidFill>
                  <a:srgbClr val="FF0000"/>
                </a:solidFill>
                <a:latin typeface="+mn-lt"/>
                <a:cs typeface="+mn-cs"/>
              </a:rPr>
              <a:t> можна провести вдома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950" y="1052513"/>
            <a:ext cx="8964613" cy="4524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1. Виб</a:t>
            </a:r>
            <a:r>
              <a:rPr lang="uk-UA" sz="1600" i="1" dirty="0">
                <a:solidFill>
                  <a:schemeClr val="bg1"/>
                </a:solidFill>
              </a:rPr>
              <a:t>ираю </a:t>
            </a:r>
            <a:r>
              <a:rPr lang="ru-RU" sz="1600" i="1" dirty="0">
                <a:solidFill>
                  <a:schemeClr val="bg1"/>
                </a:solidFill>
              </a:rPr>
              <a:t> один із двох електродів і позначаю  його, наприклад, шматочком пластиліну. Це буде мій катод.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2. За допомогою терезів визначаю його масу якомога точніше.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3. Збираю  коло за схемою, послідовно з'єднавши всі прилади між собою. Знаю, що катод треба з'єднувати з негативним полюсом джерела струму!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4. Замикаю  коло та одночасно вмикаю секундомір.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5. Спостерігаю  процес електролізу протягом 20 хвилин; при цьому слідкую  за показами амперметра та регулюю силу струму за допомогою реостата так, щоб її значення було постійним впродовж усього досліду.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6. По закінченні процесу вимикаю  струм і виймаю катод із розчину, одночасно вимикаю секундомір і записую його показання до таблиці.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7. Обережно кладу  катод на серветку і даю трохи підсохнути.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8. Спостерігаю появу на катоді шару міді, який має червоний відтінок.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9. За допомогою терезів визначаю масу катода після електролізу.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10. Знаходю  у  довіднику табличне значення електрохімічного еквіваленту міді.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11. Записую отримані дані у таблицю.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chemeClr val="bg1"/>
                </a:solidFill>
              </a:rPr>
              <a:t>12. Визначаю масу міді за законом Фарадея для електролізу </a:t>
            </a:r>
            <a:r>
              <a:rPr lang="en-US" sz="1600" i="1" dirty="0">
                <a:solidFill>
                  <a:schemeClr val="bg1"/>
                </a:solidFill>
              </a:rPr>
              <a:t>m = k</a:t>
            </a:r>
            <a:r>
              <a:rPr lang="ru-RU" sz="1600" i="1" dirty="0">
                <a:solidFill>
                  <a:schemeClr val="bg1"/>
                </a:solidFill>
              </a:rPr>
              <a:t>І</a:t>
            </a:r>
            <a:r>
              <a:rPr lang="en-US" sz="1600" i="1" dirty="0">
                <a:solidFill>
                  <a:schemeClr val="bg1"/>
                </a:solidFill>
              </a:rPr>
              <a:t>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bg1"/>
                </a:solidFill>
              </a:rPr>
              <a:t>13. </a:t>
            </a:r>
            <a:r>
              <a:rPr lang="ru-RU" sz="1600" i="1" dirty="0">
                <a:solidFill>
                  <a:schemeClr val="bg1"/>
                </a:solidFill>
              </a:rPr>
              <a:t>Порівнюю значення маси, отримані за результатами обчислень та результатами досліду</a:t>
            </a:r>
            <a:r>
              <a:rPr lang="ru-RU" sz="1400" dirty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-16839"/>
            <a:ext cx="373352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solidFill>
                  <a:srgbClr val="FF0000"/>
                </a:solidFill>
                <a:latin typeface="+mn-lt"/>
                <a:cs typeface="+mn-cs"/>
              </a:rPr>
              <a:t>ХІД РОБОТИ</a:t>
            </a:r>
            <a:endParaRPr lang="ru-RU" sz="5400" b="1" dirty="0">
              <a:ln/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TC101859862[[fn=Поп-музыка]]</Template>
  <TotalTime>433</TotalTime>
  <Words>1029</Words>
  <Application>Microsoft Office PowerPoint</Application>
  <PresentationFormat>Экран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Urban Pop</vt:lpstr>
      <vt:lpstr> ЕЛЕКТРОЛІЗ (перевірка закону, застосування)  Мета: Дослідним шляхом ознайомитись з явищем електролізу, перевірити закон Фарадея та визначити електрохімічний еквівалент міді </vt:lpstr>
      <vt:lpstr>ЗМІСТ РОБОТИ: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Розрахунки</vt:lpstr>
      <vt:lpstr>Висновок: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Cole Ego</dc:creator>
  <cp:lastModifiedBy>Cole Ego</cp:lastModifiedBy>
  <cp:revision>28</cp:revision>
  <dcterms:modified xsi:type="dcterms:W3CDTF">2014-06-05T21:53:24Z</dcterms:modified>
</cp:coreProperties>
</file>