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73" r:id="rId8"/>
    <p:sldId id="262" r:id="rId9"/>
    <p:sldId id="274" r:id="rId10"/>
    <p:sldId id="263" r:id="rId11"/>
    <p:sldId id="278" r:id="rId12"/>
    <p:sldId id="264" r:id="rId13"/>
    <p:sldId id="275" r:id="rId14"/>
    <p:sldId id="265" r:id="rId15"/>
    <p:sldId id="276" r:id="rId16"/>
    <p:sldId id="266" r:id="rId17"/>
    <p:sldId id="281" r:id="rId18"/>
    <p:sldId id="267" r:id="rId19"/>
    <p:sldId id="277" r:id="rId20"/>
    <p:sldId id="268" r:id="rId21"/>
    <p:sldId id="279" r:id="rId22"/>
    <p:sldId id="269" r:id="rId23"/>
    <p:sldId id="280" r:id="rId24"/>
    <p:sldId id="270" r:id="rId25"/>
    <p:sldId id="293" r:id="rId26"/>
    <p:sldId id="271" r:id="rId27"/>
    <p:sldId id="272" r:id="rId28"/>
    <p:sldId id="294" r:id="rId29"/>
    <p:sldId id="282" r:id="rId30"/>
    <p:sldId id="283" r:id="rId31"/>
    <p:sldId id="284" r:id="rId32"/>
    <p:sldId id="286" r:id="rId33"/>
    <p:sldId id="285" r:id="rId34"/>
    <p:sldId id="288" r:id="rId35"/>
    <p:sldId id="287" r:id="rId36"/>
    <p:sldId id="289" r:id="rId37"/>
    <p:sldId id="290" r:id="rId38"/>
    <p:sldId id="291" r:id="rId39"/>
    <p:sldId id="295" r:id="rId40"/>
    <p:sldId id="292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E%D0%BA%D1%81%D0%B8%D0%B4_%D0%B7%D0%B0%D0%BB%D1%96%D0%B7%D0%B0&amp;action=edit&amp;redlink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upload.wikimedia.org/wikipedia/commons/3/3f/Perpendicular-eng.jp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96%D0%B4%D0%B5%D0%BE%D0%B7%D0%B0%D0%BF%D0%B8%D1%81" TargetMode="External"/><Relationship Id="rId2" Type="http://schemas.openxmlformats.org/officeDocument/2006/relationships/hyperlink" Target="http://uk.wikipedia.org/wiki/%D0%97%D0%B2%D1%83%D0%BA%D0%BE%D0%B7%D0%B0%D0%BF%D0%B8%D1%81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8%D1%81%D1%82%D1%80%D1%96%D0%B9" TargetMode="External"/><Relationship Id="rId3" Type="http://schemas.openxmlformats.org/officeDocument/2006/relationships/hyperlink" Target="http://uk.wikipedia.org/wiki/%D0%A4%D1%96%D0%B7%D0%B8%D0%BA" TargetMode="External"/><Relationship Id="rId7" Type="http://schemas.openxmlformats.org/officeDocument/2006/relationships/hyperlink" Target="http://uk.wikipedia.org/w/index.php?title=%D0%A2%D0%B5%D0%BB%D0%B5%D0%B3%D1%80%D0%B0%D1%84%D0%BE%D0%BD&amp;action=edit&amp;redlink=1" TargetMode="External"/><Relationship Id="rId2" Type="http://schemas.openxmlformats.org/officeDocument/2006/relationships/hyperlink" Target="http://uk.wikipedia.org/wiki/1898_%D1%80%D1%96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0%B8%D0%BD%D0%B0%D1%85%D1%96%D0%B4" TargetMode="External"/><Relationship Id="rId5" Type="http://schemas.openxmlformats.org/officeDocument/2006/relationships/hyperlink" Target="http://uk.wikipedia.org/wiki/%D0%97%D0%B2%D1%83%D0%BA" TargetMode="External"/><Relationship Id="rId10" Type="http://schemas.openxmlformats.org/officeDocument/2006/relationships/hyperlink" Target="http://uk.wikipedia.org/wiki/%D0%90%D0%B2%D1%82%D0%BE%D0%B2%D1%96%D0%B4%D0%BF%D0%BE%D0%B2%D1%96%D0%B4%D0%B0%D1%87" TargetMode="External"/><Relationship Id="rId4" Type="http://schemas.openxmlformats.org/officeDocument/2006/relationships/hyperlink" Target="http://uk.wikipedia.org/wiki/%D0%9F%D0%BE%D1%83%D0%BB%D1%8C%D1%81%D0%B5%D0%BD_%D0%92%D0%B0%D0%BB%D1%8C%D0%B4%D0%B5%D0%BC%D0%B0%D1%80" TargetMode="External"/><Relationship Id="rId9" Type="http://schemas.openxmlformats.org/officeDocument/2006/relationships/hyperlink" Target="http://uk.wikipedia.org/wiki/%D0%A2%D0%B5%D0%BB%D0%B5%D1%84%D0%BE%D0%BD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uk.wikipedia.org/wiki/%D0%A4%D0%B0%D0%B9%D0%BB:Reelt_ubt.jpeg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IBM" TargetMode="External"/><Relationship Id="rId2" Type="http://schemas.openxmlformats.org/officeDocument/2006/relationships/hyperlink" Target="http://uk.wikipedia.org/wiki/195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E%D0%BB%D0%B0%D1%80" TargetMode="External"/><Relationship Id="rId5" Type="http://schemas.openxmlformats.org/officeDocument/2006/relationships/hyperlink" Target="http://uk.wikipedia.org/wiki/%D0%9C%D0%B5%D0%B3%D0%B0%D0%B1%D0%B0%D0%B9%D1%82" TargetMode="External"/><Relationship Id="rId4" Type="http://schemas.openxmlformats.org/officeDocument/2006/relationships/hyperlink" Target="http://uk.wikipedia.org/wiki/%D0%A2%D0%B2%D0%B5%D1%80%D0%B4%D0%B8%D0%B9_%D0%B4%D0%B8%D1%81%D0%BA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uk.wikipedia.org/wiki/%D0%A4%D0%B0%D0%B9%D0%BB:Hard_disk_head_crash.jpg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0%BB%D0%B5%D0%BA%D1%82%D1%80%D0%B8%D1%87%D0%BD%D0%B8%D0%B9_%D0%BE%D0%BF%D1%96%D1%80" TargetMode="External"/><Relationship Id="rId2" Type="http://schemas.openxmlformats.org/officeDocument/2006/relationships/hyperlink" Target="http://uk.wikipedia.org/wiki/%D0%9C%D0%B0%D1%82%D0%B5%D1%80%D1%96%D0%B0%D0%BB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3%D0%B1%D0%B0%D0%B9%D1%82&amp;action=edit&amp;redlink=1" TargetMode="External"/><Relationship Id="rId3" Type="http://schemas.openxmlformats.org/officeDocument/2006/relationships/hyperlink" Target="http://uk.wikipedia.org/wiki/%D0%94%D1%8E%D0%B9%D0%BC" TargetMode="External"/><Relationship Id="rId7" Type="http://schemas.openxmlformats.org/officeDocument/2006/relationships/hyperlink" Target="http://uk.wikipedia.org/wiki/%D0%92%D1%96%D0%BD%D1%87%D0%B5%D1%81%D1%82%D0%B5%D1%80" TargetMode="External"/><Relationship Id="rId2" Type="http://schemas.openxmlformats.org/officeDocument/2006/relationships/hyperlink" Target="http://uk.wikipedia.org/w/index.php?title=%D0%93%D1%96%D0%B3%D0%B0%D0%B1%D1%96%D1%82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IBM" TargetMode="External"/><Relationship Id="rId11" Type="http://schemas.openxmlformats.org/officeDocument/2006/relationships/hyperlink" Target="http://uk.wikipedia.org/wiki/%D0%A2%D0%B5%D1%80%D0%B0%D0%B1%D0%B0%D0%B9%D1%82" TargetMode="External"/><Relationship Id="rId5" Type="http://schemas.openxmlformats.org/officeDocument/2006/relationships/hyperlink" Target="http://uk.wikipedia.org/wiki/1999" TargetMode="External"/><Relationship Id="rId10" Type="http://schemas.openxmlformats.org/officeDocument/2006/relationships/hyperlink" Target="http://uk.wikipedia.org/wiki/2004" TargetMode="External"/><Relationship Id="rId4" Type="http://schemas.openxmlformats.org/officeDocument/2006/relationships/hyperlink" Target="http://uk.wikipedia.org/wiki/1996" TargetMode="External"/><Relationship Id="rId9" Type="http://schemas.openxmlformats.org/officeDocument/2006/relationships/hyperlink" Target="http://uk.wikipedia.org/wiki/%D0%86%D0%BD%D1%84%D0%BE%D1%80%D0%BC%D0%B0%D1%86%D1%96%D1%8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4" Type="http://schemas.openxmlformats.org/officeDocument/2006/relationships/image" Target="../media/image6.wmf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Магнітні властивості речовин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Мірзоян</a:t>
            </a:r>
            <a:r>
              <a:rPr lang="uk-UA" dirty="0" smtClean="0"/>
              <a:t> Роман 202н.в.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51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7476"/>
            <a:ext cx="8596668" cy="6023020"/>
          </a:xfrm>
        </p:spPr>
        <p:txBody>
          <a:bodyPr/>
          <a:lstStyle/>
          <a:p>
            <a:r>
              <a:rPr lang="uk-UA" smtClean="0"/>
              <a:t>Друга особливість феромагнетиків – магнітний </a:t>
            </a:r>
            <a:r>
              <a:rPr lang="uk-UA" b="1" u="sng" smtClean="0"/>
              <a:t>гістерезис</a:t>
            </a:r>
            <a:r>
              <a:rPr lang="uk-UA" smtClean="0"/>
              <a:t> </a:t>
            </a:r>
            <a:r>
              <a:rPr lang="uk-UA" i="1" smtClean="0"/>
              <a:t>В(Н</a:t>
            </a:r>
            <a:r>
              <a:rPr lang="uk-UA" smtClean="0"/>
              <a:t>).</a:t>
            </a:r>
            <a:br>
              <a:rPr lang="uk-UA" smtClean="0"/>
            </a:br>
            <a:r>
              <a:rPr lang="uk-UA" smtClean="0"/>
              <a:t>Для кожного феромагнетика існує певна </a:t>
            </a:r>
            <a:r>
              <a:rPr lang="uk-UA" i="1" smtClean="0"/>
              <a:t>Т</a:t>
            </a:r>
            <a:r>
              <a:rPr lang="uk-UA" i="1" smtClean="0">
                <a:sym typeface="Symbol" panose="05050102010706020507" pitchFamily="18" charset="2"/>
              </a:rPr>
              <a:t></a:t>
            </a:r>
            <a:r>
              <a:rPr lang="uk-UA" i="1" smtClean="0"/>
              <a:t>Т</a:t>
            </a:r>
            <a:r>
              <a:rPr lang="uk-UA" i="1" baseline="-25000" smtClean="0"/>
              <a:t>к</a:t>
            </a:r>
            <a:r>
              <a:rPr lang="uk-UA" smtClean="0"/>
              <a:t>, яка називається температурою </a:t>
            </a:r>
            <a:r>
              <a:rPr lang="uk-UA" b="1" u="sng" smtClean="0"/>
              <a:t>Кюрі</a:t>
            </a:r>
            <a:r>
              <a:rPr lang="uk-UA" smtClean="0"/>
              <a:t>, при переході через яку у речовині феромагнетика відбувається фазовий перехід (другого роду). Нижче точки Кюрі магнетик зберігає феромагнітні властивості, вище цієї точки стає парамагнетиком.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841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557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Феромагнетики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48" y="911179"/>
            <a:ext cx="8790954" cy="5946822"/>
          </a:xfrm>
        </p:spPr>
      </p:pic>
    </p:spTree>
    <p:extLst>
      <p:ext uri="{BB962C8B-B14F-4D97-AF65-F5344CB8AC3E}">
        <p14:creationId xmlns:p14="http://schemas.microsoft.com/office/powerpoint/2010/main" val="1702378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408"/>
          </a:xfrm>
        </p:spPr>
        <p:txBody>
          <a:bodyPr/>
          <a:lstStyle/>
          <a:p>
            <a:pPr algn="ctr"/>
            <a:r>
              <a:rPr lang="uk-UA" b="1" dirty="0"/>
              <a:t>Діамагнетизм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chemeClr val="accent1"/>
                </a:solidFill>
              </a:rPr>
              <a:t>Діамагнетизм спостерігається у таких </a:t>
            </a:r>
            <a:r>
              <a:rPr lang="uk-UA" sz="3200" dirty="0" smtClean="0">
                <a:solidFill>
                  <a:schemeClr val="accent1"/>
                </a:solidFill>
              </a:rPr>
              <a:t>речовинах, </a:t>
            </a:r>
            <a:r>
              <a:rPr lang="uk-UA" sz="3200" dirty="0">
                <a:solidFill>
                  <a:schemeClr val="accent1"/>
                </a:solidFill>
              </a:rPr>
              <a:t>атоми яких у відсутності магнітного поля не мають магнітного моменту. Якщо магнітне поле відсутнє, то на електрон в атомі діють сили тільки із сторони атомного ядра та інших електронів.</a:t>
            </a:r>
            <a:endParaRPr lang="ru-RU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9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5080" y="2739018"/>
            <a:ext cx="4394580" cy="727881"/>
          </a:xfrm>
        </p:spPr>
        <p:txBody>
          <a:bodyPr>
            <a:noAutofit/>
          </a:bodyPr>
          <a:lstStyle/>
          <a:p>
            <a:pPr algn="r"/>
            <a:r>
              <a:rPr lang="uk-UA" sz="4800" dirty="0" smtClean="0"/>
              <a:t>Діамагнетизм</a:t>
            </a:r>
            <a:endParaRPr lang="ru-RU" sz="4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71" y="609600"/>
            <a:ext cx="3443044" cy="5714598"/>
          </a:xfrm>
        </p:spPr>
      </p:pic>
    </p:spTree>
    <p:extLst>
      <p:ext uri="{BB962C8B-B14F-4D97-AF65-F5344CB8AC3E}">
        <p14:creationId xmlns:p14="http://schemas.microsoft.com/office/powerpoint/2010/main" val="1104057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56823"/>
            <a:ext cx="8596668" cy="538453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постійному магнітному </a:t>
            </a:r>
            <a:r>
              <a:rPr lang="uk-UA" sz="35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    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цих сил додається </a:t>
            </a:r>
            <a:r>
              <a:rPr lang="uk-UA" sz="35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сила               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де   </a:t>
            </a:r>
            <a:r>
              <a:rPr lang="uk-UA" sz="35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 електрона. Внаслідок цього. Через те, що магнітне поле роботи не здійснює, при наявності зовнішнього постійного магнітного поля внутрішній рух електронів атома не змінюється, але атом в цілому отримує додаткове обертання з кутовою швидкістю:</a:t>
            </a:r>
            <a:endParaRPr lang="ru-RU" sz="35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748453"/>
              </p:ext>
            </p:extLst>
          </p:nvPr>
        </p:nvGraphicFramePr>
        <p:xfrm>
          <a:off x="6096000" y="490624"/>
          <a:ext cx="495530" cy="650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Уравнение" r:id="rId3" imgW="152268" imgH="203024" progId="Equation.3">
                  <p:embed/>
                </p:oleObj>
              </mc:Choice>
              <mc:Fallback>
                <p:oleObj name="Уравнение" r:id="rId3" imgW="152268" imgH="2030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90624"/>
                        <a:ext cx="495530" cy="6503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074651"/>
              </p:ext>
            </p:extLst>
          </p:nvPr>
        </p:nvGraphicFramePr>
        <p:xfrm>
          <a:off x="3488744" y="1057006"/>
          <a:ext cx="1216962" cy="941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Уравнение" r:id="rId5" imgW="507780" imgH="393529" progId="Equation.3">
                  <p:embed/>
                </p:oleObj>
              </mc:Choice>
              <mc:Fallback>
                <p:oleObj name="Уравнение" r:id="rId5" imgW="507780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744" y="1057006"/>
                        <a:ext cx="1216962" cy="9414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732860"/>
              </p:ext>
            </p:extLst>
          </p:nvPr>
        </p:nvGraphicFramePr>
        <p:xfrm>
          <a:off x="5437341" y="1086929"/>
          <a:ext cx="512697" cy="737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Уравнение" r:id="rId7" imgW="152268" imgH="215713" progId="Equation.3">
                  <p:embed/>
                </p:oleObj>
              </mc:Choice>
              <mc:Fallback>
                <p:oleObj name="Уравнение" r:id="rId7" imgW="152268" imgH="2157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341" y="1086929"/>
                        <a:ext cx="512697" cy="737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579701"/>
              </p:ext>
            </p:extLst>
          </p:nvPr>
        </p:nvGraphicFramePr>
        <p:xfrm>
          <a:off x="2923503" y="4838732"/>
          <a:ext cx="3026535" cy="1632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Уравнение" r:id="rId9" imgW="723586" imgH="393529" progId="Equation.3">
                  <p:embed/>
                </p:oleObj>
              </mc:Choice>
              <mc:Fallback>
                <p:oleObj name="Уравнение" r:id="rId9" imgW="723586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3503" y="4838732"/>
                        <a:ext cx="3026535" cy="16327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71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394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З’явлення діамагнетизму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640" y="1542197"/>
            <a:ext cx="7068056" cy="4477899"/>
          </a:xfrm>
        </p:spPr>
      </p:pic>
    </p:spTree>
    <p:extLst>
      <p:ext uri="{BB962C8B-B14F-4D97-AF65-F5344CB8AC3E}">
        <p14:creationId xmlns:p14="http://schemas.microsoft.com/office/powerpoint/2010/main" val="2803611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4598"/>
            <a:ext cx="8596668" cy="1320800"/>
          </a:xfrm>
        </p:spPr>
        <p:txBody>
          <a:bodyPr/>
          <a:lstStyle/>
          <a:p>
            <a:pPr algn="ctr"/>
            <a:r>
              <a:rPr lang="uk-UA" u="sng" dirty="0"/>
              <a:t>Це теорема </a:t>
            </a:r>
            <a:r>
              <a:rPr lang="uk-UA" b="1" u="sng" dirty="0" err="1"/>
              <a:t>Лармора</a:t>
            </a:r>
            <a:r>
              <a:rPr lang="uk-UA" u="sng" dirty="0"/>
              <a:t>, а </a:t>
            </a:r>
            <a:r>
              <a:rPr lang="uk-UA" b="1" i="1" u="sng" dirty="0">
                <a:sym typeface="Symbol" panose="05050102010706020507" pitchFamily="18" charset="2"/>
              </a:rPr>
              <a:t></a:t>
            </a:r>
            <a:r>
              <a:rPr lang="uk-UA" u="sng" dirty="0"/>
              <a:t> - </a:t>
            </a:r>
            <a:r>
              <a:rPr lang="uk-UA" u="sng" dirty="0" err="1"/>
              <a:t>ларморовська</a:t>
            </a:r>
            <a:r>
              <a:rPr lang="uk-UA" u="sng" dirty="0"/>
              <a:t> </a:t>
            </a:r>
            <a:r>
              <a:rPr lang="uk-UA" u="sng" dirty="0" smtClean="0"/>
              <a:t>частота.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Кутова швидкість </a:t>
            </a:r>
            <a:r>
              <a:rPr lang="uk-UA" sz="3500" dirty="0" err="1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ларморовського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обертання електронів співпадає по напрямку з </a:t>
            </a:r>
            <a:r>
              <a:rPr lang="uk-UA" sz="35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вектором    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Через те, що заряд електрона від’ємний, то магнітний момент, пов’язаний з цим обертанням, направлений проти </a:t>
            </a:r>
            <a:r>
              <a:rPr lang="uk-UA" sz="35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    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 результаті здійснюється намагнічування </a:t>
            </a:r>
            <a:r>
              <a:rPr lang="uk-UA" sz="35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   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направлене також проти </a:t>
            </a:r>
            <a:r>
              <a:rPr lang="uk-UA" sz="35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    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Це і є </a:t>
            </a:r>
            <a:r>
              <a:rPr lang="uk-UA" sz="3500" b="1" u="sng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діамагнетизм</a:t>
            </a:r>
            <a:r>
              <a:rPr lang="uk-UA" sz="35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679366"/>
              </p:ext>
            </p:extLst>
          </p:nvPr>
        </p:nvGraphicFramePr>
        <p:xfrm>
          <a:off x="8603086" y="2482807"/>
          <a:ext cx="463639" cy="60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3" name="Уравнение" r:id="rId3" imgW="152268" imgH="203024" progId="Equation.3">
                  <p:embed/>
                </p:oleObj>
              </mc:Choice>
              <mc:Fallback>
                <p:oleObj name="Уравнение" r:id="rId3" imgW="152268" imgH="203024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3086" y="2482807"/>
                        <a:ext cx="463639" cy="608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692557"/>
              </p:ext>
            </p:extLst>
          </p:nvPr>
        </p:nvGraphicFramePr>
        <p:xfrm>
          <a:off x="7263683" y="3786650"/>
          <a:ext cx="450761" cy="591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4" name="Уравнение" r:id="rId5" imgW="152268" imgH="203024" progId="Equation.3">
                  <p:embed/>
                </p:oleObj>
              </mc:Choice>
              <mc:Fallback>
                <p:oleObj name="Уравнение" r:id="rId5" imgW="152268" imgH="203024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3683" y="3786650"/>
                        <a:ext cx="450761" cy="5916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788070"/>
              </p:ext>
            </p:extLst>
          </p:nvPr>
        </p:nvGraphicFramePr>
        <p:xfrm>
          <a:off x="8495436" y="4658390"/>
          <a:ext cx="455381" cy="59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5" name="Уравнение" r:id="rId6" imgW="152268" imgH="203024" progId="Equation.3">
                  <p:embed/>
                </p:oleObj>
              </mc:Choice>
              <mc:Fallback>
                <p:oleObj name="Уравнение" r:id="rId6" imgW="152268" imgH="203024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5436" y="4658390"/>
                        <a:ext cx="455381" cy="597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310826"/>
              </p:ext>
            </p:extLst>
          </p:nvPr>
        </p:nvGraphicFramePr>
        <p:xfrm>
          <a:off x="2871989" y="4694360"/>
          <a:ext cx="347730" cy="561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" name="Уравнение" r:id="rId7" imgW="126835" imgH="202936" progId="Equation.3">
                  <p:embed/>
                </p:oleObj>
              </mc:Choice>
              <mc:Fallback>
                <p:oleObj name="Уравнение" r:id="rId7" imgW="126835" imgH="202936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989" y="4694360"/>
                        <a:ext cx="347730" cy="561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7100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Явище відштовхування діамагнетика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507" y="1270000"/>
            <a:ext cx="5650321" cy="5264771"/>
          </a:xfrm>
        </p:spPr>
      </p:pic>
    </p:spTree>
    <p:extLst>
      <p:ext uri="{BB962C8B-B14F-4D97-AF65-F5344CB8AC3E}">
        <p14:creationId xmlns:p14="http://schemas.microsoft.com/office/powerpoint/2010/main" val="1650023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0501"/>
            <a:ext cx="8596668" cy="1037230"/>
          </a:xfrm>
        </p:spPr>
        <p:txBody>
          <a:bodyPr>
            <a:normAutofit/>
          </a:bodyPr>
          <a:lstStyle/>
          <a:p>
            <a:pPr algn="ctr"/>
            <a:r>
              <a:rPr lang="uk-UA" b="1" dirty="0"/>
              <a:t>Парамагнетизм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600" dirty="0">
                <a:solidFill>
                  <a:schemeClr val="accent1"/>
                </a:solidFill>
              </a:rPr>
              <a:t>Атоми парамагнетика мають ненульовий магнітний момент ще у відсутності магнітного поля. У відсутності поля моменти орієнтовані хаотично. У магнітному полі магнітні моменти атомі орієнтуються переважно у напрямку поля.</a:t>
            </a:r>
            <a:endParaRPr lang="ru-RU" sz="3600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121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/>
              <a:t>Діамагнетизм і парамагнетизм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377" y="1389731"/>
            <a:ext cx="6842582" cy="5017893"/>
          </a:xfrm>
        </p:spPr>
      </p:pic>
    </p:spTree>
    <p:extLst>
      <p:ext uri="{BB962C8B-B14F-4D97-AF65-F5344CB8AC3E}">
        <p14:creationId xmlns:p14="http://schemas.microsoft.com/office/powerpoint/2010/main" val="2508552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14817"/>
            <a:ext cx="8596668" cy="5778321"/>
          </a:xfrm>
        </p:spPr>
        <p:txBody>
          <a:bodyPr>
            <a:normAutofit/>
          </a:bodyPr>
          <a:lstStyle/>
          <a:p>
            <a:r>
              <a:rPr lang="uk-UA" dirty="0"/>
              <a:t>По своїм магнітним властивостям усі речовини можна розділити на слабомагнітні і сильно магнітні. До слабомагнітних речовин відносять парамагнетики і діамагнетики, до сильно магнітних – феромагнетики, антиферомагнетики і феромагнетики.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990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10185"/>
            <a:ext cx="8596668" cy="5008727"/>
          </a:xfrm>
        </p:spPr>
        <p:txBody>
          <a:bodyPr/>
          <a:lstStyle/>
          <a:p>
            <a:r>
              <a:rPr lang="uk-UA" dirty="0"/>
              <a:t>У конденсованій речовині (</a:t>
            </a:r>
            <a:r>
              <a:rPr lang="uk-UA" b="1" dirty="0"/>
              <a:t>парамагнетику</a:t>
            </a:r>
            <a:r>
              <a:rPr lang="uk-UA" dirty="0"/>
              <a:t>) магнітне поле тільки підтримує, а не створює намагніченість. Намагніченість створюється і встановлюється в результаті зіткнень атомів між собою.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884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/>
              <a:t>Парамагнетизм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7602105" cy="4351373"/>
          </a:xfrm>
        </p:spPr>
      </p:pic>
    </p:spTree>
    <p:extLst>
      <p:ext uri="{BB962C8B-B14F-4D97-AF65-F5344CB8AC3E}">
        <p14:creationId xmlns:p14="http://schemas.microsoft.com/office/powerpoint/2010/main" val="1499114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77552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Магнітне</a:t>
            </a:r>
            <a:r>
              <a:rPr lang="ru-RU" b="1" dirty="0"/>
              <a:t> поле </a:t>
            </a:r>
            <a:r>
              <a:rPr lang="ru-RU" dirty="0"/>
              <a:t>–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, „</a:t>
            </a:r>
            <a:r>
              <a:rPr lang="ru-RU" dirty="0" err="1"/>
              <a:t>електромагнітного</a:t>
            </a:r>
            <a:r>
              <a:rPr lang="ru-RU" dirty="0"/>
              <a:t> поля”,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окремим</a:t>
            </a:r>
            <a:r>
              <a:rPr lang="ru-RU" dirty="0"/>
              <a:t> видом </a:t>
            </a:r>
            <a:r>
              <a:rPr lang="ru-RU" dirty="0" err="1"/>
              <a:t>матерії</a:t>
            </a:r>
            <a:r>
              <a:rPr lang="ru-RU" dirty="0"/>
              <a:t>. </a:t>
            </a:r>
            <a:r>
              <a:rPr lang="ru-RU" dirty="0" err="1"/>
              <a:t>Особливість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механічному</a:t>
            </a:r>
            <a:r>
              <a:rPr lang="ru-RU" dirty="0"/>
              <a:t> </a:t>
            </a:r>
            <a:r>
              <a:rPr lang="ru-RU" dirty="0" err="1"/>
              <a:t>діянні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рухомі</a:t>
            </a:r>
            <a:r>
              <a:rPr lang="ru-RU" dirty="0"/>
              <a:t> </a:t>
            </a:r>
            <a:r>
              <a:rPr lang="ru-RU" dirty="0" err="1"/>
              <a:t>електричні</a:t>
            </a:r>
            <a:r>
              <a:rPr lang="ru-RU" dirty="0"/>
              <a:t> заряди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магнітний</a:t>
            </a:r>
            <a:r>
              <a:rPr lang="ru-RU" dirty="0"/>
              <a:t> момент,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рухаються</a:t>
            </a:r>
            <a:r>
              <a:rPr lang="ru-RU" dirty="0"/>
              <a:t> вони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. </a:t>
            </a:r>
            <a:r>
              <a:rPr lang="ru-RU" dirty="0" err="1"/>
              <a:t>Джерелами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є </a:t>
            </a:r>
            <a:r>
              <a:rPr lang="ru-RU" dirty="0" err="1"/>
              <a:t>рухомі</a:t>
            </a:r>
            <a:r>
              <a:rPr lang="ru-RU" dirty="0"/>
              <a:t> </a:t>
            </a:r>
            <a:r>
              <a:rPr lang="ru-RU" dirty="0" err="1"/>
              <a:t>електричні</a:t>
            </a:r>
            <a:r>
              <a:rPr lang="ru-RU" dirty="0"/>
              <a:t> заряди, </a:t>
            </a:r>
            <a:r>
              <a:rPr lang="ru-RU" dirty="0" err="1"/>
              <a:t>наприклад</a:t>
            </a:r>
            <a:r>
              <a:rPr lang="ru-RU" dirty="0"/>
              <a:t>, струм у </a:t>
            </a:r>
            <a:r>
              <a:rPr lang="ru-RU" dirty="0" err="1"/>
              <a:t>провідниках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792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/>
              <a:t>Парамагнетизм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85083"/>
            <a:ext cx="8596668" cy="5372918"/>
          </a:xfrm>
        </p:spPr>
      </p:pic>
    </p:spTree>
    <p:extLst>
      <p:ext uri="{BB962C8B-B14F-4D97-AF65-F5344CB8AC3E}">
        <p14:creationId xmlns:p14="http://schemas.microsoft.com/office/powerpoint/2010/main" val="188495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5660"/>
            <a:ext cx="8596668" cy="6127844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Магнітне</a:t>
            </a:r>
            <a:r>
              <a:rPr lang="ru-RU" b="1" dirty="0"/>
              <a:t> поле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з </a:t>
            </a:r>
            <a:r>
              <a:rPr lang="ru-RU" dirty="0" err="1"/>
              <a:t>електричним</a:t>
            </a:r>
            <a:r>
              <a:rPr lang="ru-RU" dirty="0"/>
              <a:t> полем.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зміні</a:t>
            </a:r>
            <a:r>
              <a:rPr lang="ru-RU" dirty="0"/>
              <a:t> одного з них </a:t>
            </a:r>
            <a:r>
              <a:rPr lang="ru-RU" dirty="0" err="1"/>
              <a:t>виникає</a:t>
            </a:r>
            <a:r>
              <a:rPr lang="ru-RU" dirty="0"/>
              <a:t> друге. </a:t>
            </a:r>
            <a:r>
              <a:rPr lang="ru-RU" dirty="0" err="1"/>
              <a:t>Магнітне</a:t>
            </a:r>
            <a:r>
              <a:rPr lang="ru-RU" dirty="0"/>
              <a:t> поле,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магнічених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магнітів</a:t>
            </a:r>
            <a:r>
              <a:rPr lang="ru-RU" dirty="0"/>
              <a:t>, </a:t>
            </a:r>
            <a:r>
              <a:rPr lang="ru-RU" dirty="0" err="1"/>
              <a:t>спричиняються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 </a:t>
            </a:r>
            <a:r>
              <a:rPr lang="ru-RU" dirty="0" err="1"/>
              <a:t>електричних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(</a:t>
            </a:r>
            <a:r>
              <a:rPr lang="ru-RU" dirty="0" err="1"/>
              <a:t>електронів</a:t>
            </a:r>
            <a:r>
              <a:rPr lang="ru-RU" dirty="0"/>
              <a:t>, </a:t>
            </a:r>
            <a:r>
              <a:rPr lang="ru-RU" dirty="0" err="1"/>
              <a:t>нуклонів</a:t>
            </a:r>
            <a:r>
              <a:rPr lang="ru-RU" dirty="0"/>
              <a:t>). </a:t>
            </a:r>
            <a:r>
              <a:rPr lang="ru-RU" dirty="0" err="1"/>
              <a:t>Основними</a:t>
            </a:r>
            <a:r>
              <a:rPr lang="ru-RU" dirty="0"/>
              <a:t> характеристиками </a:t>
            </a:r>
            <a:r>
              <a:rPr lang="ru-RU" dirty="0" err="1"/>
              <a:t>магнітного</a:t>
            </a:r>
            <a:r>
              <a:rPr lang="ru-RU" dirty="0"/>
              <a:t> поля є вектор </a:t>
            </a:r>
            <a:r>
              <a:rPr lang="ru-RU" dirty="0" err="1"/>
              <a:t>напруженості</a:t>
            </a:r>
            <a:r>
              <a:rPr lang="ru-RU" dirty="0"/>
              <a:t> Н в </a:t>
            </a:r>
            <a:r>
              <a:rPr lang="ru-RU" dirty="0" err="1"/>
              <a:t>заданій</a:t>
            </a:r>
            <a:r>
              <a:rPr lang="ru-RU" dirty="0"/>
              <a:t> </a:t>
            </a:r>
            <a:r>
              <a:rPr lang="ru-RU" dirty="0" err="1"/>
              <a:t>точці</a:t>
            </a:r>
            <a:r>
              <a:rPr lang="ru-RU" dirty="0"/>
              <a:t> поля (у </a:t>
            </a:r>
            <a:r>
              <a:rPr lang="ru-RU" dirty="0" err="1"/>
              <a:t>вакуумі</a:t>
            </a:r>
            <a:r>
              <a:rPr lang="ru-RU" dirty="0"/>
              <a:t>) та вектор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індукції</a:t>
            </a:r>
            <a:r>
              <a:rPr lang="ru-RU" dirty="0"/>
              <a:t> В (при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562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0252"/>
            <a:ext cx="8596668" cy="900751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Магнітне поле Землі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45" y="1508057"/>
            <a:ext cx="7374846" cy="4995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1619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50257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є </a:t>
            </a:r>
            <a:r>
              <a:rPr lang="ru-RU" dirty="0" err="1"/>
              <a:t>силовими</a:t>
            </a:r>
            <a:r>
              <a:rPr lang="ru-RU" dirty="0"/>
              <a:t> характеристиками </a:t>
            </a:r>
            <a:r>
              <a:rPr lang="ru-RU" dirty="0" err="1"/>
              <a:t>діяння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на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магнітики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контури</a:t>
            </a:r>
            <a:r>
              <a:rPr lang="ru-RU" dirty="0"/>
              <a:t> з </a:t>
            </a:r>
            <a:r>
              <a:rPr lang="ru-RU" dirty="0" err="1"/>
              <a:t>електричним</a:t>
            </a:r>
            <a:r>
              <a:rPr lang="ru-RU" dirty="0"/>
              <a:t> </a:t>
            </a:r>
            <a:r>
              <a:rPr lang="ru-RU" dirty="0" err="1"/>
              <a:t>струмом</a:t>
            </a:r>
            <a:r>
              <a:rPr lang="ru-RU" dirty="0"/>
              <a:t>. </a:t>
            </a:r>
            <a:r>
              <a:rPr lang="ru-RU" dirty="0" err="1"/>
              <a:t>Напруженість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</a:t>
            </a:r>
            <a:r>
              <a:rPr lang="ru-RU" dirty="0" err="1"/>
              <a:t>обчислюють</a:t>
            </a:r>
            <a:r>
              <a:rPr lang="ru-RU" dirty="0"/>
              <a:t> в </a:t>
            </a:r>
            <a:r>
              <a:rPr lang="ru-RU" dirty="0" err="1"/>
              <a:t>ерстедах</a:t>
            </a:r>
            <a:r>
              <a:rPr lang="ru-RU" dirty="0"/>
              <a:t> (в СГСМ </a:t>
            </a:r>
            <a:r>
              <a:rPr lang="ru-RU" dirty="0" err="1"/>
              <a:t>системні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) і в („ампер на метр”) в МКСА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). </a:t>
            </a:r>
            <a:r>
              <a:rPr lang="ru-RU" dirty="0" err="1"/>
              <a:t>Напрям</a:t>
            </a:r>
            <a:r>
              <a:rPr lang="ru-RU" dirty="0"/>
              <a:t> вектора Н </a:t>
            </a:r>
            <a:r>
              <a:rPr lang="ru-RU" dirty="0" err="1"/>
              <a:t>магнітного</a:t>
            </a:r>
            <a:r>
              <a:rPr lang="ru-RU" dirty="0"/>
              <a:t> поля, </a:t>
            </a:r>
            <a:r>
              <a:rPr lang="ru-RU" dirty="0" err="1"/>
              <a:t>створюваного</a:t>
            </a:r>
            <a:r>
              <a:rPr lang="ru-RU" dirty="0"/>
              <a:t> </a:t>
            </a:r>
            <a:r>
              <a:rPr lang="ru-RU" dirty="0" err="1"/>
              <a:t>електричним</a:t>
            </a:r>
            <a:r>
              <a:rPr lang="ru-RU" dirty="0"/>
              <a:t> </a:t>
            </a:r>
            <a:r>
              <a:rPr lang="ru-RU" dirty="0" err="1"/>
              <a:t>струмом</a:t>
            </a:r>
            <a:r>
              <a:rPr lang="ru-RU" dirty="0"/>
              <a:t> у </a:t>
            </a:r>
            <a:r>
              <a:rPr lang="ru-RU" dirty="0" err="1"/>
              <a:t>провіднику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контурі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за правилом </a:t>
            </a:r>
            <a:r>
              <a:rPr lang="ru-RU" dirty="0" err="1"/>
              <a:t>гвинта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793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2831"/>
            <a:ext cx="8596668" cy="6127844"/>
          </a:xfrm>
        </p:spPr>
        <p:txBody>
          <a:bodyPr>
            <a:normAutofit fontScale="90000"/>
          </a:bodyPr>
          <a:lstStyle/>
          <a:p>
            <a:r>
              <a:rPr lang="ru-RU" dirty="0"/>
              <a:t>Для </a:t>
            </a:r>
            <a:r>
              <a:rPr lang="ru-RU" dirty="0" err="1"/>
              <a:t>наочної</a:t>
            </a:r>
            <a:r>
              <a:rPr lang="ru-RU" dirty="0"/>
              <a:t> характеристики </a:t>
            </a:r>
            <a:r>
              <a:rPr lang="ru-RU" dirty="0" err="1"/>
              <a:t>магнітного</a:t>
            </a:r>
            <a:r>
              <a:rPr lang="ru-RU" dirty="0"/>
              <a:t> поля </a:t>
            </a:r>
            <a:r>
              <a:rPr lang="ru-RU" dirty="0" err="1"/>
              <a:t>запроваджено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індукції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кривими</a:t>
            </a:r>
            <a:r>
              <a:rPr lang="ru-RU" dirty="0"/>
              <a:t> </a:t>
            </a:r>
            <a:r>
              <a:rPr lang="ru-RU" dirty="0" err="1"/>
              <a:t>лініями</a:t>
            </a:r>
            <a:r>
              <a:rPr lang="ru-RU" dirty="0"/>
              <a:t>, </a:t>
            </a:r>
            <a:r>
              <a:rPr lang="ru-RU" dirty="0" err="1"/>
              <a:t>дотичні</a:t>
            </a:r>
            <a:r>
              <a:rPr lang="ru-RU" dirty="0"/>
              <a:t> до </a:t>
            </a:r>
            <a:r>
              <a:rPr lang="ru-RU" dirty="0" err="1"/>
              <a:t>яких</a:t>
            </a:r>
            <a:r>
              <a:rPr lang="ru-RU" dirty="0"/>
              <a:t> в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точці</a:t>
            </a:r>
            <a:r>
              <a:rPr lang="ru-RU" dirty="0"/>
              <a:t> </a:t>
            </a:r>
            <a:r>
              <a:rPr lang="ru-RU" dirty="0" err="1"/>
              <a:t>збігаються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з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векторів</a:t>
            </a:r>
            <a:r>
              <a:rPr lang="ru-RU" dirty="0"/>
              <a:t> Н </a:t>
            </a:r>
            <a:r>
              <a:rPr lang="ru-RU" dirty="0" err="1"/>
              <a:t>або</a:t>
            </a:r>
            <a:r>
              <a:rPr lang="ru-RU" dirty="0"/>
              <a:t> В. </a:t>
            </a:r>
            <a:r>
              <a:rPr lang="ru-RU" dirty="0" err="1"/>
              <a:t>самі</a:t>
            </a:r>
            <a:r>
              <a:rPr lang="ru-RU" dirty="0"/>
              <a:t> ж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векторів</a:t>
            </a:r>
            <a:r>
              <a:rPr lang="ru-RU" dirty="0"/>
              <a:t> </a:t>
            </a:r>
            <a:r>
              <a:rPr lang="ru-RU" dirty="0" err="1"/>
              <a:t>виражають</a:t>
            </a:r>
            <a:r>
              <a:rPr lang="ru-RU" dirty="0"/>
              <a:t> </a:t>
            </a:r>
            <a:r>
              <a:rPr lang="ru-RU" dirty="0" err="1"/>
              <a:t>густиною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індукції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перетинають</a:t>
            </a:r>
            <a:r>
              <a:rPr lang="ru-RU" dirty="0"/>
              <a:t> </a:t>
            </a:r>
            <a:r>
              <a:rPr lang="ru-RU" dirty="0" err="1"/>
              <a:t>перпендикулярну</a:t>
            </a:r>
            <a:r>
              <a:rPr lang="ru-RU" dirty="0"/>
              <a:t> до них </a:t>
            </a:r>
            <a:r>
              <a:rPr lang="ru-RU" dirty="0" err="1"/>
              <a:t>площину</a:t>
            </a:r>
            <a:r>
              <a:rPr lang="ru-RU" dirty="0"/>
              <a:t> в 1 </a:t>
            </a:r>
            <a:r>
              <a:rPr lang="ru-RU" dirty="0" smtClean="0"/>
              <a:t>см</a:t>
            </a:r>
            <a:r>
              <a:rPr lang="ru-RU" b="1" baseline="30000" dirty="0"/>
              <a:t>2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в 1 </a:t>
            </a:r>
            <a:r>
              <a:rPr lang="ru-RU" dirty="0" smtClean="0"/>
              <a:t>м</a:t>
            </a:r>
            <a:r>
              <a:rPr lang="ru-RU" b="1" baseline="30000" dirty="0"/>
              <a:t>2</a:t>
            </a:r>
            <a:r>
              <a:rPr lang="ru-RU" dirty="0" smtClean="0"/>
              <a:t>. </a:t>
            </a:r>
            <a:r>
              <a:rPr lang="ru-RU" dirty="0" err="1"/>
              <a:t>Основним</a:t>
            </a:r>
            <a:r>
              <a:rPr lang="ru-RU" dirty="0"/>
              <a:t> законом </a:t>
            </a:r>
            <a:r>
              <a:rPr lang="ru-RU" dirty="0" err="1"/>
              <a:t>магнітних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Біо-Савара</a:t>
            </a:r>
            <a:r>
              <a:rPr lang="ru-RU" dirty="0"/>
              <a:t> закон.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227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2012"/>
            <a:ext cx="8596668" cy="102358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Планетарне магнітне поле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889" y="1091821"/>
            <a:ext cx="7319558" cy="5358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0097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Магнітний запис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>
                <a:solidFill>
                  <a:schemeClr val="accent1"/>
                </a:solidFill>
              </a:rPr>
              <a:t>Запис магнітний</a:t>
            </a:r>
            <a:r>
              <a:rPr lang="uk-UA" sz="3200" dirty="0">
                <a:solidFill>
                  <a:schemeClr val="accent1"/>
                </a:solidFill>
              </a:rPr>
              <a:t> — спосіб запису електричних сигналів на шарі </a:t>
            </a:r>
            <a:r>
              <a:rPr lang="uk-UA" sz="3200" u="sng" dirty="0">
                <a:solidFill>
                  <a:schemeClr val="accent1"/>
                </a:solidFill>
                <a:hlinkClick r:id="rId2" tooltip="Оксид заліза (ще не написана)"/>
              </a:rPr>
              <a:t>оксиду заліза</a:t>
            </a:r>
            <a:r>
              <a:rPr lang="uk-UA" sz="3200" dirty="0">
                <a:solidFill>
                  <a:schemeClr val="accent1"/>
                </a:solidFill>
              </a:rPr>
              <a:t> чи іншому магнітному матеріалі, нанесеному на немагнітну основу: тонку пластикову стрічку, алюміній, скло та ін..</a:t>
            </a:r>
            <a:endParaRPr lang="ru-RU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16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36113"/>
            <a:ext cx="8596668" cy="1320800"/>
          </a:xfrm>
        </p:spPr>
        <p:txBody>
          <a:bodyPr/>
          <a:lstStyle/>
          <a:p>
            <a:pPr algn="ctr"/>
            <a:r>
              <a:rPr lang="uk-UA" i="1" dirty="0"/>
              <a:t>Магнітні властивості квантових точок у надпровідниках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709" y="1336788"/>
            <a:ext cx="6691915" cy="5018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1190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0488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Магнітний запис</a:t>
            </a:r>
            <a:endParaRPr lang="ru-RU" sz="4400" dirty="0"/>
          </a:p>
        </p:txBody>
      </p:sp>
      <p:pic>
        <p:nvPicPr>
          <p:cNvPr id="4" name="Рисунок 3" descr="Файл:Perpendicular-eng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183" y="1270000"/>
            <a:ext cx="7524970" cy="5294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173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Принцип запису і відтворення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87857"/>
            <a:ext cx="8596668" cy="42535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500" dirty="0">
                <a:solidFill>
                  <a:schemeClr val="accent1"/>
                </a:solidFill>
              </a:rPr>
              <a:t>При запису електричний сигнал від джерела сигналу подається на електромагнітну головку, яка намагнічує магнітне покриття носія відповідно до частоти й амплітуди підведеного сигналу. Імпульси можуть бути звуковими (</a:t>
            </a:r>
            <a:r>
              <a:rPr lang="uk-UA" sz="3500" u="sng" dirty="0">
                <a:solidFill>
                  <a:schemeClr val="accent1"/>
                </a:solidFill>
                <a:hlinkClick r:id="rId2" tooltip="Звукозапис"/>
              </a:rPr>
              <a:t>звукозапис</a:t>
            </a:r>
            <a:r>
              <a:rPr lang="uk-UA" sz="3500" dirty="0">
                <a:solidFill>
                  <a:schemeClr val="accent1"/>
                </a:solidFill>
              </a:rPr>
              <a:t>), візуальними (</a:t>
            </a:r>
            <a:r>
              <a:rPr lang="uk-UA" sz="3500" u="sng" dirty="0">
                <a:solidFill>
                  <a:schemeClr val="accent1"/>
                </a:solidFill>
                <a:hlinkClick r:id="rId3" tooltip="Відеозапис"/>
              </a:rPr>
              <a:t>відеозапис</a:t>
            </a:r>
            <a:r>
              <a:rPr lang="uk-UA" sz="3500" dirty="0">
                <a:solidFill>
                  <a:schemeClr val="accent1"/>
                </a:solidFill>
              </a:rPr>
              <a:t>) або нести цифрову інформацію (для комп'ютера).</a:t>
            </a:r>
            <a:endParaRPr lang="ru-RU" sz="3500" dirty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0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/>
              <a:t>Принцип магнітного запису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6"/>
          <a:stretch/>
        </p:blipFill>
        <p:spPr>
          <a:xfrm>
            <a:off x="841107" y="2230651"/>
            <a:ext cx="7524000" cy="38426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94392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95785"/>
            <a:ext cx="8596668" cy="5645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chemeClr val="accent1"/>
                </a:solidFill>
              </a:rPr>
              <a:t>При відтворенні носій пропускається через ту ж або іншу головку і остаточна намагніченість магнітного шару носія індукує в головці електричний сигнал, який далі підсилюються.</a:t>
            </a:r>
            <a:endParaRPr lang="ru-RU" sz="3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uk-UA" sz="3200" dirty="0">
                <a:solidFill>
                  <a:schemeClr val="accent1"/>
                </a:solidFill>
              </a:rPr>
              <a:t>При запису аналогових сигналів різної частоти (аудіо- або відео- сигналів) сигнал при запису та зчитуванні зазнає підлягає спотворенню, яке покликане компенсувати нерівномірність амплітудно-частотної характеристики тракту передачі сигналу та носія.</a:t>
            </a:r>
            <a:endParaRPr lang="ru-RU" sz="3200" dirty="0">
              <a:solidFill>
                <a:schemeClr val="accent1"/>
              </a:solidFill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97208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41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Історія та сучасний стан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5199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>
                <a:solidFill>
                  <a:schemeClr val="accent1"/>
                </a:solidFill>
              </a:rPr>
              <a:t>Роком народження магнітного запису вважається </a:t>
            </a:r>
            <a:r>
              <a:rPr lang="uk-UA" sz="3200" u="sng" dirty="0" smtClean="0">
                <a:solidFill>
                  <a:schemeClr val="accent1"/>
                </a:solidFill>
                <a:hlinkClick r:id="rId2" tooltip="1898 рік"/>
              </a:rPr>
              <a:t>1898 рік</a:t>
            </a:r>
            <a:r>
              <a:rPr lang="uk-UA" sz="3200" dirty="0" smtClean="0">
                <a:solidFill>
                  <a:schemeClr val="accent1"/>
                </a:solidFill>
              </a:rPr>
              <a:t>, коли датський </a:t>
            </a:r>
            <a:r>
              <a:rPr lang="uk-UA" sz="3200" u="sng" dirty="0" smtClean="0">
                <a:solidFill>
                  <a:schemeClr val="accent1"/>
                </a:solidFill>
                <a:hlinkClick r:id="rId3" tooltip="Фізик"/>
              </a:rPr>
              <a:t>фізик</a:t>
            </a:r>
            <a:r>
              <a:rPr lang="uk-UA" sz="3200" dirty="0" smtClean="0">
                <a:solidFill>
                  <a:schemeClr val="accent1"/>
                </a:solidFill>
              </a:rPr>
              <a:t> </a:t>
            </a:r>
            <a:r>
              <a:rPr lang="uk-UA" sz="3200" u="sng" dirty="0" smtClean="0">
                <a:solidFill>
                  <a:schemeClr val="accent1"/>
                </a:solidFill>
                <a:hlinkClick r:id="rId4" tooltip="Поульсен Вальдемар"/>
              </a:rPr>
              <a:t>Вальдемар </a:t>
            </a:r>
            <a:r>
              <a:rPr lang="uk-UA" sz="3200" u="sng" dirty="0" err="1" smtClean="0">
                <a:solidFill>
                  <a:schemeClr val="accent1"/>
                </a:solidFill>
                <a:hlinkClick r:id="rId4" tooltip="Поульсен Вальдемар"/>
              </a:rPr>
              <a:t>Поульсен</a:t>
            </a:r>
            <a:r>
              <a:rPr lang="uk-UA" sz="3200" dirty="0" smtClean="0">
                <a:solidFill>
                  <a:schemeClr val="accent1"/>
                </a:solidFill>
              </a:rPr>
              <a:t> вперше здійснив магнітний запис </a:t>
            </a:r>
            <a:r>
              <a:rPr lang="uk-UA" sz="3200" u="sng" dirty="0" smtClean="0">
                <a:solidFill>
                  <a:schemeClr val="accent1"/>
                </a:solidFill>
                <a:hlinkClick r:id="rId5" tooltip="Звук"/>
              </a:rPr>
              <a:t>звуку</a:t>
            </a:r>
            <a:r>
              <a:rPr lang="uk-UA" sz="3200" dirty="0" smtClean="0">
                <a:solidFill>
                  <a:schemeClr val="accent1"/>
                </a:solidFill>
              </a:rPr>
              <a:t> на стальну дротину. Свій </a:t>
            </a:r>
            <a:r>
              <a:rPr lang="uk-UA" sz="3200" u="sng" dirty="0" smtClean="0">
                <a:solidFill>
                  <a:schemeClr val="accent1"/>
                </a:solidFill>
                <a:hlinkClick r:id="rId6" tooltip="Винахід"/>
              </a:rPr>
              <a:t>винахід</a:t>
            </a:r>
            <a:r>
              <a:rPr lang="uk-UA" sz="3200" dirty="0" smtClean="0">
                <a:solidFill>
                  <a:schemeClr val="accent1"/>
                </a:solidFill>
              </a:rPr>
              <a:t> В. </a:t>
            </a:r>
            <a:r>
              <a:rPr lang="uk-UA" sz="3200" dirty="0" err="1" smtClean="0">
                <a:solidFill>
                  <a:schemeClr val="accent1"/>
                </a:solidFill>
              </a:rPr>
              <a:t>Паульсен</a:t>
            </a:r>
            <a:r>
              <a:rPr lang="uk-UA" sz="3200" dirty="0" smtClean="0">
                <a:solidFill>
                  <a:schemeClr val="accent1"/>
                </a:solidFill>
              </a:rPr>
              <a:t> назвав </a:t>
            </a:r>
            <a:r>
              <a:rPr lang="uk-UA" sz="3200" u="sng" dirty="0" err="1" smtClean="0">
                <a:solidFill>
                  <a:schemeClr val="accent1"/>
                </a:solidFill>
                <a:hlinkClick r:id="rId7" tooltip="Телеграфон (ще не написана)"/>
              </a:rPr>
              <a:t>телеграфоном</a:t>
            </a:r>
            <a:r>
              <a:rPr lang="uk-UA" sz="3200" dirty="0" smtClean="0">
                <a:solidFill>
                  <a:schemeClr val="accent1"/>
                </a:solidFill>
              </a:rPr>
              <a:t> через те, що </a:t>
            </a:r>
            <a:r>
              <a:rPr lang="uk-UA" sz="3200" u="sng" dirty="0" smtClean="0">
                <a:solidFill>
                  <a:schemeClr val="accent1"/>
                </a:solidFill>
                <a:hlinkClick r:id="rId8" tooltip="Пристрій"/>
              </a:rPr>
              <a:t>пристрій</a:t>
            </a:r>
            <a:r>
              <a:rPr lang="uk-UA" sz="3200" dirty="0" smtClean="0">
                <a:solidFill>
                  <a:schemeClr val="accent1"/>
                </a:solidFill>
              </a:rPr>
              <a:t> був призначений для роботи разом з </a:t>
            </a:r>
            <a:r>
              <a:rPr lang="uk-UA" sz="3200" u="sng" dirty="0" smtClean="0">
                <a:solidFill>
                  <a:schemeClr val="accent1"/>
                </a:solidFill>
                <a:hlinkClick r:id="rId9" tooltip="Телефон"/>
              </a:rPr>
              <a:t>телефоном</a:t>
            </a:r>
            <a:r>
              <a:rPr lang="uk-UA" sz="3200" dirty="0" smtClean="0">
                <a:solidFill>
                  <a:schemeClr val="accent1"/>
                </a:solidFill>
              </a:rPr>
              <a:t> для виконання функцій, схожих до функцій сучасного </a:t>
            </a:r>
            <a:r>
              <a:rPr lang="uk-UA" sz="3200" u="sng" dirty="0" smtClean="0">
                <a:solidFill>
                  <a:schemeClr val="accent1"/>
                </a:solidFill>
                <a:hlinkClick r:id="rId10" tooltip="Автовідповідач"/>
              </a:rPr>
              <a:t>автовідповідача</a:t>
            </a:r>
            <a:r>
              <a:rPr lang="uk-UA" sz="3200" dirty="0" smtClean="0">
                <a:solidFill>
                  <a:schemeClr val="accent1"/>
                </a:solidFill>
              </a:rPr>
              <a:t>.</a:t>
            </a:r>
            <a:endParaRPr lang="ru-RU" sz="3200" dirty="0" smtClean="0">
              <a:solidFill>
                <a:schemeClr val="accent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419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dirty="0" smtClean="0"/>
              <a:t>Магнітна стрічка побутового магнітофону</a:t>
            </a:r>
            <a:endParaRPr lang="ru-RU" sz="4400" dirty="0"/>
          </a:p>
        </p:txBody>
      </p:sp>
      <p:pic>
        <p:nvPicPr>
          <p:cNvPr id="4" name="Рисунок 3" descr="http://upload.wikimedia.org/wikipedia/commons/thumb/4/49/Reelt_ubt.jpeg/285px-Reelt_ubt.jpe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85" y="2107025"/>
            <a:ext cx="6037365" cy="45326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4667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45911"/>
            <a:ext cx="8596668" cy="5495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chemeClr val="accent1"/>
                </a:solidFill>
              </a:rPr>
              <a:t>В </a:t>
            </a:r>
            <a:r>
              <a:rPr lang="uk-UA" sz="3200" u="sng" dirty="0" smtClean="0">
                <a:solidFill>
                  <a:schemeClr val="accent1"/>
                </a:solidFill>
                <a:hlinkClick r:id="rId2" tooltip="1956"/>
              </a:rPr>
              <a:t>1956</a:t>
            </a:r>
            <a:r>
              <a:rPr lang="uk-UA" sz="3200" dirty="0" smtClean="0">
                <a:solidFill>
                  <a:schemeClr val="accent1"/>
                </a:solidFill>
              </a:rPr>
              <a:t> </a:t>
            </a:r>
            <a:r>
              <a:rPr lang="uk-UA" sz="3200" dirty="0">
                <a:solidFill>
                  <a:schemeClr val="accent1"/>
                </a:solidFill>
              </a:rPr>
              <a:t>році фірма </a:t>
            </a:r>
            <a:r>
              <a:rPr lang="uk-UA" sz="3200" u="sng" dirty="0">
                <a:solidFill>
                  <a:schemeClr val="accent1"/>
                </a:solidFill>
                <a:hlinkClick r:id="rId3" tooltip="IBM"/>
              </a:rPr>
              <a:t>IBM</a:t>
            </a:r>
            <a:r>
              <a:rPr lang="uk-UA" sz="3200" dirty="0">
                <a:solidFill>
                  <a:schemeClr val="accent1"/>
                </a:solidFill>
              </a:rPr>
              <a:t> використала магнітний запис для обчислювальної техніки — створила пристрій на </a:t>
            </a:r>
            <a:r>
              <a:rPr lang="uk-UA" sz="3200" u="sng" dirty="0">
                <a:solidFill>
                  <a:schemeClr val="accent1"/>
                </a:solidFill>
                <a:hlinkClick r:id="rId4" tooltip="Твердий диск"/>
              </a:rPr>
              <a:t>жорсткому магнітному диску</a:t>
            </a:r>
            <a:r>
              <a:rPr lang="uk-UA" sz="3200" dirty="0">
                <a:solidFill>
                  <a:schemeClr val="accent1"/>
                </a:solidFill>
              </a:rPr>
              <a:t> (ЖМД) ємністю 5 </a:t>
            </a:r>
            <a:r>
              <a:rPr lang="uk-UA" sz="3200" u="sng" dirty="0">
                <a:solidFill>
                  <a:schemeClr val="accent1"/>
                </a:solidFill>
                <a:hlinkClick r:id="rId5" tooltip="Мегабайт"/>
              </a:rPr>
              <a:t>Мегабайт</a:t>
            </a:r>
            <a:r>
              <a:rPr lang="uk-UA" sz="3200" dirty="0">
                <a:solidFill>
                  <a:schemeClr val="accent1"/>
                </a:solidFill>
              </a:rPr>
              <a:t>. Вага цього пристрою — 1 тонна, вартість — 50 тис. </a:t>
            </a:r>
            <a:r>
              <a:rPr lang="uk-UA" sz="3200" u="sng" dirty="0">
                <a:solidFill>
                  <a:schemeClr val="accent1"/>
                </a:solidFill>
                <a:hlinkClick r:id="rId6" tooltip="Долар"/>
              </a:rPr>
              <a:t>доларів</a:t>
            </a:r>
            <a:r>
              <a:rPr lang="uk-UA" sz="3200" dirty="0">
                <a:solidFill>
                  <a:schemeClr val="accent1"/>
                </a:solidFill>
              </a:rPr>
              <a:t>. До речі: якщо вартість 1 </a:t>
            </a:r>
            <a:r>
              <a:rPr lang="uk-UA" sz="3200" dirty="0" err="1">
                <a:solidFill>
                  <a:schemeClr val="accent1"/>
                </a:solidFill>
              </a:rPr>
              <a:t>Мбайта</a:t>
            </a:r>
            <a:r>
              <a:rPr lang="uk-UA" sz="3200" dirty="0">
                <a:solidFill>
                  <a:schemeClr val="accent1"/>
                </a:solidFill>
              </a:rPr>
              <a:t> на першому ЖМД становила 10 тис. доларів, то сучасні ЖМД характеризує вартість 1 </a:t>
            </a:r>
            <a:r>
              <a:rPr lang="uk-UA" sz="3200" dirty="0" err="1">
                <a:solidFill>
                  <a:schemeClr val="accent1"/>
                </a:solidFill>
              </a:rPr>
              <a:t>Мбайта</a:t>
            </a:r>
            <a:r>
              <a:rPr lang="uk-UA" sz="3200" dirty="0">
                <a:solidFill>
                  <a:schemeClr val="accent1"/>
                </a:solidFill>
              </a:rPr>
              <a:t> в 0.04 долара.</a:t>
            </a:r>
            <a:endParaRPr lang="ru-RU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13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0125"/>
            <a:ext cx="8596668" cy="1323833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/>
              <a:t>Жорсткий диск із </a:t>
            </a:r>
            <a:r>
              <a:rPr lang="uk-UA" sz="4400" dirty="0"/>
              <a:t>слідом від падіння головки</a:t>
            </a:r>
            <a:endParaRPr lang="ru-RU" sz="4400" dirty="0"/>
          </a:p>
        </p:txBody>
      </p:sp>
      <p:pic>
        <p:nvPicPr>
          <p:cNvPr id="4" name="Рисунок 3" descr="http://upload.wikimedia.org/wikipedia/commons/thumb/8/8f/Hard_disk_head_crash.jpg/270px-Hard_disk_head_crash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174" y="1630149"/>
            <a:ext cx="7184987" cy="4807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3819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86603"/>
            <a:ext cx="8596668" cy="6100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chemeClr val="accent1"/>
                </a:solidFill>
              </a:rPr>
              <a:t>Етап, який переживає магнітний запис сьогодні, пов'язаний із застосуванням для відтворення замість магнітних головок (МГ) індукційного типу магнітних головок, робота яких заснована на використанні </a:t>
            </a:r>
            <a:r>
              <a:rPr lang="uk-UA" sz="2800" dirty="0" err="1">
                <a:solidFill>
                  <a:schemeClr val="accent1"/>
                </a:solidFill>
              </a:rPr>
              <a:t>магніторезистивного</a:t>
            </a:r>
            <a:r>
              <a:rPr lang="uk-UA" sz="2800" dirty="0">
                <a:solidFill>
                  <a:schemeClr val="accent1"/>
                </a:solidFill>
              </a:rPr>
              <a:t> (МР) та гігантського </a:t>
            </a:r>
            <a:r>
              <a:rPr lang="uk-UA" sz="2800" dirty="0" err="1">
                <a:solidFill>
                  <a:schemeClr val="accent1"/>
                </a:solidFill>
              </a:rPr>
              <a:t>магніторезистивного</a:t>
            </a:r>
            <a:r>
              <a:rPr lang="uk-UA" sz="2800" dirty="0">
                <a:solidFill>
                  <a:schemeClr val="accent1"/>
                </a:solidFill>
              </a:rPr>
              <a:t> (ГМР) </a:t>
            </a:r>
            <a:r>
              <a:rPr lang="uk-UA" sz="2800" dirty="0" smtClean="0">
                <a:solidFill>
                  <a:schemeClr val="accent1"/>
                </a:solidFill>
              </a:rPr>
              <a:t>ефектів. </a:t>
            </a:r>
            <a:r>
              <a:rPr lang="uk-UA" sz="2800" dirty="0">
                <a:solidFill>
                  <a:schemeClr val="accent1"/>
                </a:solidFill>
              </a:rPr>
              <a:t>МР-ефект спостерігається в багатьох </a:t>
            </a:r>
            <a:r>
              <a:rPr lang="uk-UA" sz="2800" u="sng" dirty="0">
                <a:solidFill>
                  <a:schemeClr val="accent1"/>
                </a:solidFill>
                <a:hlinkClick r:id="rId2" tooltip="Матеріал"/>
              </a:rPr>
              <a:t>матеріалах</a:t>
            </a:r>
            <a:r>
              <a:rPr lang="uk-UA" sz="2800" dirty="0">
                <a:solidFill>
                  <a:schemeClr val="accent1"/>
                </a:solidFill>
              </a:rPr>
              <a:t> і пов'язаний з тим, що </a:t>
            </a:r>
            <a:r>
              <a:rPr lang="uk-UA" sz="2800" u="sng" dirty="0">
                <a:solidFill>
                  <a:schemeClr val="accent1"/>
                </a:solidFill>
                <a:hlinkClick r:id="rId3" tooltip="Електричний опір"/>
              </a:rPr>
              <a:t>електричний опір</a:t>
            </a:r>
            <a:r>
              <a:rPr lang="uk-UA" sz="2800" dirty="0">
                <a:solidFill>
                  <a:schemeClr val="accent1"/>
                </a:solidFill>
              </a:rPr>
              <a:t> зразка з такого </a:t>
            </a:r>
            <a:r>
              <a:rPr lang="uk-UA" sz="2800" u="sng" dirty="0">
                <a:solidFill>
                  <a:schemeClr val="accent1"/>
                </a:solidFill>
                <a:hlinkClick r:id="rId2" tooltip="Матеріал"/>
              </a:rPr>
              <a:t>матеріалу</a:t>
            </a:r>
            <a:r>
              <a:rPr lang="uk-UA" sz="2800" dirty="0">
                <a:solidFill>
                  <a:schemeClr val="accent1"/>
                </a:solidFill>
              </a:rPr>
              <a:t> змінюється при розміщенні його в зовнішньому магнітному полі. Такі зразки використовують як датчики магнітного поля і, зокрема, для відтворення інформації з магнітного носія. В останньому випадку кажуть про МГ </a:t>
            </a:r>
            <a:r>
              <a:rPr lang="uk-UA" sz="2800" dirty="0" err="1">
                <a:solidFill>
                  <a:schemeClr val="accent1"/>
                </a:solidFill>
              </a:rPr>
              <a:t>магніторезистивного</a:t>
            </a:r>
            <a:r>
              <a:rPr lang="uk-UA" sz="2800" dirty="0">
                <a:solidFill>
                  <a:schemeClr val="accent1"/>
                </a:solidFill>
              </a:rPr>
              <a:t> типу. 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999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50627"/>
            <a:ext cx="8596668" cy="52907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chemeClr val="accent1"/>
                </a:solidFill>
              </a:rPr>
              <a:t>Використання ГМР-ефекту в МГ дозволило досягти рекордного показника щільності запису на ЖМД: 1 </a:t>
            </a:r>
            <a:r>
              <a:rPr lang="uk-UA" sz="2800" u="sng" dirty="0" err="1">
                <a:solidFill>
                  <a:schemeClr val="accent1"/>
                </a:solidFill>
                <a:hlinkClick r:id="rId2" tooltip="Гігабіт (ще не написана)"/>
              </a:rPr>
              <a:t>Гігабіт</a:t>
            </a:r>
            <a:r>
              <a:rPr lang="uk-UA" sz="2800" dirty="0">
                <a:solidFill>
                  <a:schemeClr val="accent1"/>
                </a:solidFill>
              </a:rPr>
              <a:t> на </a:t>
            </a:r>
            <a:r>
              <a:rPr lang="uk-UA" sz="2800" dirty="0" err="1">
                <a:solidFill>
                  <a:schemeClr val="accent1"/>
                </a:solidFill>
              </a:rPr>
              <a:t>кв</a:t>
            </a:r>
            <a:r>
              <a:rPr lang="uk-UA" sz="2800" dirty="0">
                <a:solidFill>
                  <a:schemeClr val="accent1"/>
                </a:solidFill>
              </a:rPr>
              <a:t>. </a:t>
            </a:r>
            <a:r>
              <a:rPr lang="uk-UA" sz="2800" u="sng" dirty="0">
                <a:solidFill>
                  <a:schemeClr val="accent1"/>
                </a:solidFill>
                <a:hlinkClick r:id="rId3" tooltip="Дюйм"/>
              </a:rPr>
              <a:t>дюйм</a:t>
            </a:r>
            <a:r>
              <a:rPr lang="uk-UA" sz="2800" dirty="0">
                <a:solidFill>
                  <a:schemeClr val="accent1"/>
                </a:solidFill>
              </a:rPr>
              <a:t> (155 Мбіт на </a:t>
            </a:r>
            <a:r>
              <a:rPr lang="uk-UA" sz="2800" dirty="0" err="1">
                <a:solidFill>
                  <a:schemeClr val="accent1"/>
                </a:solidFill>
              </a:rPr>
              <a:t>кв</a:t>
            </a:r>
            <a:r>
              <a:rPr lang="uk-UA" sz="2800" dirty="0">
                <a:solidFill>
                  <a:schemeClr val="accent1"/>
                </a:solidFill>
              </a:rPr>
              <a:t>. см) в </a:t>
            </a:r>
            <a:r>
              <a:rPr lang="uk-UA" sz="2800" u="sng" dirty="0">
                <a:solidFill>
                  <a:schemeClr val="accent1"/>
                </a:solidFill>
                <a:hlinkClick r:id="rId4" tooltip="1996"/>
              </a:rPr>
              <a:t>1996</a:t>
            </a:r>
            <a:r>
              <a:rPr lang="uk-UA" sz="2800" dirty="0">
                <a:solidFill>
                  <a:schemeClr val="accent1"/>
                </a:solidFill>
              </a:rPr>
              <a:t> році та 4 </a:t>
            </a:r>
            <a:r>
              <a:rPr lang="uk-UA" sz="2800" dirty="0" err="1">
                <a:solidFill>
                  <a:schemeClr val="accent1"/>
                </a:solidFill>
              </a:rPr>
              <a:t>Гбіт</a:t>
            </a:r>
            <a:r>
              <a:rPr lang="uk-UA" sz="2800" dirty="0">
                <a:solidFill>
                  <a:schemeClr val="accent1"/>
                </a:solidFill>
              </a:rPr>
              <a:t> на </a:t>
            </a:r>
            <a:r>
              <a:rPr lang="uk-UA" sz="2800" dirty="0" err="1">
                <a:solidFill>
                  <a:schemeClr val="accent1"/>
                </a:solidFill>
              </a:rPr>
              <a:t>кв</a:t>
            </a:r>
            <a:r>
              <a:rPr lang="uk-UA" sz="2800" dirty="0">
                <a:solidFill>
                  <a:schemeClr val="accent1"/>
                </a:solidFill>
              </a:rPr>
              <a:t>. </a:t>
            </a:r>
            <a:r>
              <a:rPr lang="uk-UA" sz="2800" u="sng" dirty="0">
                <a:solidFill>
                  <a:schemeClr val="accent1"/>
                </a:solidFill>
                <a:hlinkClick r:id="rId3" tooltip="Дюйм"/>
              </a:rPr>
              <a:t>дюйм</a:t>
            </a:r>
            <a:r>
              <a:rPr lang="uk-UA" sz="2800" dirty="0">
                <a:solidFill>
                  <a:schemeClr val="accent1"/>
                </a:solidFill>
              </a:rPr>
              <a:t> в </a:t>
            </a:r>
            <a:r>
              <a:rPr lang="uk-UA" sz="2800" u="sng" dirty="0">
                <a:solidFill>
                  <a:schemeClr val="accent1"/>
                </a:solidFill>
                <a:hlinkClick r:id="rId5" tooltip="1999"/>
              </a:rPr>
              <a:t>1999</a:t>
            </a:r>
            <a:r>
              <a:rPr lang="uk-UA" sz="2800" dirty="0">
                <a:solidFill>
                  <a:schemeClr val="accent1"/>
                </a:solidFill>
              </a:rPr>
              <a:t> році. Того ж року фірма </a:t>
            </a:r>
            <a:r>
              <a:rPr lang="uk-UA" sz="2800" u="sng" dirty="0">
                <a:solidFill>
                  <a:schemeClr val="accent1"/>
                </a:solidFill>
                <a:hlinkClick r:id="rId6" tooltip="IBM"/>
              </a:rPr>
              <a:t>IBM</a:t>
            </a:r>
            <a:r>
              <a:rPr lang="uk-UA" sz="2800" dirty="0">
                <a:solidFill>
                  <a:schemeClr val="accent1"/>
                </a:solidFill>
              </a:rPr>
              <a:t> випустила на ринок ЖМД типу </a:t>
            </a:r>
            <a:r>
              <a:rPr lang="uk-UA" sz="2800" u="sng" dirty="0">
                <a:solidFill>
                  <a:schemeClr val="accent1"/>
                </a:solidFill>
                <a:hlinkClick r:id="rId7" tooltip="Вінчестер"/>
              </a:rPr>
              <a:t>Вінчестер</a:t>
            </a:r>
            <a:r>
              <a:rPr lang="uk-UA" sz="2800" dirty="0">
                <a:solidFill>
                  <a:schemeClr val="accent1"/>
                </a:solidFill>
              </a:rPr>
              <a:t>, в яких за рахунок МГ з ГМР-ефектом вдалось отримати ємність 25 </a:t>
            </a:r>
            <a:r>
              <a:rPr lang="uk-UA" sz="2800" u="sng" dirty="0" err="1">
                <a:solidFill>
                  <a:schemeClr val="accent1"/>
                </a:solidFill>
                <a:hlinkClick r:id="rId8" tooltip="Гбайт (ще не написана)"/>
              </a:rPr>
              <a:t>Гбайт</a:t>
            </a:r>
            <a:r>
              <a:rPr lang="uk-UA" sz="2800" dirty="0">
                <a:solidFill>
                  <a:schemeClr val="accent1"/>
                </a:solidFill>
              </a:rPr>
              <a:t>. </a:t>
            </a:r>
            <a:r>
              <a:rPr lang="uk-UA" sz="2800" u="sng" dirty="0">
                <a:solidFill>
                  <a:schemeClr val="accent1"/>
                </a:solidFill>
                <a:hlinkClick r:id="rId9" tooltip="Інформація"/>
              </a:rPr>
              <a:t>Інформація</a:t>
            </a:r>
            <a:r>
              <a:rPr lang="uk-UA" sz="2800" dirty="0">
                <a:solidFill>
                  <a:schemeClr val="accent1"/>
                </a:solidFill>
              </a:rPr>
              <a:t> зберігалася на 5 пластинах, середній час пошуку становив 9 </a:t>
            </a:r>
            <a:r>
              <a:rPr lang="uk-UA" sz="2800" dirty="0" err="1">
                <a:solidFill>
                  <a:schemeClr val="accent1"/>
                </a:solidFill>
              </a:rPr>
              <a:t>мсек</a:t>
            </a:r>
            <a:r>
              <a:rPr lang="uk-UA" sz="2800" dirty="0">
                <a:solidFill>
                  <a:schemeClr val="accent1"/>
                </a:solidFill>
              </a:rPr>
              <a:t>. В умовах лабораторії вдалося отримати щільність запису навіть 10 </a:t>
            </a:r>
            <a:r>
              <a:rPr lang="uk-UA" sz="2800" dirty="0" err="1">
                <a:solidFill>
                  <a:schemeClr val="accent1"/>
                </a:solidFill>
              </a:rPr>
              <a:t>Гбіт</a:t>
            </a:r>
            <a:r>
              <a:rPr lang="uk-UA" sz="2800" dirty="0">
                <a:solidFill>
                  <a:schemeClr val="accent1"/>
                </a:solidFill>
              </a:rPr>
              <a:t> на </a:t>
            </a:r>
            <a:r>
              <a:rPr lang="uk-UA" sz="2800" dirty="0" err="1">
                <a:solidFill>
                  <a:schemeClr val="accent1"/>
                </a:solidFill>
              </a:rPr>
              <a:t>кв</a:t>
            </a:r>
            <a:r>
              <a:rPr lang="uk-UA" sz="2800" dirty="0">
                <a:solidFill>
                  <a:schemeClr val="accent1"/>
                </a:solidFill>
              </a:rPr>
              <a:t>. дюйм, біля </a:t>
            </a:r>
            <a:r>
              <a:rPr lang="uk-UA" sz="2800" u="sng" dirty="0">
                <a:solidFill>
                  <a:schemeClr val="accent1"/>
                </a:solidFill>
                <a:hlinkClick r:id="rId10" tooltip="2004"/>
              </a:rPr>
              <a:t>2004</a:t>
            </a:r>
            <a:r>
              <a:rPr lang="uk-UA" sz="2800" dirty="0">
                <a:solidFill>
                  <a:schemeClr val="accent1"/>
                </a:solidFill>
              </a:rPr>
              <a:t> року щільність запису була доведена до 40 </a:t>
            </a:r>
            <a:r>
              <a:rPr lang="uk-UA" sz="2800" dirty="0" err="1">
                <a:solidFill>
                  <a:schemeClr val="accent1"/>
                </a:solidFill>
              </a:rPr>
              <a:t>Гбіт</a:t>
            </a:r>
            <a:r>
              <a:rPr lang="uk-UA" sz="2800" dirty="0">
                <a:solidFill>
                  <a:schemeClr val="accent1"/>
                </a:solidFill>
              </a:rPr>
              <a:t> на </a:t>
            </a:r>
            <a:r>
              <a:rPr lang="uk-UA" sz="2800" dirty="0" err="1">
                <a:solidFill>
                  <a:schemeClr val="accent1"/>
                </a:solidFill>
              </a:rPr>
              <a:t>кв</a:t>
            </a:r>
            <a:r>
              <a:rPr lang="uk-UA" sz="2800" dirty="0">
                <a:solidFill>
                  <a:schemeClr val="accent1"/>
                </a:solidFill>
              </a:rPr>
              <a:t>. дюйм. Це означає, що ємність ЖМД досягла 1000 </a:t>
            </a:r>
            <a:r>
              <a:rPr lang="uk-UA" sz="2800" u="sng" dirty="0" err="1">
                <a:solidFill>
                  <a:schemeClr val="accent1"/>
                </a:solidFill>
                <a:hlinkClick r:id="rId8" tooltip="Гбайт (ще не написана)"/>
              </a:rPr>
              <a:t>Гбайт</a:t>
            </a:r>
            <a:r>
              <a:rPr lang="uk-UA" sz="2800" dirty="0">
                <a:solidFill>
                  <a:schemeClr val="accent1"/>
                </a:solidFill>
              </a:rPr>
              <a:t> (1 </a:t>
            </a:r>
            <a:r>
              <a:rPr lang="uk-UA" sz="2800" u="sng" dirty="0" err="1">
                <a:solidFill>
                  <a:schemeClr val="accent1"/>
                </a:solidFill>
                <a:hlinkClick r:id="rId11" tooltip="Терабайт"/>
              </a:rPr>
              <a:t>Терабайт</a:t>
            </a:r>
            <a:r>
              <a:rPr lang="uk-UA" sz="2800" dirty="0">
                <a:solidFill>
                  <a:schemeClr val="accent1"/>
                </a:solidFill>
              </a:rPr>
              <a:t>).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61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7529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Пара- 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магнетики, коли у відсутності зовнішнього магнітного поля вони не намагнічені, і характеризуються однозначною залежністю між вектором намагнічування  і напруженістю статичного магнітного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    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середній магнітний момент одиниці об’єму магнетика, створюваного молекулярними струмами.</a:t>
            </a:r>
            <a:endParaRPr lang="ru-RU" dirty="0"/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146924"/>
              </p:ext>
            </p:extLst>
          </p:nvPr>
        </p:nvGraphicFramePr>
        <p:xfrm>
          <a:off x="6188765" y="3566514"/>
          <a:ext cx="477078" cy="527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Уравнение" r:id="rId3" imgW="177480" imgH="203040" progId="Equation.3">
                  <p:embed/>
                </p:oleObj>
              </mc:Choice>
              <mc:Fallback>
                <p:oleObj name="Уравнение" r:id="rId3" imgW="177480" imgH="2030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765" y="3566514"/>
                        <a:ext cx="477078" cy="5272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3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38484"/>
            <a:ext cx="8596668" cy="1569492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Дякую за увагу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244172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66241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середнє число молекул в одиниці об’єму,  - середній магнітний момент однієї молекули.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В слабих полях ця залежність лінійна: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	пара-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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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21416"/>
              </p:ext>
            </p:extLst>
          </p:nvPr>
        </p:nvGraphicFramePr>
        <p:xfrm>
          <a:off x="677334" y="609599"/>
          <a:ext cx="1330818" cy="598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Уравнение" r:id="rId3" imgW="571252" imgH="253890" progId="Equation.3">
                  <p:embed/>
                </p:oleObj>
              </mc:Choice>
              <mc:Fallback>
                <p:oleObj name="Уравнение" r:id="rId3" imgW="571252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334" y="609599"/>
                        <a:ext cx="1330818" cy="5988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186730"/>
              </p:ext>
            </p:extLst>
          </p:nvPr>
        </p:nvGraphicFramePr>
        <p:xfrm>
          <a:off x="3309871" y="2981456"/>
          <a:ext cx="2932525" cy="1332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Уравнение" r:id="rId5" imgW="520474" imgH="241195" progId="Equation.3">
                  <p:embed/>
                </p:oleObj>
              </mc:Choice>
              <mc:Fallback>
                <p:oleObj name="Уравнение" r:id="rId5" imgW="520474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871" y="2981456"/>
                        <a:ext cx="2932525" cy="1332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98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78321"/>
          </a:xfrm>
        </p:spPr>
        <p:txBody>
          <a:bodyPr>
            <a:noAutofit/>
          </a:bodyPr>
          <a:lstStyle/>
          <a:p>
            <a:r>
              <a:rPr lang="uk-UA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Феромагнетиками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називають тверді тіла, які можуть мати спонтанну намагніченість, тобто намагнічені вже у відсутності магнітного поля. У цьому відношенні вони аналогічні сегнетоелектрикам. Перехідні метали: залізо, кобальт, нікель та їх сплави.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09019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2138"/>
            <a:ext cx="8596668" cy="9144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Феромагнетики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387" y="1463821"/>
            <a:ext cx="6332561" cy="4848693"/>
          </a:xfrm>
        </p:spPr>
      </p:pic>
    </p:spTree>
    <p:extLst>
      <p:ext uri="{BB962C8B-B14F-4D97-AF65-F5344CB8AC3E}">
        <p14:creationId xmlns:p14="http://schemas.microsoft.com/office/powerpoint/2010/main" val="2175431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75290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Характерною особливістю феромагнетиків є складна нелінійна залежність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між   та 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або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між     та  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473501"/>
              </p:ext>
            </p:extLst>
          </p:nvPr>
        </p:nvGraphicFramePr>
        <p:xfrm>
          <a:off x="7675807" y="1139780"/>
          <a:ext cx="347730" cy="608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" name="Уравнение" r:id="rId3" imgW="126720" imgH="203040" progId="Equation.3">
                  <p:embed/>
                </p:oleObj>
              </mc:Choice>
              <mc:Fallback>
                <p:oleObj name="Уравнение" r:id="rId3" imgW="12672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5807" y="1139780"/>
                        <a:ext cx="347730" cy="608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630153"/>
              </p:ext>
            </p:extLst>
          </p:nvPr>
        </p:nvGraphicFramePr>
        <p:xfrm>
          <a:off x="8391192" y="1159353"/>
          <a:ext cx="515155" cy="569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3" name="Уравнение" r:id="rId5" imgW="177569" imgH="202936" progId="Equation.3">
                  <p:embed/>
                </p:oleObj>
              </mc:Choice>
              <mc:Fallback>
                <p:oleObj name="Уравнение" r:id="rId5" imgW="177569" imgH="20293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1192" y="1159353"/>
                        <a:ext cx="515155" cy="5693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493287"/>
              </p:ext>
            </p:extLst>
          </p:nvPr>
        </p:nvGraphicFramePr>
        <p:xfrm>
          <a:off x="3250213" y="1645021"/>
          <a:ext cx="617572" cy="682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" name="Уравнение" r:id="rId7" imgW="177569" imgH="202936" progId="Equation.3">
                  <p:embed/>
                </p:oleObj>
              </mc:Choice>
              <mc:Fallback>
                <p:oleObj name="Уравнение" r:id="rId7" imgW="177569" imgH="20293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0213" y="1645021"/>
                        <a:ext cx="617572" cy="6825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931205"/>
              </p:ext>
            </p:extLst>
          </p:nvPr>
        </p:nvGraphicFramePr>
        <p:xfrm>
          <a:off x="2427061" y="1680692"/>
          <a:ext cx="412124" cy="618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5" name="Уравнение" r:id="rId8" imgW="152268" imgH="203024" progId="Equation.3">
                  <p:embed/>
                </p:oleObj>
              </mc:Choice>
              <mc:Fallback>
                <p:oleObj name="Уравнение" r:id="rId8" imgW="152268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061" y="1680692"/>
                        <a:ext cx="412124" cy="618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200263"/>
              </p:ext>
            </p:extLst>
          </p:nvPr>
        </p:nvGraphicFramePr>
        <p:xfrm>
          <a:off x="2283388" y="2617503"/>
          <a:ext cx="6622959" cy="2337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6" name="Уравнение" r:id="rId10" imgW="2387600" imgH="749300" progId="Equation.3">
                  <p:embed/>
                </p:oleObj>
              </mc:Choice>
              <mc:Fallback>
                <p:oleObj name="Уравнение" r:id="rId10" imgW="2387600" imgH="749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388" y="2617503"/>
                        <a:ext cx="6622959" cy="23375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7885"/>
              </p:ext>
            </p:extLst>
          </p:nvPr>
        </p:nvGraphicFramePr>
        <p:xfrm>
          <a:off x="677334" y="5244920"/>
          <a:ext cx="2500941" cy="73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7" name="Уравнение" r:id="rId12" imgW="672808" imgH="203112" progId="Equation.3">
                  <p:embed/>
                </p:oleObj>
              </mc:Choice>
              <mc:Fallback>
                <p:oleObj name="Уравнение" r:id="rId12" imgW="672808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334" y="5244920"/>
                        <a:ext cx="2500941" cy="739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284336"/>
              </p:ext>
            </p:extLst>
          </p:nvPr>
        </p:nvGraphicFramePr>
        <p:xfrm>
          <a:off x="677334" y="5984635"/>
          <a:ext cx="2500941" cy="73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" name="Уравнение" r:id="rId14" imgW="672808" imgH="203112" progId="Equation.3">
                  <p:embed/>
                </p:oleObj>
              </mc:Choice>
              <mc:Fallback>
                <p:oleObj name="Уравнение" r:id="rId14" imgW="672808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334" y="5984635"/>
                        <a:ext cx="2500941" cy="739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321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9570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Феромагнітна рідина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771" y="1270000"/>
            <a:ext cx="7325793" cy="4871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164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778</TotalTime>
  <Words>1151</Words>
  <Application>Microsoft Office PowerPoint</Application>
  <PresentationFormat>Широкоэкранный</PresentationFormat>
  <Paragraphs>50</Paragraphs>
  <Slides>40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8" baseType="lpstr">
      <vt:lpstr>Arial</vt:lpstr>
      <vt:lpstr>Calibri</vt:lpstr>
      <vt:lpstr>Symbol</vt:lpstr>
      <vt:lpstr>Times New Roman</vt:lpstr>
      <vt:lpstr>Trebuchet MS</vt:lpstr>
      <vt:lpstr>Wingdings 3</vt:lpstr>
      <vt:lpstr>Грань</vt:lpstr>
      <vt:lpstr>Microsoft Equation 3.0</vt:lpstr>
      <vt:lpstr>Магнітні властивості речовин</vt:lpstr>
      <vt:lpstr>По своїм магнітним властивостям усі речовини можна розділити на слабомагнітні і сильно магнітні. До слабомагнітних речовин відносять парамагнетики і діамагнетики, до сильно магнітних – феромагнетики, антиферомагнетики і феромагнетики. </vt:lpstr>
      <vt:lpstr>Магнітні властивості квантових точок у надпровідниках</vt:lpstr>
      <vt:lpstr>Пара- і діа- магнетики, коли у відсутності зовнішнього магнітного поля вони не намагнічені, і характеризуються однозначною залежністю між вектором намагнічування  і напруженістю статичного магнітного поля    . І – середній магнітний момент одиниці об’єму магнетика, створюваного молекулярними струмами.</vt:lpstr>
      <vt:lpstr>           , n – середнє число молекул в одиниці об’єму,  - середній магнітний момент однієї молекули.  В слабих полях ця залежність лінійна:    . для  пара- &gt;0 діа-   &lt;0. </vt:lpstr>
      <vt:lpstr>Феромагнетиками називають тверді тіла, які можуть мати спонтанну намагніченість, тобто намагнічені вже у відсутності магнітного поля. У цьому відношенні вони аналогічні сегнетоелектрикам. Перехідні метали: залізо, кобальт, нікель та їх сплави.</vt:lpstr>
      <vt:lpstr>Феромагнетики</vt:lpstr>
      <vt:lpstr>Характерною особливістю феромагнетиків є складна нелінійна залежність між   та   , або між     та  </vt:lpstr>
      <vt:lpstr>Феромагнітна рідина</vt:lpstr>
      <vt:lpstr>Друга особливість феромагнетиків – магнітний гістерезис В(Н). Для кожного феромагнетика існує певна ТТк, яка називається температурою Кюрі, при переході через яку у речовині феромагнетика відбувається фазовий перехід (другого роду). Нижче точки Кюрі магнетик зберігає феромагнітні властивості, вище цієї точки стає парамагнетиком.</vt:lpstr>
      <vt:lpstr>Феромагнетики</vt:lpstr>
      <vt:lpstr>Діамагнетизм</vt:lpstr>
      <vt:lpstr>Діамагнетизм</vt:lpstr>
      <vt:lpstr>Презентация PowerPoint</vt:lpstr>
      <vt:lpstr>З’явлення діамагнетизму</vt:lpstr>
      <vt:lpstr>Це теорема Лармора, а  - ларморовська частота.</vt:lpstr>
      <vt:lpstr>Явище відштовхування діамагнетика</vt:lpstr>
      <vt:lpstr>Парамагнетизм</vt:lpstr>
      <vt:lpstr>Діамагнетизм і парамагнетизм</vt:lpstr>
      <vt:lpstr>У конденсованій речовині (парамагнетику) магнітне поле тільки підтримує, а не створює намагніченість. Намагніченість створюється і встановлюється в результаті зіткнень атомів між собою.</vt:lpstr>
      <vt:lpstr>Парамагнетизм</vt:lpstr>
      <vt:lpstr>Магнітне поле – складова частина, „електромагнітного поля”, що є окремим видом матерії. Особливість магнітного поля проявляється в його механічному діянні лише на рухомі електричні заряди або на тіла, які мають магнітний момент, незалежно від того, рухаються вони чи ні. Джерелами магнітного поля є рухомі електричні заряди, наприклад, струм у провідниках.</vt:lpstr>
      <vt:lpstr>Парамагнетизм</vt:lpstr>
      <vt:lpstr>Магнітне поле пов’язане з електричним полем. Цей зв’язок проявляється в тому, що при зміні одного з них виникає друге. Магнітне поле, що існують навколо магнічених тіл, в тому числі й магнітів, спричиняються рухом електричних частинок, з яких складаються тіла (електронів, нуклонів). Основними характеристиками магнітного поля є вектор напруженості Н в заданій точці поля (у вакуумі) та вектор магнітної індукції В (при наявності середовища). </vt:lpstr>
      <vt:lpstr>Магнітне поле Землі</vt:lpstr>
      <vt:lpstr>Ці величини є силовими характеристиками діяння магнітного поля на певні магнітики або на контури з електричним струмом. Напруженість магнітного поля обчислюють в ерстедах (в СГСМ системні одиниці) і в („ампер на метр”) в МКСА системі одиниць). Напрям вектора Н магнітного поля, створюваного електричним струмом у провіднику або контурі, можна визначити за правилом гвинта. </vt:lpstr>
      <vt:lpstr>Для наочної характеристики магнітного поля запроваджено поняття про лінії напруженості магнітного поля або лінії магнітної індукції, що є кривими лініями, дотичні до яких в кожній точці збігаються відповідно з напрямами векторів Н або В. самі ж величини цих векторів виражають густиною ліній напруженості чи індукції, тобто кількістю відповідних ліній, які перетинають перпендикулярну до них площину в 1 см2 або в 1 м2. Основним законом магнітних явищ вважають Біо-Савара закон. </vt:lpstr>
      <vt:lpstr>Планетарне магнітне поле</vt:lpstr>
      <vt:lpstr>Магнітний запис</vt:lpstr>
      <vt:lpstr>Магнітний запис</vt:lpstr>
      <vt:lpstr>Принцип запису і відтворення</vt:lpstr>
      <vt:lpstr>Принцип магнітного запису</vt:lpstr>
      <vt:lpstr>Презентация PowerPoint</vt:lpstr>
      <vt:lpstr>Історія та сучасний стан</vt:lpstr>
      <vt:lpstr>Магнітна стрічка побутового магнітофону</vt:lpstr>
      <vt:lpstr>Презентация PowerPoint</vt:lpstr>
      <vt:lpstr>Жорсткий диск із слідом від падіння головки</vt:lpstr>
      <vt:lpstr>Презентация PowerPoint</vt:lpstr>
      <vt:lpstr>Презентация PowerPoint</vt:lpstr>
      <vt:lpstr>Дякую за увагу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Магнітні властивості речовин</dc:title>
  <dc:creator>Роман</dc:creator>
  <cp:lastModifiedBy>Роман</cp:lastModifiedBy>
  <cp:revision>44</cp:revision>
  <dcterms:created xsi:type="dcterms:W3CDTF">2014-05-13T17:15:20Z</dcterms:created>
  <dcterms:modified xsi:type="dcterms:W3CDTF">2014-05-14T06:13:50Z</dcterms:modified>
</cp:coreProperties>
</file>