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73" r:id="rId8"/>
    <p:sldId id="267" r:id="rId9"/>
    <p:sldId id="265" r:id="rId10"/>
    <p:sldId id="266" r:id="rId11"/>
    <p:sldId id="279" r:id="rId12"/>
    <p:sldId id="280" r:id="rId13"/>
    <p:sldId id="281" r:id="rId14"/>
    <p:sldId id="282" r:id="rId15"/>
    <p:sldId id="286" r:id="rId16"/>
    <p:sldId id="287" r:id="rId17"/>
    <p:sldId id="288" r:id="rId18"/>
    <p:sldId id="289" r:id="rId19"/>
    <p:sldId id="290" r:id="rId20"/>
    <p:sldId id="291" r:id="rId21"/>
    <p:sldId id="292" r:id="rId22"/>
    <p:sldId id="293" r:id="rId23"/>
    <p:sldId id="294" r:id="rId24"/>
    <p:sldId id="295" r:id="rId25"/>
    <p:sldId id="296" r:id="rId26"/>
    <p:sldId id="301" r:id="rId27"/>
    <p:sldId id="302" r:id="rId28"/>
    <p:sldId id="303" r:id="rId29"/>
    <p:sldId id="304" r:id="rId30"/>
    <p:sldId id="305" r:id="rId31"/>
    <p:sldId id="310" r:id="rId32"/>
    <p:sldId id="311" r:id="rId33"/>
    <p:sldId id="312" r:id="rId34"/>
    <p:sldId id="313" r:id="rId35"/>
    <p:sldId id="314" r:id="rId36"/>
    <p:sldId id="315" r:id="rId37"/>
    <p:sldId id="316" r:id="rId38"/>
    <p:sldId id="317" r:id="rId39"/>
    <p:sldId id="318" r:id="rId40"/>
    <p:sldId id="319" r:id="rId41"/>
    <p:sldId id="320" r:id="rId42"/>
    <p:sldId id="324" r:id="rId43"/>
    <p:sldId id="325" r:id="rId44"/>
    <p:sldId id="322" r:id="rId45"/>
    <p:sldId id="323" r:id="rId46"/>
    <p:sldId id="308" r:id="rId47"/>
    <p:sldId id="326" r:id="rId48"/>
    <p:sldId id="327" r:id="rId49"/>
    <p:sldId id="309" r:id="rId50"/>
    <p:sldId id="328" r:id="rId51"/>
    <p:sldId id="329" r:id="rId5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206073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4188412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40467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03026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155187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31144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074171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4230808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1454693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526677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C825EA2-AFE6-4D17-B0DC-0A02FE46519B}" type="datetimeFigureOut">
              <a:rPr lang="ru-RU" smtClean="0"/>
              <a:pPr/>
              <a:t>20.02.2014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3588709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825EA2-AFE6-4D17-B0DC-0A02FE46519B}" type="datetimeFigureOut">
              <a:rPr lang="ru-RU" smtClean="0"/>
              <a:pPr/>
              <a:t>20.02.2014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0F460-5E77-4FB5-85A9-50BEBD4CD871}" type="slidenum">
              <a:rPr lang="ru-RU" smtClean="0"/>
              <a:pPr/>
              <a:t>‹#›</a:t>
            </a:fld>
            <a:endParaRPr lang="ru-RU"/>
          </a:p>
        </p:txBody>
      </p:sp>
    </p:spTree>
    <p:extLst>
      <p:ext uri="{BB962C8B-B14F-4D97-AF65-F5344CB8AC3E}">
        <p14:creationId xmlns:p14="http://schemas.microsoft.com/office/powerpoint/2010/main" xmlns="" val="145863311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 Id="rId9"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929718" cy="4654560"/>
          </a:xfrm>
        </p:spPr>
        <p:txBody>
          <a:bodyPr/>
          <a:lstStyle/>
          <a:p>
            <a:endParaRPr lang="ru-RU" dirty="0">
              <a:solidFill>
                <a:schemeClr val="bg1"/>
              </a:solidFill>
            </a:endParaRPr>
          </a:p>
        </p:txBody>
      </p:sp>
      <p:sp>
        <p:nvSpPr>
          <p:cNvPr id="3" name="Объект 2"/>
          <p:cNvSpPr>
            <a:spLocks noGrp="1"/>
          </p:cNvSpPr>
          <p:nvPr>
            <p:ph idx="1"/>
          </p:nvPr>
        </p:nvSpPr>
        <p:spPr>
          <a:xfrm>
            <a:off x="395536" y="2060848"/>
            <a:ext cx="8229600" cy="4637112"/>
          </a:xfrm>
          <a:noFill/>
        </p:spPr>
        <p:txBody>
          <a:bodyPr>
            <a:normAutofit/>
          </a:bodyPr>
          <a:lstStyle/>
          <a:p>
            <a:pPr marL="0" indent="0" algn="ctr">
              <a:buNone/>
            </a:pPr>
            <a:r>
              <a:rPr lang="ru-RU" sz="4400" dirty="0" smtClean="0">
                <a:solidFill>
                  <a:srgbClr val="FF0000"/>
                </a:solidFill>
              </a:rPr>
              <a:t>Земля </a:t>
            </a:r>
            <a:r>
              <a:rPr lang="ru-RU" sz="4400" dirty="0" err="1" smtClean="0">
                <a:solidFill>
                  <a:srgbClr val="FF0000"/>
                </a:solidFill>
              </a:rPr>
              <a:t>і</a:t>
            </a:r>
            <a:r>
              <a:rPr lang="ru-RU" sz="4400" dirty="0" smtClean="0">
                <a:solidFill>
                  <a:srgbClr val="FF0000"/>
                </a:solidFill>
              </a:rPr>
              <a:t> </a:t>
            </a:r>
            <a:r>
              <a:rPr lang="ru-RU" sz="4400" dirty="0" err="1" smtClean="0">
                <a:solidFill>
                  <a:srgbClr val="FF0000"/>
                </a:solidFill>
              </a:rPr>
              <a:t>Місяць.Планети</a:t>
            </a:r>
            <a:r>
              <a:rPr lang="ru-RU" sz="4400" dirty="0" smtClean="0">
                <a:solidFill>
                  <a:srgbClr val="FF0000"/>
                </a:solidFill>
              </a:rPr>
              <a:t> </a:t>
            </a:r>
            <a:r>
              <a:rPr lang="ru-RU" sz="4400" dirty="0" err="1" smtClean="0">
                <a:solidFill>
                  <a:srgbClr val="FF0000"/>
                </a:solidFill>
              </a:rPr>
              <a:t>земної</a:t>
            </a:r>
            <a:r>
              <a:rPr lang="ru-RU" sz="4400" dirty="0" smtClean="0">
                <a:solidFill>
                  <a:srgbClr val="FF0000"/>
                </a:solidFill>
              </a:rPr>
              <a:t> </a:t>
            </a:r>
            <a:r>
              <a:rPr lang="ru-RU" sz="4400" dirty="0" err="1" smtClean="0">
                <a:solidFill>
                  <a:srgbClr val="FF0000"/>
                </a:solidFill>
              </a:rPr>
              <a:t>групи:Меркурій,Венера,Марс</a:t>
            </a:r>
            <a:r>
              <a:rPr lang="ru-RU" sz="4400" dirty="0" smtClean="0">
                <a:solidFill>
                  <a:srgbClr val="FF0000"/>
                </a:solidFill>
              </a:rPr>
              <a:t> </a:t>
            </a:r>
            <a:r>
              <a:rPr lang="ru-RU" sz="4400" dirty="0" err="1" smtClean="0">
                <a:solidFill>
                  <a:srgbClr val="FF0000"/>
                </a:solidFill>
              </a:rPr>
              <a:t>і</a:t>
            </a:r>
            <a:r>
              <a:rPr lang="ru-RU" sz="4400" dirty="0" smtClean="0">
                <a:solidFill>
                  <a:srgbClr val="FF0000"/>
                </a:solidFill>
              </a:rPr>
              <a:t> </a:t>
            </a:r>
            <a:r>
              <a:rPr lang="ru-RU" sz="4400" dirty="0" err="1" smtClean="0">
                <a:solidFill>
                  <a:srgbClr val="FF0000"/>
                </a:solidFill>
              </a:rPr>
              <a:t>його</a:t>
            </a:r>
            <a:r>
              <a:rPr lang="ru-RU" sz="4400" dirty="0" smtClean="0">
                <a:solidFill>
                  <a:srgbClr val="FF0000"/>
                </a:solidFill>
              </a:rPr>
              <a:t> </a:t>
            </a:r>
            <a:r>
              <a:rPr lang="ru-RU" sz="4400" dirty="0" err="1" smtClean="0">
                <a:solidFill>
                  <a:srgbClr val="FF0000"/>
                </a:solidFill>
              </a:rPr>
              <a:t>супутники</a:t>
            </a:r>
            <a:endParaRPr lang="ru-RU" sz="4400" dirty="0">
              <a:solidFill>
                <a:srgbClr val="FF0000"/>
              </a:solidFill>
            </a:endParaRPr>
          </a:p>
        </p:txBody>
      </p:sp>
    </p:spTree>
    <p:extLst>
      <p:ext uri="{BB962C8B-B14F-4D97-AF65-F5344CB8AC3E}">
        <p14:creationId xmlns:p14="http://schemas.microsoft.com/office/powerpoint/2010/main" xmlns="" val="2691943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143000"/>
          </a:xfrm>
        </p:spPr>
        <p:txBody>
          <a:bodyPr/>
          <a:lstStyle/>
          <a:p>
            <a:r>
              <a:rPr lang="uk-UA" dirty="0" smtClean="0"/>
              <a:t>Цікаві факти</a:t>
            </a:r>
            <a:endParaRPr lang="ru-RU" dirty="0"/>
          </a:p>
        </p:txBody>
      </p:sp>
      <p:sp>
        <p:nvSpPr>
          <p:cNvPr id="3" name="Объект 2"/>
          <p:cNvSpPr>
            <a:spLocks noGrp="1"/>
          </p:cNvSpPr>
          <p:nvPr>
            <p:ph idx="1"/>
          </p:nvPr>
        </p:nvSpPr>
        <p:spPr>
          <a:xfrm>
            <a:off x="467544" y="1196752"/>
            <a:ext cx="8229600" cy="5328592"/>
          </a:xfrm>
        </p:spPr>
        <p:txBody>
          <a:bodyPr>
            <a:normAutofit fontScale="77500" lnSpcReduction="20000"/>
          </a:bodyPr>
          <a:lstStyle/>
          <a:p>
            <a:r>
              <a:rPr lang="ru-RU" dirty="0" err="1" smtClean="0">
                <a:solidFill>
                  <a:schemeClr val="bg1"/>
                </a:solidFill>
              </a:rPr>
              <a:t>Меркурій</a:t>
            </a:r>
            <a:r>
              <a:rPr lang="ru-RU" dirty="0" smtClean="0">
                <a:solidFill>
                  <a:schemeClr val="bg1"/>
                </a:solidFill>
              </a:rPr>
              <a:t> — </a:t>
            </a:r>
            <a:r>
              <a:rPr lang="ru-RU" dirty="0" err="1" smtClean="0">
                <a:solidFill>
                  <a:schemeClr val="bg1"/>
                </a:solidFill>
              </a:rPr>
              <a:t>найшвидша</a:t>
            </a:r>
            <a:r>
              <a:rPr lang="ru-RU" dirty="0" smtClean="0">
                <a:solidFill>
                  <a:schemeClr val="bg1"/>
                </a:solidFill>
              </a:rPr>
              <a:t> планета в </a:t>
            </a:r>
            <a:r>
              <a:rPr lang="ru-RU" dirty="0" err="1" smtClean="0">
                <a:solidFill>
                  <a:schemeClr val="bg1"/>
                </a:solidFill>
              </a:rPr>
              <a:t>Сонячній</a:t>
            </a:r>
            <a:r>
              <a:rPr lang="ru-RU" dirty="0" smtClean="0">
                <a:solidFill>
                  <a:schemeClr val="bg1"/>
                </a:solidFill>
              </a:rPr>
              <a:t> </a:t>
            </a:r>
            <a:r>
              <a:rPr lang="ru-RU" dirty="0" err="1" smtClean="0">
                <a:solidFill>
                  <a:schemeClr val="bg1"/>
                </a:solidFill>
              </a:rPr>
              <a:t>Системі</a:t>
            </a:r>
            <a:r>
              <a:rPr lang="ru-RU" dirty="0" smtClean="0">
                <a:solidFill>
                  <a:schemeClr val="bg1"/>
                </a:solidFill>
              </a:rPr>
              <a:t>, вона </a:t>
            </a:r>
            <a:r>
              <a:rPr lang="ru-RU" dirty="0" err="1" smtClean="0">
                <a:solidFill>
                  <a:schemeClr val="bg1"/>
                </a:solidFill>
              </a:rPr>
              <a:t>рухається</a:t>
            </a:r>
            <a:r>
              <a:rPr lang="ru-RU" dirty="0" smtClean="0">
                <a:solidFill>
                  <a:schemeClr val="bg1"/>
                </a:solidFill>
              </a:rPr>
              <a:t> </a:t>
            </a:r>
            <a:r>
              <a:rPr lang="ru-RU" dirty="0" err="1" smtClean="0">
                <a:solidFill>
                  <a:schemeClr val="bg1"/>
                </a:solidFill>
              </a:rPr>
              <a:t>орбітою</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з </a:t>
            </a:r>
            <a:r>
              <a:rPr lang="ru-RU" dirty="0" err="1" smtClean="0">
                <a:solidFill>
                  <a:schemeClr val="bg1"/>
                </a:solidFill>
              </a:rPr>
              <a:t>середньою</a:t>
            </a:r>
            <a:r>
              <a:rPr lang="ru-RU" dirty="0" smtClean="0">
                <a:solidFill>
                  <a:schemeClr val="bg1"/>
                </a:solidFill>
              </a:rPr>
              <a:t> </a:t>
            </a:r>
            <a:r>
              <a:rPr lang="ru-RU" dirty="0" err="1" smtClean="0">
                <a:solidFill>
                  <a:schemeClr val="bg1"/>
                </a:solidFill>
              </a:rPr>
              <a:t>швидкістю</a:t>
            </a:r>
            <a:r>
              <a:rPr lang="ru-RU" dirty="0" smtClean="0">
                <a:solidFill>
                  <a:schemeClr val="bg1"/>
                </a:solidFill>
              </a:rPr>
              <a:t> 47,87 км/с, </a:t>
            </a:r>
            <a:r>
              <a:rPr lang="ru-RU" dirty="0" err="1" smtClean="0">
                <a:solidFill>
                  <a:schemeClr val="bg1"/>
                </a:solidFill>
              </a:rPr>
              <a:t>що</a:t>
            </a:r>
            <a:r>
              <a:rPr lang="ru-RU" dirty="0" smtClean="0">
                <a:solidFill>
                  <a:schemeClr val="bg1"/>
                </a:solidFill>
              </a:rPr>
              <a:t> </a:t>
            </a:r>
            <a:r>
              <a:rPr lang="ru-RU" dirty="0" err="1" smtClean="0">
                <a:solidFill>
                  <a:schemeClr val="bg1"/>
                </a:solidFill>
              </a:rPr>
              <a:t>майже</a:t>
            </a:r>
            <a:r>
              <a:rPr lang="ru-RU" dirty="0" smtClean="0">
                <a:solidFill>
                  <a:schemeClr val="bg1"/>
                </a:solidFill>
              </a:rPr>
              <a:t> </a:t>
            </a:r>
            <a:r>
              <a:rPr lang="ru-RU" dirty="0" err="1" smtClean="0">
                <a:solidFill>
                  <a:schemeClr val="bg1"/>
                </a:solidFill>
              </a:rPr>
              <a:t>вдвічі</a:t>
            </a:r>
            <a:r>
              <a:rPr lang="ru-RU" dirty="0" smtClean="0">
                <a:solidFill>
                  <a:schemeClr val="bg1"/>
                </a:solidFill>
              </a:rPr>
              <a:t> </a:t>
            </a:r>
            <a:r>
              <a:rPr lang="ru-RU" dirty="0" err="1" smtClean="0">
                <a:solidFill>
                  <a:schemeClr val="bg1"/>
                </a:solidFill>
              </a:rPr>
              <a:t>більше</a:t>
            </a:r>
            <a:r>
              <a:rPr lang="ru-RU" dirty="0" smtClean="0">
                <a:solidFill>
                  <a:schemeClr val="bg1"/>
                </a:solidFill>
              </a:rPr>
              <a:t> </a:t>
            </a:r>
            <a:r>
              <a:rPr lang="ru-RU" dirty="0" err="1" smtClean="0">
                <a:solidFill>
                  <a:schemeClr val="bg1"/>
                </a:solidFill>
              </a:rPr>
              <a:t>швидкості</a:t>
            </a:r>
            <a:r>
              <a:rPr lang="ru-RU" dirty="0" smtClean="0">
                <a:solidFill>
                  <a:schemeClr val="bg1"/>
                </a:solidFill>
              </a:rPr>
              <a:t>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Така</a:t>
            </a:r>
            <a:r>
              <a:rPr lang="ru-RU" dirty="0" smtClean="0">
                <a:solidFill>
                  <a:schemeClr val="bg1"/>
                </a:solidFill>
              </a:rPr>
              <a:t> </a:t>
            </a:r>
            <a:r>
              <a:rPr lang="ru-RU" dirty="0" err="1" smtClean="0">
                <a:solidFill>
                  <a:schemeClr val="bg1"/>
                </a:solidFill>
              </a:rPr>
              <a:t>швидкість</a:t>
            </a:r>
            <a:r>
              <a:rPr lang="ru-RU" dirty="0" smtClean="0">
                <a:solidFill>
                  <a:schemeClr val="bg1"/>
                </a:solidFill>
              </a:rPr>
              <a:t> і той факт, </a:t>
            </a:r>
            <a:r>
              <a:rPr lang="ru-RU" dirty="0" err="1" smtClean="0">
                <a:solidFill>
                  <a:schemeClr val="bg1"/>
                </a:solidFill>
              </a:rPr>
              <a:t>що</a:t>
            </a:r>
            <a:r>
              <a:rPr lang="ru-RU" dirty="0" smtClean="0">
                <a:solidFill>
                  <a:schemeClr val="bg1"/>
                </a:solidFill>
              </a:rPr>
              <a:t> </a:t>
            </a:r>
            <a:r>
              <a:rPr lang="ru-RU" dirty="0" err="1" smtClean="0">
                <a:solidFill>
                  <a:schemeClr val="bg1"/>
                </a:solidFill>
              </a:rPr>
              <a:t>Меркурій</a:t>
            </a:r>
            <a:r>
              <a:rPr lang="ru-RU" dirty="0" smtClean="0">
                <a:solidFill>
                  <a:schemeClr val="bg1"/>
                </a:solidFill>
              </a:rPr>
              <a:t> </a:t>
            </a:r>
            <a:r>
              <a:rPr lang="ru-RU" dirty="0" err="1" smtClean="0">
                <a:solidFill>
                  <a:schemeClr val="bg1"/>
                </a:solidFill>
              </a:rPr>
              <a:t>розміщений</a:t>
            </a:r>
            <a:r>
              <a:rPr lang="ru-RU" dirty="0" smtClean="0">
                <a:solidFill>
                  <a:schemeClr val="bg1"/>
                </a:solidFill>
              </a:rPr>
              <a:t> </a:t>
            </a:r>
            <a:r>
              <a:rPr lang="ru-RU" dirty="0" err="1" smtClean="0">
                <a:solidFill>
                  <a:schemeClr val="bg1"/>
                </a:solidFill>
              </a:rPr>
              <a:t>ближче</a:t>
            </a:r>
            <a:r>
              <a:rPr lang="ru-RU" dirty="0" smtClean="0">
                <a:solidFill>
                  <a:schemeClr val="bg1"/>
                </a:solidFill>
              </a:rPr>
              <a:t> до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ніж</a:t>
            </a:r>
            <a:r>
              <a:rPr lang="ru-RU" dirty="0" smtClean="0">
                <a:solidFill>
                  <a:schemeClr val="bg1"/>
                </a:solidFill>
              </a:rPr>
              <a:t> Земля, </a:t>
            </a:r>
            <a:r>
              <a:rPr lang="ru-RU" dirty="0" err="1" smtClean="0">
                <a:solidFill>
                  <a:schemeClr val="bg1"/>
                </a:solidFill>
              </a:rPr>
              <a:t>приводять</a:t>
            </a:r>
            <a:r>
              <a:rPr lang="ru-RU" dirty="0" smtClean="0">
                <a:solidFill>
                  <a:schemeClr val="bg1"/>
                </a:solidFill>
              </a:rPr>
              <a:t> до того, </a:t>
            </a:r>
            <a:r>
              <a:rPr lang="ru-RU" dirty="0" err="1" smtClean="0">
                <a:solidFill>
                  <a:schemeClr val="bg1"/>
                </a:solidFill>
              </a:rPr>
              <a:t>що</a:t>
            </a:r>
            <a:r>
              <a:rPr lang="ru-RU" dirty="0" smtClean="0">
                <a:solidFill>
                  <a:schemeClr val="bg1"/>
                </a:solidFill>
              </a:rPr>
              <a:t> один </a:t>
            </a:r>
            <a:r>
              <a:rPr lang="ru-RU" dirty="0" err="1" smtClean="0">
                <a:solidFill>
                  <a:schemeClr val="bg1"/>
                </a:solidFill>
              </a:rPr>
              <a:t>рік</a:t>
            </a:r>
            <a:r>
              <a:rPr lang="ru-RU" dirty="0" smtClean="0">
                <a:solidFill>
                  <a:schemeClr val="bg1"/>
                </a:solidFill>
              </a:rPr>
              <a:t> на </a:t>
            </a:r>
            <a:r>
              <a:rPr lang="ru-RU" dirty="0" err="1" smtClean="0">
                <a:solidFill>
                  <a:schemeClr val="bg1"/>
                </a:solidFill>
              </a:rPr>
              <a:t>Меркурії</a:t>
            </a:r>
            <a:r>
              <a:rPr lang="ru-RU" dirty="0" smtClean="0">
                <a:solidFill>
                  <a:schemeClr val="bg1"/>
                </a:solidFill>
              </a:rPr>
              <a:t> (час </a:t>
            </a:r>
            <a:r>
              <a:rPr lang="ru-RU" dirty="0" err="1" smtClean="0">
                <a:solidFill>
                  <a:schemeClr val="bg1"/>
                </a:solidFill>
              </a:rPr>
              <a:t>його</a:t>
            </a:r>
            <a:r>
              <a:rPr lang="ru-RU" dirty="0" smtClean="0">
                <a:solidFill>
                  <a:schemeClr val="bg1"/>
                </a:solidFill>
              </a:rPr>
              <a:t> </a:t>
            </a:r>
            <a:r>
              <a:rPr lang="ru-RU" dirty="0" err="1" smtClean="0">
                <a:solidFill>
                  <a:schemeClr val="bg1"/>
                </a:solidFill>
              </a:rPr>
              <a:t>повного</a:t>
            </a:r>
            <a:r>
              <a:rPr lang="ru-RU" dirty="0" smtClean="0">
                <a:solidFill>
                  <a:schemeClr val="bg1"/>
                </a:solidFill>
              </a:rPr>
              <a:t> </a:t>
            </a:r>
            <a:r>
              <a:rPr lang="ru-RU" dirty="0" err="1" smtClean="0">
                <a:solidFill>
                  <a:schemeClr val="bg1"/>
                </a:solidFill>
              </a:rPr>
              <a:t>оберту</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становить </a:t>
            </a:r>
            <a:r>
              <a:rPr lang="ru-RU" dirty="0" err="1" smtClean="0">
                <a:solidFill>
                  <a:schemeClr val="bg1"/>
                </a:solidFill>
              </a:rPr>
              <a:t>усього</a:t>
            </a:r>
            <a:r>
              <a:rPr lang="ru-RU" dirty="0" smtClean="0">
                <a:solidFill>
                  <a:schemeClr val="bg1"/>
                </a:solidFill>
              </a:rPr>
              <a:t> 87,99 </a:t>
            </a:r>
            <a:r>
              <a:rPr lang="ru-RU" dirty="0" err="1" smtClean="0">
                <a:solidFill>
                  <a:schemeClr val="bg1"/>
                </a:solidFill>
              </a:rPr>
              <a:t>днів</a:t>
            </a:r>
            <a:r>
              <a:rPr lang="ru-RU" dirty="0" smtClean="0">
                <a:solidFill>
                  <a:schemeClr val="bg1"/>
                </a:solidFill>
              </a:rPr>
              <a:t>. На </a:t>
            </a:r>
            <a:r>
              <a:rPr lang="ru-RU" dirty="0" err="1" smtClean="0">
                <a:solidFill>
                  <a:schemeClr val="bg1"/>
                </a:solidFill>
              </a:rPr>
              <a:t>Меркурії</a:t>
            </a:r>
            <a:r>
              <a:rPr lang="ru-RU" dirty="0" smtClean="0">
                <a:solidFill>
                  <a:schemeClr val="bg1"/>
                </a:solidFill>
              </a:rPr>
              <a:t> не </a:t>
            </a:r>
            <a:r>
              <a:rPr lang="ru-RU" dirty="0" err="1" smtClean="0">
                <a:solidFill>
                  <a:schemeClr val="bg1"/>
                </a:solidFill>
              </a:rPr>
              <a:t>існує</a:t>
            </a:r>
            <a:r>
              <a:rPr lang="ru-RU" dirty="0" smtClean="0">
                <a:solidFill>
                  <a:schemeClr val="bg1"/>
                </a:solidFill>
              </a:rPr>
              <a:t> </a:t>
            </a:r>
            <a:r>
              <a:rPr lang="ru-RU" dirty="0" err="1" smtClean="0">
                <a:solidFill>
                  <a:schemeClr val="bg1"/>
                </a:solidFill>
              </a:rPr>
              <a:t>пір</a:t>
            </a:r>
            <a:r>
              <a:rPr lang="ru-RU" dirty="0" smtClean="0">
                <a:solidFill>
                  <a:schemeClr val="bg1"/>
                </a:solidFill>
              </a:rPr>
              <a:t> року в тому </a:t>
            </a:r>
            <a:r>
              <a:rPr lang="ru-RU" dirty="0" err="1" smtClean="0">
                <a:solidFill>
                  <a:schemeClr val="bg1"/>
                </a:solidFill>
              </a:rPr>
              <a:t>сенсі</a:t>
            </a:r>
            <a:r>
              <a:rPr lang="ru-RU" dirty="0" smtClean="0">
                <a:solidFill>
                  <a:schemeClr val="bg1"/>
                </a:solidFill>
              </a:rPr>
              <a:t>, </a:t>
            </a:r>
            <a:r>
              <a:rPr lang="ru-RU" dirty="0" err="1" smtClean="0">
                <a:solidFill>
                  <a:schemeClr val="bg1"/>
                </a:solidFill>
              </a:rPr>
              <a:t>що</a:t>
            </a:r>
            <a:r>
              <a:rPr lang="ru-RU" dirty="0" smtClean="0">
                <a:solidFill>
                  <a:schemeClr val="bg1"/>
                </a:solidFill>
              </a:rPr>
              <a:t> ми </a:t>
            </a:r>
            <a:r>
              <a:rPr lang="ru-RU" dirty="0" err="1" smtClean="0">
                <a:solidFill>
                  <a:schemeClr val="bg1"/>
                </a:solidFill>
              </a:rPr>
              <a:t>розуміємо</a:t>
            </a:r>
            <a:r>
              <a:rPr lang="ru-RU" dirty="0" smtClean="0">
                <a:solidFill>
                  <a:schemeClr val="bg1"/>
                </a:solidFill>
              </a:rPr>
              <a:t> </a:t>
            </a:r>
            <a:r>
              <a:rPr lang="ru-RU" dirty="0" err="1" smtClean="0">
                <a:solidFill>
                  <a:schemeClr val="bg1"/>
                </a:solidFill>
              </a:rPr>
              <a:t>під</a:t>
            </a:r>
            <a:r>
              <a:rPr lang="ru-RU" dirty="0" smtClean="0">
                <a:solidFill>
                  <a:schemeClr val="bg1"/>
                </a:solidFill>
              </a:rPr>
              <a:t> </a:t>
            </a:r>
            <a:r>
              <a:rPr lang="ru-RU" dirty="0" err="1" smtClean="0">
                <a:solidFill>
                  <a:schemeClr val="bg1"/>
                </a:solidFill>
              </a:rPr>
              <a:t>цим</a:t>
            </a:r>
            <a:r>
              <a:rPr lang="ru-RU" dirty="0" smtClean="0">
                <a:solidFill>
                  <a:schemeClr val="bg1"/>
                </a:solidFill>
              </a:rPr>
              <a:t> </a:t>
            </a:r>
            <a:r>
              <a:rPr lang="ru-RU" dirty="0" err="1" smtClean="0">
                <a:solidFill>
                  <a:schemeClr val="bg1"/>
                </a:solidFill>
              </a:rPr>
              <a:t>поняттям</a:t>
            </a:r>
            <a:r>
              <a:rPr lang="ru-RU" dirty="0" smtClean="0">
                <a:solidFill>
                  <a:schemeClr val="bg1"/>
                </a:solidFill>
              </a:rPr>
              <a:t> на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Це</a:t>
            </a:r>
            <a:r>
              <a:rPr lang="ru-RU" dirty="0" smtClean="0">
                <a:solidFill>
                  <a:schemeClr val="bg1"/>
                </a:solidFill>
              </a:rPr>
              <a:t> </a:t>
            </a:r>
            <a:r>
              <a:rPr lang="ru-RU" dirty="0" err="1" smtClean="0">
                <a:solidFill>
                  <a:schemeClr val="bg1"/>
                </a:solidFill>
              </a:rPr>
              <a:t>відбувається</a:t>
            </a:r>
            <a:r>
              <a:rPr lang="ru-RU" dirty="0" smtClean="0">
                <a:solidFill>
                  <a:schemeClr val="bg1"/>
                </a:solidFill>
              </a:rPr>
              <a:t> через те, </a:t>
            </a:r>
            <a:r>
              <a:rPr lang="ru-RU" dirty="0" err="1" smtClean="0">
                <a:solidFill>
                  <a:schemeClr val="bg1"/>
                </a:solidFill>
              </a:rPr>
              <a:t>що</a:t>
            </a:r>
            <a:r>
              <a:rPr lang="ru-RU" dirty="0" smtClean="0">
                <a:solidFill>
                  <a:schemeClr val="bg1"/>
                </a:solidFill>
              </a:rPr>
              <a:t> </a:t>
            </a:r>
            <a:r>
              <a:rPr lang="ru-RU" dirty="0" err="1" smtClean="0">
                <a:solidFill>
                  <a:schemeClr val="bg1"/>
                </a:solidFill>
              </a:rPr>
              <a:t>вісь</a:t>
            </a:r>
            <a:r>
              <a:rPr lang="ru-RU" dirty="0" smtClean="0">
                <a:solidFill>
                  <a:schemeClr val="bg1"/>
                </a:solidFill>
              </a:rPr>
              <a:t> </a:t>
            </a:r>
            <a:r>
              <a:rPr lang="ru-RU" dirty="0" err="1" smtClean="0">
                <a:solidFill>
                  <a:schemeClr val="bg1"/>
                </a:solidFill>
              </a:rPr>
              <a:t>обертання</a:t>
            </a:r>
            <a:r>
              <a:rPr lang="ru-RU" dirty="0" smtClean="0">
                <a:solidFill>
                  <a:schemeClr val="bg1"/>
                </a:solidFill>
              </a:rPr>
              <a:t> </a:t>
            </a:r>
            <a:r>
              <a:rPr lang="ru-RU" dirty="0" err="1" smtClean="0">
                <a:solidFill>
                  <a:schemeClr val="bg1"/>
                </a:solidFill>
              </a:rPr>
              <a:t>планети</a:t>
            </a:r>
            <a:r>
              <a:rPr lang="ru-RU" dirty="0" smtClean="0">
                <a:solidFill>
                  <a:schemeClr val="bg1"/>
                </a:solidFill>
              </a:rPr>
              <a:t> </a:t>
            </a:r>
            <a:r>
              <a:rPr lang="ru-RU" dirty="0" err="1" smtClean="0">
                <a:solidFill>
                  <a:schemeClr val="bg1"/>
                </a:solidFill>
              </a:rPr>
              <a:t>лежить</a:t>
            </a:r>
            <a:r>
              <a:rPr lang="ru-RU" dirty="0" smtClean="0">
                <a:solidFill>
                  <a:schemeClr val="bg1"/>
                </a:solidFill>
              </a:rPr>
              <a:t> </a:t>
            </a:r>
            <a:r>
              <a:rPr lang="ru-RU" dirty="0" err="1" smtClean="0">
                <a:solidFill>
                  <a:schemeClr val="bg1"/>
                </a:solidFill>
              </a:rPr>
              <a:t>майже</a:t>
            </a:r>
            <a:r>
              <a:rPr lang="ru-RU" dirty="0" smtClean="0">
                <a:solidFill>
                  <a:schemeClr val="bg1"/>
                </a:solidFill>
              </a:rPr>
              <a:t> </a:t>
            </a:r>
            <a:r>
              <a:rPr lang="ru-RU" dirty="0" err="1" smtClean="0">
                <a:solidFill>
                  <a:schemeClr val="bg1"/>
                </a:solidFill>
              </a:rPr>
              <a:t>під</a:t>
            </a:r>
            <a:r>
              <a:rPr lang="ru-RU" dirty="0" smtClean="0">
                <a:solidFill>
                  <a:schemeClr val="bg1"/>
                </a:solidFill>
              </a:rPr>
              <a:t> прямим кутом до </a:t>
            </a:r>
            <a:r>
              <a:rPr lang="ru-RU" dirty="0" err="1" smtClean="0">
                <a:solidFill>
                  <a:schemeClr val="bg1"/>
                </a:solidFill>
              </a:rPr>
              <a:t>площини</a:t>
            </a:r>
            <a:r>
              <a:rPr lang="ru-RU" dirty="0" smtClean="0">
                <a:solidFill>
                  <a:schemeClr val="bg1"/>
                </a:solidFill>
              </a:rPr>
              <a:t> </a:t>
            </a:r>
            <a:r>
              <a:rPr lang="ru-RU" dirty="0" err="1" smtClean="0">
                <a:solidFill>
                  <a:schemeClr val="bg1"/>
                </a:solidFill>
              </a:rPr>
              <a:t>орбіти</a:t>
            </a:r>
            <a:r>
              <a:rPr lang="ru-RU" dirty="0" smtClean="0">
                <a:solidFill>
                  <a:schemeClr val="bg1"/>
                </a:solidFill>
              </a:rPr>
              <a:t>. Як </a:t>
            </a:r>
            <a:r>
              <a:rPr lang="ru-RU" dirty="0" err="1" smtClean="0">
                <a:solidFill>
                  <a:schemeClr val="bg1"/>
                </a:solidFill>
              </a:rPr>
              <a:t>наслідок</a:t>
            </a:r>
            <a:r>
              <a:rPr lang="ru-RU" dirty="0" smtClean="0">
                <a:solidFill>
                  <a:schemeClr val="bg1"/>
                </a:solidFill>
              </a:rPr>
              <a:t>, </a:t>
            </a:r>
            <a:r>
              <a:rPr lang="ru-RU" dirty="0" err="1" smtClean="0">
                <a:solidFill>
                  <a:schemeClr val="bg1"/>
                </a:solidFill>
              </a:rPr>
              <a:t>поряд</a:t>
            </a:r>
            <a:r>
              <a:rPr lang="ru-RU" dirty="0" smtClean="0">
                <a:solidFill>
                  <a:schemeClr val="bg1"/>
                </a:solidFill>
              </a:rPr>
              <a:t> з полюсами є </a:t>
            </a:r>
            <a:r>
              <a:rPr lang="ru-RU" dirty="0" err="1" smtClean="0">
                <a:solidFill>
                  <a:schemeClr val="bg1"/>
                </a:solidFill>
              </a:rPr>
              <a:t>ділянки</a:t>
            </a:r>
            <a:r>
              <a:rPr lang="ru-RU" dirty="0" smtClean="0">
                <a:solidFill>
                  <a:schemeClr val="bg1"/>
                </a:solidFill>
              </a:rPr>
              <a:t>, до </a:t>
            </a:r>
            <a:r>
              <a:rPr lang="ru-RU" dirty="0" err="1" smtClean="0">
                <a:solidFill>
                  <a:schemeClr val="bg1"/>
                </a:solidFill>
              </a:rPr>
              <a:t>яких</a:t>
            </a:r>
            <a:r>
              <a:rPr lang="ru-RU" dirty="0" smtClean="0">
                <a:solidFill>
                  <a:schemeClr val="bg1"/>
                </a:solidFill>
              </a:rPr>
              <a:t> </a:t>
            </a:r>
            <a:r>
              <a:rPr lang="ru-RU" dirty="0" err="1" smtClean="0">
                <a:solidFill>
                  <a:schemeClr val="bg1"/>
                </a:solidFill>
              </a:rPr>
              <a:t>сонячні</a:t>
            </a:r>
            <a:r>
              <a:rPr lang="ru-RU" dirty="0" smtClean="0">
                <a:solidFill>
                  <a:schemeClr val="bg1"/>
                </a:solidFill>
              </a:rPr>
              <a:t> </a:t>
            </a:r>
            <a:r>
              <a:rPr lang="ru-RU" dirty="0" err="1" smtClean="0">
                <a:solidFill>
                  <a:schemeClr val="bg1"/>
                </a:solidFill>
              </a:rPr>
              <a:t>промені</a:t>
            </a:r>
            <a:r>
              <a:rPr lang="ru-RU" dirty="0" smtClean="0">
                <a:solidFill>
                  <a:schemeClr val="bg1"/>
                </a:solidFill>
              </a:rPr>
              <a:t> не </a:t>
            </a:r>
            <a:r>
              <a:rPr lang="ru-RU" dirty="0" err="1" smtClean="0">
                <a:solidFill>
                  <a:schemeClr val="bg1"/>
                </a:solidFill>
              </a:rPr>
              <a:t>доходять</a:t>
            </a:r>
            <a:r>
              <a:rPr lang="ru-RU" dirty="0" smtClean="0">
                <a:solidFill>
                  <a:schemeClr val="bg1"/>
                </a:solidFill>
              </a:rPr>
              <a:t> </a:t>
            </a:r>
            <a:r>
              <a:rPr lang="ru-RU" dirty="0" err="1" smtClean="0">
                <a:solidFill>
                  <a:schemeClr val="bg1"/>
                </a:solidFill>
              </a:rPr>
              <a:t>ніколи</a:t>
            </a:r>
            <a:r>
              <a:rPr lang="ru-RU" dirty="0" smtClean="0">
                <a:solidFill>
                  <a:schemeClr val="bg1"/>
                </a:solidFill>
              </a:rPr>
              <a:t>. </a:t>
            </a:r>
          </a:p>
          <a:p>
            <a:r>
              <a:rPr lang="ru-RU" dirty="0" err="1" smtClean="0">
                <a:solidFill>
                  <a:schemeClr val="bg1"/>
                </a:solidFill>
              </a:rPr>
              <a:t>Дослідження</a:t>
            </a:r>
            <a:r>
              <a:rPr lang="ru-RU" dirty="0" smtClean="0">
                <a:solidFill>
                  <a:schemeClr val="bg1"/>
                </a:solidFill>
              </a:rPr>
              <a:t>, </a:t>
            </a:r>
            <a:r>
              <a:rPr lang="ru-RU" dirty="0" err="1" smtClean="0">
                <a:solidFill>
                  <a:schemeClr val="bg1"/>
                </a:solidFill>
              </a:rPr>
              <a:t>здійснене</a:t>
            </a:r>
            <a:r>
              <a:rPr lang="ru-RU" dirty="0" smtClean="0">
                <a:solidFill>
                  <a:schemeClr val="bg1"/>
                </a:solidFill>
              </a:rPr>
              <a:t> </a:t>
            </a:r>
            <a:r>
              <a:rPr lang="ru-RU" dirty="0" err="1" smtClean="0">
                <a:solidFill>
                  <a:schemeClr val="bg1"/>
                </a:solidFill>
              </a:rPr>
              <a:t>радіотелескопом</a:t>
            </a:r>
            <a:r>
              <a:rPr lang="ru-RU" dirty="0" smtClean="0">
                <a:solidFill>
                  <a:schemeClr val="bg1"/>
                </a:solidFill>
              </a:rPr>
              <a:t> </a:t>
            </a:r>
            <a:r>
              <a:rPr lang="ru-RU" dirty="0" err="1" smtClean="0">
                <a:solidFill>
                  <a:schemeClr val="bg1"/>
                </a:solidFill>
              </a:rPr>
              <a:t>Аресібо</a:t>
            </a:r>
            <a:r>
              <a:rPr lang="ru-RU" dirty="0" smtClean="0">
                <a:solidFill>
                  <a:schemeClr val="bg1"/>
                </a:solidFill>
              </a:rPr>
              <a:t>, </a:t>
            </a:r>
            <a:r>
              <a:rPr lang="ru-RU" dirty="0" err="1" smtClean="0">
                <a:solidFill>
                  <a:schemeClr val="bg1"/>
                </a:solidFill>
              </a:rPr>
              <a:t>дозволяє</a:t>
            </a:r>
            <a:r>
              <a:rPr lang="ru-RU" dirty="0" smtClean="0">
                <a:solidFill>
                  <a:schemeClr val="bg1"/>
                </a:solidFill>
              </a:rPr>
              <a:t> </a:t>
            </a:r>
            <a:r>
              <a:rPr lang="ru-RU" dirty="0" err="1" smtClean="0">
                <a:solidFill>
                  <a:schemeClr val="bg1"/>
                </a:solidFill>
              </a:rPr>
              <a:t>припустити</a:t>
            </a:r>
            <a:r>
              <a:rPr lang="ru-RU" dirty="0" smtClean="0">
                <a:solidFill>
                  <a:schemeClr val="bg1"/>
                </a:solidFill>
              </a:rPr>
              <a:t>, </a:t>
            </a:r>
            <a:r>
              <a:rPr lang="ru-RU" dirty="0" err="1" smtClean="0">
                <a:solidFill>
                  <a:schemeClr val="bg1"/>
                </a:solidFill>
              </a:rPr>
              <a:t>що</a:t>
            </a:r>
            <a:r>
              <a:rPr lang="ru-RU" dirty="0" smtClean="0">
                <a:solidFill>
                  <a:schemeClr val="bg1"/>
                </a:solidFill>
              </a:rPr>
              <a:t> в </a:t>
            </a:r>
            <a:r>
              <a:rPr lang="ru-RU" dirty="0" err="1" smtClean="0">
                <a:solidFill>
                  <a:schemeClr val="bg1"/>
                </a:solidFill>
              </a:rPr>
              <a:t>цих</a:t>
            </a:r>
            <a:r>
              <a:rPr lang="ru-RU" dirty="0" smtClean="0">
                <a:solidFill>
                  <a:schemeClr val="bg1"/>
                </a:solidFill>
              </a:rPr>
              <a:t> </a:t>
            </a:r>
            <a:r>
              <a:rPr lang="ru-RU" dirty="0" err="1" smtClean="0">
                <a:solidFill>
                  <a:schemeClr val="bg1"/>
                </a:solidFill>
              </a:rPr>
              <a:t>холодних</a:t>
            </a:r>
            <a:r>
              <a:rPr lang="ru-RU" dirty="0" smtClean="0">
                <a:solidFill>
                  <a:schemeClr val="bg1"/>
                </a:solidFill>
              </a:rPr>
              <a:t> та </a:t>
            </a:r>
            <a:r>
              <a:rPr lang="ru-RU" dirty="0" err="1" smtClean="0">
                <a:solidFill>
                  <a:schemeClr val="bg1"/>
                </a:solidFill>
              </a:rPr>
              <a:t>темних</a:t>
            </a:r>
            <a:r>
              <a:rPr lang="ru-RU" dirty="0" smtClean="0">
                <a:solidFill>
                  <a:schemeClr val="bg1"/>
                </a:solidFill>
              </a:rPr>
              <a:t> зонах є </a:t>
            </a:r>
            <a:r>
              <a:rPr lang="ru-RU" dirty="0" err="1" smtClean="0">
                <a:solidFill>
                  <a:schemeClr val="bg1"/>
                </a:solidFill>
              </a:rPr>
              <a:t>льодовики</a:t>
            </a:r>
            <a:r>
              <a:rPr lang="ru-RU" dirty="0" smtClean="0">
                <a:solidFill>
                  <a:schemeClr val="bg1"/>
                </a:solidFill>
              </a:rPr>
              <a:t>. </a:t>
            </a:r>
            <a:r>
              <a:rPr lang="ru-RU" dirty="0" err="1" smtClean="0">
                <a:solidFill>
                  <a:schemeClr val="bg1"/>
                </a:solidFill>
              </a:rPr>
              <a:t>Льодовиковий</a:t>
            </a:r>
            <a:r>
              <a:rPr lang="ru-RU" dirty="0" smtClean="0">
                <a:solidFill>
                  <a:schemeClr val="bg1"/>
                </a:solidFill>
              </a:rPr>
              <a:t> шар </a:t>
            </a:r>
            <a:r>
              <a:rPr lang="ru-RU" dirty="0" err="1" smtClean="0">
                <a:solidFill>
                  <a:schemeClr val="bg1"/>
                </a:solidFill>
              </a:rPr>
              <a:t>може</a:t>
            </a:r>
            <a:r>
              <a:rPr lang="ru-RU" dirty="0" smtClean="0">
                <a:solidFill>
                  <a:schemeClr val="bg1"/>
                </a:solidFill>
              </a:rPr>
              <a:t> </a:t>
            </a:r>
            <a:r>
              <a:rPr lang="ru-RU" dirty="0" err="1" smtClean="0">
                <a:solidFill>
                  <a:schemeClr val="bg1"/>
                </a:solidFill>
              </a:rPr>
              <a:t>досягати</a:t>
            </a:r>
            <a:r>
              <a:rPr lang="ru-RU" dirty="0" smtClean="0">
                <a:solidFill>
                  <a:schemeClr val="bg1"/>
                </a:solidFill>
              </a:rPr>
              <a:t> 2 м і </a:t>
            </a:r>
            <a:r>
              <a:rPr lang="ru-RU" dirty="0" err="1" smtClean="0">
                <a:solidFill>
                  <a:schemeClr val="bg1"/>
                </a:solidFill>
              </a:rPr>
              <a:t>вкритий</a:t>
            </a:r>
            <a:r>
              <a:rPr lang="ru-RU" dirty="0" smtClean="0">
                <a:solidFill>
                  <a:schemeClr val="bg1"/>
                </a:solidFill>
              </a:rPr>
              <a:t> шаром пилу.</a:t>
            </a:r>
          </a:p>
          <a:p>
            <a:endParaRPr lang="ru-RU" dirty="0">
              <a:solidFill>
                <a:schemeClr val="bg1"/>
              </a:solidFill>
            </a:endParaRPr>
          </a:p>
        </p:txBody>
      </p:sp>
    </p:spTree>
    <p:extLst>
      <p:ext uri="{BB962C8B-B14F-4D97-AF65-F5344CB8AC3E}">
        <p14:creationId xmlns:p14="http://schemas.microsoft.com/office/powerpoint/2010/main" xmlns="" val="2440635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381000" y="3886200"/>
            <a:ext cx="8763000" cy="1447800"/>
          </a:xfrm>
        </p:spPr>
        <p:txBody>
          <a:bodyPr>
            <a:normAutofit fontScale="90000"/>
          </a:bodyPr>
          <a:lstStyle/>
          <a:p>
            <a:r>
              <a:rPr lang="ru-RU" sz="8800" b="1" i="1">
                <a:solidFill>
                  <a:srgbClr val="6699FF"/>
                </a:solidFill>
                <a:effectLst>
                  <a:outerShdw blurRad="38100" dist="38100" dir="2700000" algn="tl">
                    <a:srgbClr val="FFFFFF"/>
                  </a:outerShdw>
                </a:effectLst>
                <a:latin typeface="Century Gothic" pitchFamily="34" charset="0"/>
              </a:rPr>
              <a:t/>
            </a:r>
            <a:br>
              <a:rPr lang="ru-RU" sz="8800" b="1" i="1">
                <a:solidFill>
                  <a:srgbClr val="6699FF"/>
                </a:solidFill>
                <a:effectLst>
                  <a:outerShdw blurRad="38100" dist="38100" dir="2700000" algn="tl">
                    <a:srgbClr val="FFFFFF"/>
                  </a:outerShdw>
                </a:effectLst>
                <a:latin typeface="Century Gothic" pitchFamily="34" charset="0"/>
              </a:rPr>
            </a:br>
            <a:endParaRPr lang="ru-RU" sz="8800" b="1" i="1">
              <a:solidFill>
                <a:srgbClr val="6699FF"/>
              </a:solidFill>
              <a:effectLst>
                <a:outerShdw blurRad="38100" dist="38100" dir="2700000" algn="tl">
                  <a:srgbClr val="FFFFFF"/>
                </a:outerShdw>
              </a:effectLst>
              <a:latin typeface="Century Gothic" pitchFamily="34" charset="0"/>
            </a:endParaRPr>
          </a:p>
        </p:txBody>
      </p:sp>
      <p:pic>
        <p:nvPicPr>
          <p:cNvPr id="6154" name="Picture 10" descr="53241151_1262460001_venus"/>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155" name="Rectangle 11"/>
          <p:cNvSpPr>
            <a:spLocks noChangeArrowheads="1"/>
          </p:cNvSpPr>
          <p:nvPr/>
        </p:nvSpPr>
        <p:spPr bwMode="auto">
          <a:xfrm>
            <a:off x="609600" y="1852613"/>
            <a:ext cx="6781800" cy="646331"/>
          </a:xfrm>
          <a:prstGeom prst="rect">
            <a:avLst/>
          </a:prstGeom>
          <a:noFill/>
          <a:ln w="9525" algn="ctr">
            <a:noFill/>
            <a:miter lim="800000"/>
            <a:headEnd/>
            <a:tailEnd/>
          </a:ln>
          <a:effectLst/>
        </p:spPr>
        <p:txBody>
          <a:bodyPr wrap="square" anchor="ctr">
            <a:spAutoFit/>
          </a:bodyPr>
          <a:lstStyle/>
          <a:p>
            <a:pPr>
              <a:lnSpc>
                <a:spcPct val="100000"/>
              </a:lnSpc>
              <a:spcBef>
                <a:spcPct val="0"/>
              </a:spcBef>
            </a:pPr>
            <a:r>
              <a:rPr lang="ru-RU" sz="3600" dirty="0">
                <a:solidFill>
                  <a:srgbClr val="CC6600"/>
                </a:solidFill>
                <a:effectLst>
                  <a:outerShdw blurRad="38100" dist="38100" dir="2700000" algn="tl">
                    <a:srgbClr val="FFFFFF"/>
                  </a:outerShdw>
                </a:effectLst>
                <a:latin typeface="Arial Narrow" pitchFamily="34" charset="0"/>
              </a:rPr>
              <a:t>В</a:t>
            </a:r>
            <a:r>
              <a:rPr lang="ru-RU" sz="3600" dirty="0" smtClean="0">
                <a:solidFill>
                  <a:srgbClr val="CC6600"/>
                </a:solidFill>
                <a:effectLst>
                  <a:outerShdw blurRad="38100" dist="38100" dir="2700000" algn="tl">
                    <a:srgbClr val="FFFFFF"/>
                  </a:outerShdw>
                </a:effectLst>
                <a:latin typeface="Arial Narrow" pitchFamily="34" charset="0"/>
              </a:rPr>
              <a:t>енера</a:t>
            </a:r>
            <a:endParaRPr lang="ru-RU" dirty="0">
              <a:solidFill>
                <a:srgbClr val="CC66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descr="desktopwallpapers"/>
          <p:cNvPicPr>
            <a:picLocks noChangeAspect="1" noChangeArrowheads="1"/>
          </p:cNvPicPr>
          <p:nvPr/>
        </p:nvPicPr>
        <p:blipFill>
          <a:blip r:embed="rId2"/>
          <a:srcRect/>
          <a:stretch>
            <a:fillRect/>
          </a:stretch>
        </p:blipFill>
        <p:spPr bwMode="auto">
          <a:xfrm>
            <a:off x="838200" y="0"/>
            <a:ext cx="5486400" cy="3619500"/>
          </a:xfrm>
          <a:prstGeom prst="rect">
            <a:avLst/>
          </a:prstGeom>
          <a:noFill/>
        </p:spPr>
      </p:pic>
      <p:pic>
        <p:nvPicPr>
          <p:cNvPr id="7172" name="Picture 4" descr="0_73625_f885a19_XL"/>
          <p:cNvPicPr>
            <a:picLocks noChangeAspect="1" noChangeArrowheads="1"/>
          </p:cNvPicPr>
          <p:nvPr/>
        </p:nvPicPr>
        <p:blipFill>
          <a:blip r:embed="rId3"/>
          <a:srcRect/>
          <a:stretch>
            <a:fillRect/>
          </a:stretch>
        </p:blipFill>
        <p:spPr bwMode="auto">
          <a:xfrm>
            <a:off x="0" y="0"/>
            <a:ext cx="2438400" cy="2170113"/>
          </a:xfrm>
          <a:prstGeom prst="rect">
            <a:avLst/>
          </a:prstGeom>
          <a:noFill/>
        </p:spPr>
      </p:pic>
      <p:pic>
        <p:nvPicPr>
          <p:cNvPr id="7174" name="Picture 6" descr="0_82bf9_a2b5a913_XL"/>
          <p:cNvPicPr>
            <a:picLocks noChangeAspect="1" noChangeArrowheads="1"/>
          </p:cNvPicPr>
          <p:nvPr/>
        </p:nvPicPr>
        <p:blipFill>
          <a:blip r:embed="rId4"/>
          <a:srcRect/>
          <a:stretch>
            <a:fillRect/>
          </a:stretch>
        </p:blipFill>
        <p:spPr bwMode="auto">
          <a:xfrm>
            <a:off x="0" y="3314700"/>
            <a:ext cx="5562600" cy="3543300"/>
          </a:xfrm>
          <a:prstGeom prst="rect">
            <a:avLst/>
          </a:prstGeom>
          <a:noFill/>
        </p:spPr>
      </p:pic>
      <p:pic>
        <p:nvPicPr>
          <p:cNvPr id="7173" name="Picture 5" descr="386304392"/>
          <p:cNvPicPr>
            <a:picLocks noChangeAspect="1" noChangeArrowheads="1"/>
          </p:cNvPicPr>
          <p:nvPr/>
        </p:nvPicPr>
        <p:blipFill>
          <a:blip r:embed="rId5"/>
          <a:srcRect/>
          <a:stretch>
            <a:fillRect/>
          </a:stretch>
        </p:blipFill>
        <p:spPr bwMode="auto">
          <a:xfrm>
            <a:off x="4343400" y="3657600"/>
            <a:ext cx="4800600" cy="3200400"/>
          </a:xfrm>
          <a:prstGeom prst="rect">
            <a:avLst/>
          </a:prstGeom>
          <a:noFill/>
        </p:spPr>
      </p:pic>
      <p:pic>
        <p:nvPicPr>
          <p:cNvPr id="7175" name="Picture 7" descr="x_5122ab56"/>
          <p:cNvPicPr>
            <a:picLocks noChangeAspect="1" noChangeArrowheads="1"/>
          </p:cNvPicPr>
          <p:nvPr/>
        </p:nvPicPr>
        <p:blipFill>
          <a:blip r:embed="rId6"/>
          <a:srcRect/>
          <a:stretch>
            <a:fillRect/>
          </a:stretch>
        </p:blipFill>
        <p:spPr bwMode="auto">
          <a:xfrm>
            <a:off x="4876800" y="0"/>
            <a:ext cx="4267200" cy="2895600"/>
          </a:xfrm>
          <a:prstGeom prst="rect">
            <a:avLst/>
          </a:prstGeom>
          <a:noFill/>
        </p:spPr>
      </p:pic>
      <p:pic>
        <p:nvPicPr>
          <p:cNvPr id="7177" name="Picture 9" descr="space-inspired-wallpapersb16"/>
          <p:cNvPicPr>
            <a:picLocks noChangeAspect="1" noChangeArrowheads="1"/>
          </p:cNvPicPr>
          <p:nvPr/>
        </p:nvPicPr>
        <p:blipFill>
          <a:blip r:embed="rId7"/>
          <a:srcRect/>
          <a:stretch>
            <a:fillRect/>
          </a:stretch>
        </p:blipFill>
        <p:spPr bwMode="auto">
          <a:xfrm>
            <a:off x="0" y="1905000"/>
            <a:ext cx="3121025" cy="2341563"/>
          </a:xfrm>
          <a:prstGeom prst="rect">
            <a:avLst/>
          </a:prstGeom>
          <a:noFill/>
        </p:spPr>
      </p:pic>
      <p:pic>
        <p:nvPicPr>
          <p:cNvPr id="7178" name="Picture 10" descr="mota_ru_1061320-320x480"/>
          <p:cNvPicPr>
            <a:picLocks noChangeAspect="1" noChangeArrowheads="1"/>
          </p:cNvPicPr>
          <p:nvPr/>
        </p:nvPicPr>
        <p:blipFill>
          <a:blip r:embed="rId8"/>
          <a:srcRect/>
          <a:stretch>
            <a:fillRect/>
          </a:stretch>
        </p:blipFill>
        <p:spPr bwMode="auto">
          <a:xfrm>
            <a:off x="5080000" y="2286000"/>
            <a:ext cx="4064000" cy="3581400"/>
          </a:xfrm>
          <a:prstGeom prst="rect">
            <a:avLst/>
          </a:prstGeom>
          <a:noFill/>
        </p:spPr>
      </p:pic>
      <p:pic>
        <p:nvPicPr>
          <p:cNvPr id="7179" name="Picture 11" descr="87357145_venus_closest_planet_to_earth_1"/>
          <p:cNvPicPr>
            <a:picLocks noChangeAspect="1" noChangeArrowheads="1"/>
          </p:cNvPicPr>
          <p:nvPr/>
        </p:nvPicPr>
        <p:blipFill>
          <a:blip r:embed="rId9"/>
          <a:srcRect/>
          <a:stretch>
            <a:fillRect/>
          </a:stretch>
        </p:blipFill>
        <p:spPr bwMode="auto">
          <a:xfrm>
            <a:off x="0" y="24"/>
            <a:ext cx="9144000" cy="6858000"/>
          </a:xfrm>
          <a:prstGeom prst="rect">
            <a:avLst/>
          </a:prstGeom>
          <a:noFill/>
        </p:spPr>
      </p:pic>
      <p:sp>
        <p:nvSpPr>
          <p:cNvPr id="7171" name="Rectangle 3"/>
          <p:cNvSpPr>
            <a:spLocks noGrp="1" noChangeArrowheads="1"/>
          </p:cNvSpPr>
          <p:nvPr>
            <p:ph type="body" idx="1"/>
          </p:nvPr>
        </p:nvSpPr>
        <p:spPr>
          <a:xfrm>
            <a:off x="0" y="228600"/>
            <a:ext cx="9144000" cy="5562600"/>
          </a:xfrm>
        </p:spPr>
        <p:txBody>
          <a:bodyPr/>
          <a:lstStyle/>
          <a:p>
            <a:pPr>
              <a:lnSpc>
                <a:spcPct val="80000"/>
              </a:lnSpc>
              <a:buFontTx/>
              <a:buNone/>
            </a:pPr>
            <a:r>
              <a:rPr lang="ru-RU" sz="1800" dirty="0"/>
              <a:t>         </a:t>
            </a:r>
            <a:r>
              <a:rPr lang="ru-RU" sz="1800" b="1" i="1" dirty="0"/>
              <a:t>Планета Венера - </a:t>
            </a:r>
            <a:r>
              <a:rPr lang="ru-RU" sz="1800" b="1" i="1" dirty="0" err="1"/>
              <a:t>є</a:t>
            </a:r>
            <a:r>
              <a:rPr lang="ru-RU" sz="1800" b="1" i="1" dirty="0"/>
              <a:t> другою за </a:t>
            </a:r>
            <a:r>
              <a:rPr lang="ru-RU" sz="1800" b="1" i="1" dirty="0" err="1"/>
              <a:t>рахунком</a:t>
            </a:r>
            <a:r>
              <a:rPr lang="ru-RU" sz="1800" b="1" i="1" dirty="0"/>
              <a:t> планетою по </a:t>
            </a:r>
            <a:r>
              <a:rPr lang="ru-RU" sz="1800" b="1" i="1" dirty="0" err="1"/>
              <a:t>віддаленості</a:t>
            </a:r>
            <a:r>
              <a:rPr lang="ru-RU" sz="1800" b="1" i="1" dirty="0"/>
              <a:t> </a:t>
            </a:r>
            <a:r>
              <a:rPr lang="ru-RU" sz="1800" b="1" i="1" dirty="0" err="1"/>
              <a:t>від</a:t>
            </a:r>
            <a:r>
              <a:rPr lang="ru-RU" sz="1800" b="1" i="1" dirty="0"/>
              <a:t> </a:t>
            </a:r>
            <a:r>
              <a:rPr lang="ru-RU" sz="1800" b="1" i="1" dirty="0" err="1"/>
              <a:t>головної</a:t>
            </a:r>
            <a:r>
              <a:rPr lang="ru-RU" sz="1800" b="1" i="1" dirty="0"/>
              <a:t> </a:t>
            </a:r>
            <a:r>
              <a:rPr lang="ru-RU" sz="1800" b="1" i="1" dirty="0" err="1"/>
              <a:t>з</a:t>
            </a:r>
            <a:r>
              <a:rPr lang="uk-UA" sz="1800" b="1" i="1" dirty="0" err="1"/>
              <a:t>ірки</a:t>
            </a:r>
            <a:r>
              <a:rPr lang="ru-RU" sz="1800" b="1" i="1" dirty="0"/>
              <a:t> </a:t>
            </a:r>
            <a:r>
              <a:rPr lang="ru-RU" sz="1800" b="1" i="1" dirty="0" err="1"/>
              <a:t>Сонячної</a:t>
            </a:r>
            <a:r>
              <a:rPr lang="ru-RU" sz="1800" b="1" i="1" dirty="0"/>
              <a:t> </a:t>
            </a:r>
            <a:r>
              <a:rPr lang="ru-RU" sz="1800" b="1" i="1" dirty="0" err="1"/>
              <a:t>системи</a:t>
            </a:r>
            <a:r>
              <a:rPr lang="ru-RU" sz="1800" b="1" i="1" dirty="0"/>
              <a:t> - </a:t>
            </a:r>
            <a:r>
              <a:rPr lang="ru-RU" sz="1800" b="1" i="1" dirty="0" err="1"/>
              <a:t>Сонця</a:t>
            </a:r>
            <a:r>
              <a:rPr lang="ru-RU" sz="1800" b="1" i="1" dirty="0"/>
              <a:t> </a:t>
            </a:r>
            <a:r>
              <a:rPr lang="ru-RU" sz="1800" b="1" i="1" dirty="0" err="1"/>
              <a:t>і</a:t>
            </a:r>
            <a:r>
              <a:rPr lang="ru-RU" sz="1800" b="1" i="1" dirty="0"/>
              <a:t> </a:t>
            </a:r>
            <a:r>
              <a:rPr lang="ru-RU" sz="1800" b="1" i="1" dirty="0" err="1"/>
              <a:t>найближчій</a:t>
            </a:r>
            <a:r>
              <a:rPr lang="ru-RU" sz="1800" b="1" i="1" dirty="0"/>
              <a:t> по </a:t>
            </a:r>
            <a:r>
              <a:rPr lang="ru-RU" sz="1800" b="1" i="1" dirty="0" err="1"/>
              <a:t>відношенню</a:t>
            </a:r>
            <a:r>
              <a:rPr lang="ru-RU" sz="1800" b="1" i="1" dirty="0"/>
              <a:t> до </a:t>
            </a:r>
            <a:r>
              <a:rPr lang="ru-RU" sz="1800" b="1" i="1" dirty="0" err="1"/>
              <a:t>Землі</a:t>
            </a:r>
            <a:r>
              <a:rPr lang="ru-RU" sz="1800" b="1" i="1" dirty="0"/>
              <a:t> (</a:t>
            </a:r>
            <a:r>
              <a:rPr lang="ru-RU" sz="1800" b="1" i="1" dirty="0" err="1"/>
              <a:t>відстань</a:t>
            </a:r>
            <a:r>
              <a:rPr lang="ru-RU" sz="1800" b="1" i="1" dirty="0"/>
              <a:t> </a:t>
            </a:r>
            <a:r>
              <a:rPr lang="ru-RU" sz="1800" b="1" i="1" dirty="0" err="1"/>
              <a:t>від</a:t>
            </a:r>
            <a:r>
              <a:rPr lang="ru-RU" sz="1800" b="1" i="1" dirty="0"/>
              <a:t> </a:t>
            </a:r>
            <a:r>
              <a:rPr lang="ru-RU" sz="1800" b="1" i="1" dirty="0" err="1"/>
              <a:t>Землі</a:t>
            </a:r>
            <a:r>
              <a:rPr lang="ru-RU" sz="1800" b="1" i="1" dirty="0"/>
              <a:t> - </a:t>
            </a:r>
            <a:r>
              <a:rPr lang="ru-RU" sz="1800" b="1" i="1" dirty="0" err="1"/>
              <a:t>близько</a:t>
            </a:r>
            <a:r>
              <a:rPr lang="ru-RU" sz="1800" b="1" i="1" dirty="0"/>
              <a:t> 39 </a:t>
            </a:r>
            <a:r>
              <a:rPr lang="ru-RU" sz="1800" b="1" i="1" dirty="0" err="1"/>
              <a:t>мільйонів</a:t>
            </a:r>
            <a:r>
              <a:rPr lang="ru-RU" sz="1800" b="1" i="1" dirty="0"/>
              <a:t> </a:t>
            </a:r>
            <a:r>
              <a:rPr lang="ru-RU" sz="1800" b="1" i="1" dirty="0" err="1"/>
              <a:t>кілометрів</a:t>
            </a:r>
            <a:r>
              <a:rPr lang="ru-RU" sz="1800" b="1" i="1" dirty="0"/>
              <a:t>). </a:t>
            </a:r>
            <a:r>
              <a:rPr lang="ru-RU" sz="1800" b="1" i="1" dirty="0" err="1"/>
              <a:t>Період</a:t>
            </a:r>
            <a:r>
              <a:rPr lang="ru-RU" sz="1800" b="1" i="1" dirty="0"/>
              <a:t> </a:t>
            </a:r>
            <a:r>
              <a:rPr lang="ru-RU" sz="1800" b="1" i="1" dirty="0" err="1"/>
              <a:t>обертання</a:t>
            </a:r>
            <a:r>
              <a:rPr lang="ru-RU" sz="1800" b="1" i="1" dirty="0"/>
              <a:t> </a:t>
            </a:r>
            <a:r>
              <a:rPr lang="ru-RU" sz="1800" b="1" i="1" dirty="0" err="1"/>
              <a:t>планети</a:t>
            </a:r>
            <a:r>
              <a:rPr lang="ru-RU" sz="1800" b="1" i="1" dirty="0"/>
              <a:t> Венера </a:t>
            </a:r>
            <a:r>
              <a:rPr lang="ru-RU" sz="1800" b="1" i="1" dirty="0" err="1"/>
              <a:t>близько</a:t>
            </a:r>
            <a:r>
              <a:rPr lang="ru-RU" sz="1800" b="1" i="1" dirty="0"/>
              <a:t> 224,7 </a:t>
            </a:r>
            <a:r>
              <a:rPr lang="ru-RU" sz="1800" b="1" i="1" dirty="0" err="1"/>
              <a:t>земних</a:t>
            </a:r>
            <a:r>
              <a:rPr lang="ru-RU" sz="1800" b="1" i="1" dirty="0"/>
              <a:t> </a:t>
            </a:r>
            <a:r>
              <a:rPr lang="ru-RU" sz="1800" b="1" i="1" dirty="0" err="1"/>
              <a:t>діб</a:t>
            </a:r>
            <a:r>
              <a:rPr lang="ru-RU" sz="1800" b="1" i="1" dirty="0"/>
              <a:t>. </a:t>
            </a:r>
            <a:r>
              <a:rPr lang="ru-RU" sz="1800" b="1" i="1" dirty="0" err="1"/>
              <a:t>Стародавні</a:t>
            </a:r>
            <a:r>
              <a:rPr lang="ru-RU" sz="1800" b="1" i="1" dirty="0"/>
              <a:t> </a:t>
            </a:r>
            <a:r>
              <a:rPr lang="ru-RU" sz="1800" b="1" i="1" dirty="0" err="1"/>
              <a:t>астрономи</a:t>
            </a:r>
            <a:r>
              <a:rPr lang="ru-RU" sz="1800" b="1" i="1" dirty="0"/>
              <a:t> назвали </a:t>
            </a:r>
            <a:r>
              <a:rPr lang="ru-RU" sz="1800" b="1" i="1" dirty="0" err="1"/>
              <a:t>цю</a:t>
            </a:r>
            <a:r>
              <a:rPr lang="ru-RU" sz="1800" b="1" i="1" dirty="0"/>
              <a:t> планету на честь </a:t>
            </a:r>
            <a:r>
              <a:rPr lang="ru-RU" sz="1800" b="1" i="1" dirty="0" err="1"/>
              <a:t>Венери</a:t>
            </a:r>
            <a:r>
              <a:rPr lang="ru-RU" sz="1800" b="1" i="1" dirty="0"/>
              <a:t>, яка </a:t>
            </a:r>
            <a:r>
              <a:rPr lang="ru-RU" sz="1800" b="1" i="1" dirty="0" err="1"/>
              <a:t>була</a:t>
            </a:r>
            <a:r>
              <a:rPr lang="ru-RU" sz="1800" b="1" i="1" dirty="0"/>
              <a:t> богинею </a:t>
            </a:r>
            <a:r>
              <a:rPr lang="ru-RU" sz="1800" b="1" i="1" dirty="0" err="1"/>
              <a:t>любові</a:t>
            </a:r>
            <a:r>
              <a:rPr lang="ru-RU" sz="1800" b="1" i="1" dirty="0"/>
              <a:t> в </a:t>
            </a:r>
            <a:r>
              <a:rPr lang="ru-RU" sz="1800" b="1" i="1" dirty="0" err="1"/>
              <a:t>римському</a:t>
            </a:r>
            <a:r>
              <a:rPr lang="ru-RU" sz="1800" b="1" i="1" dirty="0"/>
              <a:t> </a:t>
            </a:r>
            <a:r>
              <a:rPr lang="ru-RU" sz="1800" b="1" i="1" dirty="0" err="1"/>
              <a:t>пантеоні</a:t>
            </a:r>
            <a:r>
              <a:rPr lang="ru-RU" sz="1800" b="1" i="1" dirty="0"/>
              <a:t>.</a:t>
            </a:r>
          </a:p>
          <a:p>
            <a:pPr>
              <a:lnSpc>
                <a:spcPct val="80000"/>
              </a:lnSpc>
              <a:buFontTx/>
              <a:buNone/>
            </a:pPr>
            <a:r>
              <a:rPr lang="ru-RU" sz="1800" b="1" i="1" dirty="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s02700602"/>
          <p:cNvPicPr>
            <a:picLocks noChangeAspect="1" noChangeArrowheads="1"/>
          </p:cNvPicPr>
          <p:nvPr/>
        </p:nvPicPr>
        <p:blipFill>
          <a:blip r:embed="rId2"/>
          <a:srcRect/>
          <a:stretch>
            <a:fillRect/>
          </a:stretch>
        </p:blipFill>
        <p:spPr bwMode="auto">
          <a:xfrm>
            <a:off x="0" y="24"/>
            <a:ext cx="9144000" cy="6858000"/>
          </a:xfrm>
          <a:prstGeom prst="rect">
            <a:avLst/>
          </a:prstGeom>
          <a:noFill/>
        </p:spPr>
      </p:pic>
      <p:sp>
        <p:nvSpPr>
          <p:cNvPr id="11267" name="Rectangle 3"/>
          <p:cNvSpPr>
            <a:spLocks noGrp="1" noChangeArrowheads="1"/>
          </p:cNvSpPr>
          <p:nvPr>
            <p:ph type="body" idx="1"/>
          </p:nvPr>
        </p:nvSpPr>
        <p:spPr>
          <a:xfrm>
            <a:off x="457200" y="152400"/>
            <a:ext cx="8229600" cy="1828800"/>
          </a:xfrm>
        </p:spPr>
        <p:txBody>
          <a:bodyPr/>
          <a:lstStyle/>
          <a:p>
            <a:pPr>
              <a:lnSpc>
                <a:spcPct val="90000"/>
              </a:lnSpc>
              <a:buFontTx/>
              <a:buNone/>
            </a:pPr>
            <a:r>
              <a:rPr lang="ru-RU" sz="2400" dirty="0"/>
              <a:t>       </a:t>
            </a:r>
            <a:r>
              <a:rPr lang="ru-RU" sz="2400" b="1" i="1" dirty="0"/>
              <a:t>Одна </a:t>
            </a:r>
            <a:r>
              <a:rPr lang="ru-RU" sz="2400" b="1" i="1" dirty="0" err="1"/>
              <a:t>з</a:t>
            </a:r>
            <a:r>
              <a:rPr lang="ru-RU" sz="2400" b="1" i="1" dirty="0"/>
              <a:t> </a:t>
            </a:r>
            <a:r>
              <a:rPr lang="ru-RU" sz="2400" b="1" i="1" dirty="0" err="1"/>
              <a:t>давніх</a:t>
            </a:r>
            <a:r>
              <a:rPr lang="ru-RU" sz="2400" b="1" i="1" dirty="0"/>
              <a:t> </a:t>
            </a:r>
            <a:r>
              <a:rPr lang="ru-RU" sz="2400" b="1" i="1" dirty="0" err="1"/>
              <a:t>гіпотез</a:t>
            </a:r>
            <a:r>
              <a:rPr lang="ru-RU" sz="2400" b="1" i="1" dirty="0"/>
              <a:t> </a:t>
            </a:r>
            <a:r>
              <a:rPr lang="ru-RU" sz="2400" b="1" i="1" dirty="0" err="1"/>
              <a:t>народження</a:t>
            </a:r>
            <a:r>
              <a:rPr lang="ru-RU" sz="2400" b="1" i="1" dirty="0"/>
              <a:t> </a:t>
            </a:r>
            <a:r>
              <a:rPr lang="ru-RU" sz="2400" b="1" i="1" dirty="0" err="1"/>
              <a:t>планети</a:t>
            </a:r>
            <a:r>
              <a:rPr lang="ru-RU" sz="2400" b="1" i="1" dirty="0"/>
              <a:t> Венера взята </a:t>
            </a:r>
            <a:r>
              <a:rPr lang="ru-RU" sz="2400" b="1" i="1" dirty="0" err="1"/>
              <a:t>з</a:t>
            </a:r>
            <a:r>
              <a:rPr lang="ru-RU" sz="2400" b="1" i="1" dirty="0"/>
              <a:t> </a:t>
            </a:r>
            <a:r>
              <a:rPr lang="ru-RU" sz="2400" b="1" i="1" dirty="0" err="1"/>
              <a:t>міфології</a:t>
            </a:r>
            <a:r>
              <a:rPr lang="ru-RU" sz="2400" b="1" i="1" dirty="0"/>
              <a:t>, яка </a:t>
            </a:r>
            <a:r>
              <a:rPr lang="ru-RU" sz="2400" b="1" i="1" dirty="0" err="1"/>
              <a:t>стверджує</a:t>
            </a:r>
            <a:r>
              <a:rPr lang="ru-RU" sz="2400" b="1" i="1" dirty="0"/>
              <a:t>, </a:t>
            </a:r>
            <a:r>
              <a:rPr lang="ru-RU" sz="2400" b="1" i="1" dirty="0" err="1"/>
              <a:t>що</a:t>
            </a:r>
            <a:r>
              <a:rPr lang="ru-RU" sz="2400" b="1" i="1" dirty="0"/>
              <a:t> Земля </a:t>
            </a:r>
            <a:r>
              <a:rPr lang="ru-RU" sz="2400" b="1" i="1" dirty="0" err="1"/>
              <a:t>і</a:t>
            </a:r>
            <a:r>
              <a:rPr lang="ru-RU" sz="2400" b="1" i="1" dirty="0"/>
              <a:t> Венера - </a:t>
            </a:r>
            <a:r>
              <a:rPr lang="ru-RU" sz="2400" b="1" i="1" dirty="0" err="1"/>
              <a:t>сіамські</a:t>
            </a:r>
            <a:r>
              <a:rPr lang="ru-RU" sz="2400" b="1" i="1" dirty="0"/>
              <a:t> </a:t>
            </a:r>
            <a:r>
              <a:rPr lang="ru-RU" sz="2400" b="1" i="1" dirty="0" err="1"/>
              <a:t>близнюки</a:t>
            </a:r>
            <a:r>
              <a:rPr lang="ru-RU" sz="2400" b="1" i="1" dirty="0"/>
              <a:t>, </a:t>
            </a:r>
            <a:r>
              <a:rPr lang="ru-RU" sz="2400" b="1" i="1" dirty="0" err="1"/>
              <a:t>які</a:t>
            </a:r>
            <a:r>
              <a:rPr lang="ru-RU" sz="2400" b="1" i="1" dirty="0"/>
              <a:t> </a:t>
            </a:r>
            <a:r>
              <a:rPr lang="ru-RU" sz="2400" b="1" i="1" dirty="0" err="1"/>
              <a:t>були</a:t>
            </a:r>
            <a:r>
              <a:rPr lang="ru-RU" sz="2400" b="1" i="1" dirty="0"/>
              <a:t> </a:t>
            </a:r>
            <a:r>
              <a:rPr lang="ru-RU" sz="2400" b="1" i="1" dirty="0" err="1"/>
              <a:t>поділу</a:t>
            </a:r>
            <a:r>
              <a:rPr lang="ru-RU" sz="2400" b="1" i="1" dirty="0"/>
              <a:t> </a:t>
            </a:r>
            <a:r>
              <a:rPr lang="ru-RU" sz="2400" b="1" i="1" dirty="0" err="1"/>
              <a:t>після</a:t>
            </a:r>
            <a:r>
              <a:rPr lang="ru-RU" sz="2400" b="1" i="1" dirty="0"/>
              <a:t> </a:t>
            </a:r>
            <a:r>
              <a:rPr lang="ru-RU" sz="2400" b="1" i="1" dirty="0" err="1"/>
              <a:t>народження</a:t>
            </a:r>
            <a:r>
              <a:rPr lang="ru-RU" sz="2400" b="1" i="1" dirty="0"/>
              <a:t>. Венеру в </a:t>
            </a:r>
            <a:r>
              <a:rPr lang="ru-RU" sz="2400" b="1" i="1" dirty="0" err="1"/>
              <a:t>стародавні</a:t>
            </a:r>
            <a:r>
              <a:rPr lang="ru-RU" sz="2400" b="1" i="1" dirty="0"/>
              <a:t> </a:t>
            </a:r>
            <a:r>
              <a:rPr lang="ru-RU" sz="2400" b="1" i="1" dirty="0" err="1"/>
              <a:t>часи</a:t>
            </a:r>
            <a:r>
              <a:rPr lang="ru-RU" sz="2400" b="1" i="1" dirty="0"/>
              <a:t> </a:t>
            </a:r>
            <a:r>
              <a:rPr lang="ru-RU" sz="2400" b="1" i="1" dirty="0" err="1"/>
              <a:t>також</a:t>
            </a:r>
            <a:r>
              <a:rPr lang="ru-RU" sz="2400" b="1" i="1" dirty="0"/>
              <a:t> </a:t>
            </a:r>
            <a:r>
              <a:rPr lang="ru-RU" sz="2400" b="1" i="1" dirty="0" err="1"/>
              <a:t>називали</a:t>
            </a:r>
            <a:r>
              <a:rPr lang="ru-RU" sz="2400" b="1" i="1" dirty="0"/>
              <a:t> сестрою </a:t>
            </a:r>
            <a:r>
              <a:rPr lang="ru-RU" sz="2400" b="1" i="1" dirty="0" err="1"/>
              <a:t>Землі</a:t>
            </a:r>
            <a:r>
              <a:rPr lang="ru-RU" sz="2400" b="1" i="1"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416875_40076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9219" name="Rectangle 3"/>
          <p:cNvSpPr>
            <a:spLocks noGrp="1" noChangeArrowheads="1"/>
          </p:cNvSpPr>
          <p:nvPr>
            <p:ph type="body" idx="1"/>
          </p:nvPr>
        </p:nvSpPr>
        <p:spPr>
          <a:xfrm>
            <a:off x="285720" y="214290"/>
            <a:ext cx="3581400" cy="762000"/>
          </a:xfrm>
        </p:spPr>
        <p:txBody>
          <a:bodyPr/>
          <a:lstStyle/>
          <a:p>
            <a:pPr>
              <a:lnSpc>
                <a:spcPct val="80000"/>
              </a:lnSpc>
              <a:buFontTx/>
              <a:buNone/>
            </a:pPr>
            <a:r>
              <a:rPr lang="ru-RU" sz="1800" dirty="0"/>
              <a:t>     </a:t>
            </a:r>
            <a:r>
              <a:rPr lang="ru-RU" sz="1400" b="1" i="1" dirty="0" err="1"/>
              <a:t>Жовтень</a:t>
            </a:r>
            <a:r>
              <a:rPr lang="ru-RU" sz="1400" b="1" i="1" dirty="0"/>
              <a:t> 1610 - </a:t>
            </a:r>
            <a:r>
              <a:rPr lang="ru-RU" sz="1400" b="1" i="1" dirty="0" err="1"/>
              <a:t>Галілей</a:t>
            </a:r>
            <a:r>
              <a:rPr lang="ru-RU" sz="1400" b="1" i="1" dirty="0"/>
              <a:t> </a:t>
            </a:r>
            <a:r>
              <a:rPr lang="ru-RU" sz="1400" b="1" i="1" dirty="0" err="1"/>
              <a:t>помітив</a:t>
            </a:r>
            <a:r>
              <a:rPr lang="ru-RU" sz="1400" b="1" i="1" dirty="0"/>
              <a:t> </a:t>
            </a:r>
            <a:r>
              <a:rPr lang="ru-RU" sz="1400" b="1" i="1" dirty="0" err="1"/>
              <a:t>і</a:t>
            </a:r>
            <a:r>
              <a:rPr lang="ru-RU" sz="1400" b="1" i="1" dirty="0"/>
              <a:t> </a:t>
            </a:r>
            <a:r>
              <a:rPr lang="ru-RU" sz="1400" b="1" i="1" dirty="0" err="1"/>
              <a:t>зафіксував</a:t>
            </a:r>
            <a:r>
              <a:rPr lang="ru-RU" sz="1400" b="1" i="1" dirty="0"/>
              <a:t> у </a:t>
            </a:r>
            <a:r>
              <a:rPr lang="ru-RU" sz="1400" b="1" i="1" dirty="0" err="1"/>
              <a:t>Венери</a:t>
            </a:r>
            <a:r>
              <a:rPr lang="ru-RU" sz="1400" b="1" i="1" dirty="0"/>
              <a:t> </a:t>
            </a:r>
            <a:r>
              <a:rPr lang="ru-RU" sz="1400" b="1" i="1" dirty="0" err="1"/>
              <a:t>фази</a:t>
            </a:r>
            <a:r>
              <a:rPr lang="ru-RU" sz="1400" b="1" i="1" dirty="0"/>
              <a:t>, </a:t>
            </a:r>
            <a:r>
              <a:rPr lang="ru-RU" sz="1400" b="1" i="1" dirty="0" err="1"/>
              <a:t>схожі</a:t>
            </a:r>
            <a:r>
              <a:rPr lang="ru-RU" sz="1400" b="1" i="1" dirty="0"/>
              <a:t> на </a:t>
            </a:r>
            <a:r>
              <a:rPr lang="ru-RU" sz="1400" b="1" i="1" dirty="0" err="1"/>
              <a:t>місячні</a:t>
            </a:r>
            <a:r>
              <a:rPr lang="ru-RU" sz="1400" b="1" i="1" dirty="0"/>
              <a:t>.</a:t>
            </a:r>
            <a:r>
              <a:rPr lang="ru-RU" sz="1800" b="1" i="1" dirty="0"/>
              <a:t> </a:t>
            </a:r>
          </a:p>
        </p:txBody>
      </p:sp>
      <p:pic>
        <p:nvPicPr>
          <p:cNvPr id="9221" name="Picture 5" descr="099a8ac50a4e798d8e31617d0341a978"/>
          <p:cNvPicPr>
            <a:picLocks noChangeAspect="1" noChangeArrowheads="1"/>
          </p:cNvPicPr>
          <p:nvPr/>
        </p:nvPicPr>
        <p:blipFill>
          <a:blip r:embed="rId3"/>
          <a:srcRect/>
          <a:stretch>
            <a:fillRect/>
          </a:stretch>
        </p:blipFill>
        <p:spPr bwMode="auto">
          <a:xfrm>
            <a:off x="533400" y="990600"/>
            <a:ext cx="2362200" cy="3276600"/>
          </a:xfrm>
          <a:prstGeom prst="rect">
            <a:avLst/>
          </a:prstGeom>
          <a:noFill/>
        </p:spPr>
      </p:pic>
      <p:sp>
        <p:nvSpPr>
          <p:cNvPr id="9222" name="Rectangle 6"/>
          <p:cNvSpPr>
            <a:spLocks noChangeArrowheads="1"/>
          </p:cNvSpPr>
          <p:nvPr/>
        </p:nvSpPr>
        <p:spPr bwMode="auto">
          <a:xfrm>
            <a:off x="5638800" y="152400"/>
            <a:ext cx="3200400" cy="1492250"/>
          </a:xfrm>
          <a:prstGeom prst="rect">
            <a:avLst/>
          </a:prstGeom>
          <a:noFill/>
          <a:ln w="9525" algn="ctr">
            <a:noFill/>
            <a:miter lim="800000"/>
            <a:headEnd/>
            <a:tailEnd/>
          </a:ln>
          <a:effectLst/>
        </p:spPr>
        <p:txBody>
          <a:bodyPr>
            <a:spAutoFit/>
          </a:bodyPr>
          <a:lstStyle/>
          <a:p>
            <a:pPr marL="342900" indent="-342900">
              <a:lnSpc>
                <a:spcPct val="90000"/>
              </a:lnSpc>
            </a:pPr>
            <a:r>
              <a:rPr lang="en-US"/>
              <a:t>     </a:t>
            </a:r>
            <a:r>
              <a:rPr lang="ru-RU" sz="1400"/>
              <a:t>Давні джерела приписують славу докази існування планети Венера - Піфагору. Він довів, що зірка, блискуча ввечері і дуже яскраво світиться вранці - це одне і те ж небесне тіло.</a:t>
            </a:r>
          </a:p>
        </p:txBody>
      </p:sp>
      <p:pic>
        <p:nvPicPr>
          <p:cNvPr id="9223" name="Picture 7" descr="Pitagoras"/>
          <p:cNvPicPr>
            <a:picLocks noChangeAspect="1" noChangeArrowheads="1"/>
          </p:cNvPicPr>
          <p:nvPr/>
        </p:nvPicPr>
        <p:blipFill>
          <a:blip r:embed="rId4"/>
          <a:srcRect/>
          <a:stretch>
            <a:fillRect/>
          </a:stretch>
        </p:blipFill>
        <p:spPr bwMode="auto">
          <a:xfrm>
            <a:off x="6096000" y="1828800"/>
            <a:ext cx="2743200" cy="3505200"/>
          </a:xfrm>
          <a:prstGeom prst="rect">
            <a:avLst/>
          </a:prstGeom>
          <a:noFill/>
        </p:spPr>
      </p:pic>
      <p:sp>
        <p:nvSpPr>
          <p:cNvPr id="9224" name="Rectangle 8"/>
          <p:cNvSpPr>
            <a:spLocks noChangeArrowheads="1"/>
          </p:cNvSpPr>
          <p:nvPr/>
        </p:nvSpPr>
        <p:spPr bwMode="auto">
          <a:xfrm>
            <a:off x="2857488" y="2071678"/>
            <a:ext cx="3333750" cy="738664"/>
          </a:xfrm>
          <a:prstGeom prst="rect">
            <a:avLst/>
          </a:prstGeom>
          <a:noFill/>
          <a:ln w="9525" algn="ctr">
            <a:noFill/>
            <a:miter lim="800000"/>
            <a:headEnd/>
            <a:tailEnd/>
          </a:ln>
          <a:effectLst/>
        </p:spPr>
        <p:txBody>
          <a:bodyPr>
            <a:spAutoFit/>
          </a:bodyPr>
          <a:lstStyle/>
          <a:p>
            <a:pPr marL="342900" indent="-342900"/>
            <a:r>
              <a:rPr lang="en-US" sz="1400" dirty="0">
                <a:solidFill>
                  <a:srgbClr val="00B0F0"/>
                </a:solidFill>
              </a:rPr>
              <a:t>        </a:t>
            </a:r>
            <a:r>
              <a:rPr lang="ru-RU" sz="1400" dirty="0">
                <a:solidFill>
                  <a:srgbClr val="00B0F0"/>
                </a:solidFill>
              </a:rPr>
              <a:t>У 18 </a:t>
            </a:r>
            <a:r>
              <a:rPr lang="ru-RU" sz="1400" dirty="0" err="1">
                <a:solidFill>
                  <a:srgbClr val="00B0F0"/>
                </a:solidFill>
              </a:rPr>
              <a:t>столітті</a:t>
            </a:r>
            <a:r>
              <a:rPr lang="ru-RU" sz="1400" dirty="0">
                <a:solidFill>
                  <a:srgbClr val="00B0F0"/>
                </a:solidFill>
              </a:rPr>
              <a:t> великий </a:t>
            </a:r>
            <a:r>
              <a:rPr lang="ru-RU" sz="1400" dirty="0" err="1">
                <a:solidFill>
                  <a:srgbClr val="00B0F0"/>
                </a:solidFill>
              </a:rPr>
              <a:t>російський</a:t>
            </a:r>
            <a:r>
              <a:rPr lang="ru-RU" sz="1400" dirty="0">
                <a:solidFill>
                  <a:srgbClr val="00B0F0"/>
                </a:solidFill>
              </a:rPr>
              <a:t> </a:t>
            </a:r>
            <a:r>
              <a:rPr lang="ru-RU" sz="1400" dirty="0" err="1">
                <a:solidFill>
                  <a:srgbClr val="00B0F0"/>
                </a:solidFill>
              </a:rPr>
              <a:t>вчений</a:t>
            </a:r>
            <a:r>
              <a:rPr lang="ru-RU" sz="1400" dirty="0">
                <a:solidFill>
                  <a:srgbClr val="00B0F0"/>
                </a:solidFill>
              </a:rPr>
              <a:t> Михайло Ломоносов </a:t>
            </a:r>
            <a:r>
              <a:rPr lang="ru-RU" sz="1400" dirty="0" err="1">
                <a:solidFill>
                  <a:srgbClr val="00B0F0"/>
                </a:solidFill>
              </a:rPr>
              <a:t>відкрив</a:t>
            </a:r>
            <a:r>
              <a:rPr lang="ru-RU" sz="1400" dirty="0">
                <a:solidFill>
                  <a:srgbClr val="00B0F0"/>
                </a:solidFill>
              </a:rPr>
              <a:t> на </a:t>
            </a:r>
            <a:r>
              <a:rPr lang="ru-RU" sz="1400" dirty="0" err="1">
                <a:solidFill>
                  <a:srgbClr val="00B0F0"/>
                </a:solidFill>
              </a:rPr>
              <a:t>Венері</a:t>
            </a:r>
            <a:r>
              <a:rPr lang="ru-RU" sz="1400" dirty="0">
                <a:solidFill>
                  <a:srgbClr val="00B0F0"/>
                </a:solidFill>
              </a:rPr>
              <a:t> </a:t>
            </a:r>
            <a:r>
              <a:rPr lang="ru-RU" sz="1400" dirty="0" err="1">
                <a:solidFill>
                  <a:srgbClr val="00B0F0"/>
                </a:solidFill>
              </a:rPr>
              <a:t>наявність</a:t>
            </a:r>
            <a:r>
              <a:rPr lang="ru-RU" sz="1400" dirty="0">
                <a:solidFill>
                  <a:srgbClr val="00B0F0"/>
                </a:solidFill>
              </a:rPr>
              <a:t> </a:t>
            </a:r>
            <a:r>
              <a:rPr lang="ru-RU" sz="1400" dirty="0" err="1">
                <a:solidFill>
                  <a:srgbClr val="00B0F0"/>
                </a:solidFill>
              </a:rPr>
              <a:t>атмосфери</a:t>
            </a:r>
            <a:endParaRPr lang="ru-RU" sz="1400" dirty="0">
              <a:solidFill>
                <a:srgbClr val="00B0F0"/>
              </a:solidFill>
            </a:endParaRPr>
          </a:p>
        </p:txBody>
      </p:sp>
      <p:pic>
        <p:nvPicPr>
          <p:cNvPr id="9225" name="Picture 9" descr="M_V_-Lomonosov"/>
          <p:cNvPicPr>
            <a:picLocks noChangeAspect="1" noChangeArrowheads="1"/>
          </p:cNvPicPr>
          <p:nvPr/>
        </p:nvPicPr>
        <p:blipFill>
          <a:blip r:embed="rId5"/>
          <a:srcRect/>
          <a:stretch>
            <a:fillRect/>
          </a:stretch>
        </p:blipFill>
        <p:spPr bwMode="auto">
          <a:xfrm>
            <a:off x="3124200" y="3276600"/>
            <a:ext cx="2514600" cy="3200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5029200" y="685800"/>
            <a:ext cx="3733800" cy="1143000"/>
          </a:xfrm>
        </p:spPr>
        <p:txBody>
          <a:bodyPr/>
          <a:lstStyle/>
          <a:p>
            <a:pPr>
              <a:lnSpc>
                <a:spcPct val="90000"/>
              </a:lnSpc>
              <a:buFontTx/>
              <a:buNone/>
            </a:pPr>
            <a:r>
              <a:rPr lang="ru-RU" sz="2400"/>
              <a:t>        </a:t>
            </a:r>
            <a:r>
              <a:rPr lang="ru-RU" sz="1600" b="1" i="1">
                <a:solidFill>
                  <a:schemeClr val="bg1"/>
                </a:solidFill>
              </a:rPr>
              <a:t>Маса планети Венера по розрахункам учених - 4,87 × 1024кг, тобто орієнтовно складає 81,5% від земної маси.</a:t>
            </a:r>
          </a:p>
        </p:txBody>
      </p:sp>
      <p:pic>
        <p:nvPicPr>
          <p:cNvPr id="15364" name="Picture 4" descr="12187958_Terrestrial_Planets"/>
          <p:cNvPicPr>
            <a:picLocks noChangeAspect="1" noChangeArrowheads="1"/>
          </p:cNvPicPr>
          <p:nvPr/>
        </p:nvPicPr>
        <p:blipFill>
          <a:blip r:embed="rId2"/>
          <a:srcRect/>
          <a:stretch>
            <a:fillRect/>
          </a:stretch>
        </p:blipFill>
        <p:spPr bwMode="auto">
          <a:xfrm>
            <a:off x="304800" y="381000"/>
            <a:ext cx="4267200" cy="2133600"/>
          </a:xfrm>
          <a:prstGeom prst="rect">
            <a:avLst/>
          </a:prstGeom>
          <a:noFill/>
        </p:spPr>
      </p:pic>
      <p:pic>
        <p:nvPicPr>
          <p:cNvPr id="15365" name="Picture 5" descr="39143711"/>
          <p:cNvPicPr>
            <a:picLocks noChangeAspect="1" noChangeArrowheads="1"/>
          </p:cNvPicPr>
          <p:nvPr/>
        </p:nvPicPr>
        <p:blipFill>
          <a:blip r:embed="rId3"/>
          <a:srcRect/>
          <a:stretch>
            <a:fillRect/>
          </a:stretch>
        </p:blipFill>
        <p:spPr bwMode="auto">
          <a:xfrm>
            <a:off x="4038600" y="3352800"/>
            <a:ext cx="4800600" cy="3048000"/>
          </a:xfrm>
          <a:prstGeom prst="rect">
            <a:avLst/>
          </a:prstGeom>
          <a:noFill/>
        </p:spPr>
      </p:pic>
      <p:sp>
        <p:nvSpPr>
          <p:cNvPr id="15366" name="Rectangle 6"/>
          <p:cNvSpPr>
            <a:spLocks noChangeArrowheads="1"/>
          </p:cNvSpPr>
          <p:nvPr/>
        </p:nvSpPr>
        <p:spPr bwMode="auto">
          <a:xfrm>
            <a:off x="381000" y="3581400"/>
            <a:ext cx="3352800" cy="2501900"/>
          </a:xfrm>
          <a:prstGeom prst="rect">
            <a:avLst/>
          </a:prstGeom>
          <a:noFill/>
          <a:ln w="9525" algn="ctr">
            <a:noFill/>
            <a:miter lim="800000"/>
            <a:headEnd/>
            <a:tailEnd/>
          </a:ln>
          <a:effectLst/>
        </p:spPr>
        <p:txBody>
          <a:bodyPr>
            <a:spAutoFit/>
          </a:bodyPr>
          <a:lstStyle/>
          <a:p>
            <a:pPr marL="342900" indent="-342900"/>
            <a:r>
              <a:rPr lang="ru-RU"/>
              <a:t>За розмірами планета Венера дуже схожа з планетою Земля. Радіус Венери дорівнює 6051,8 кілометрів. Для порівняння - радіус Землі становить 6378 кілометрів. Таким чином радіус Венери складає десь 95% від земного.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152400"/>
            <a:ext cx="8229600" cy="762000"/>
          </a:xfrm>
        </p:spPr>
        <p:txBody>
          <a:bodyPr/>
          <a:lstStyle/>
          <a:p>
            <a:r>
              <a:rPr lang="uk-UA" sz="4000" b="1" i="1">
                <a:solidFill>
                  <a:schemeClr val="tx1"/>
                </a:solidFill>
                <a:effectLst>
                  <a:outerShdw blurRad="38100" dist="38100" dir="2700000" algn="tl">
                    <a:srgbClr val="C0C0C0"/>
                  </a:outerShdw>
                </a:effectLst>
              </a:rPr>
              <a:t>Атмосфера и температура</a:t>
            </a:r>
            <a:r>
              <a:rPr lang="uk-UA" sz="4000"/>
              <a:t> </a:t>
            </a:r>
            <a:endParaRPr lang="ru-RU" sz="4000"/>
          </a:p>
        </p:txBody>
      </p:sp>
      <p:sp>
        <p:nvSpPr>
          <p:cNvPr id="23555" name="Rectangle 3"/>
          <p:cNvSpPr>
            <a:spLocks noGrp="1" noChangeArrowheads="1"/>
          </p:cNvSpPr>
          <p:nvPr>
            <p:ph type="body" idx="1"/>
          </p:nvPr>
        </p:nvSpPr>
        <p:spPr>
          <a:xfrm>
            <a:off x="457200" y="5029200"/>
            <a:ext cx="8229600" cy="944563"/>
          </a:xfrm>
        </p:spPr>
        <p:txBody>
          <a:bodyPr>
            <a:normAutofit fontScale="77500" lnSpcReduction="20000"/>
          </a:bodyPr>
          <a:lstStyle/>
          <a:p>
            <a:pPr>
              <a:buFontTx/>
              <a:buNone/>
            </a:pPr>
            <a:r>
              <a:rPr lang="en-US"/>
              <a:t>     </a:t>
            </a:r>
            <a:r>
              <a:rPr lang="ru-RU" sz="1800" b="1" i="1"/>
              <a:t>Атмосфера Венери складається в основному з вуглекислого газу (96%) і азоту (майже 4%). Водяна пара та кисень містяться в ній у слідових кількостях (0,02% і 0,1%). Венерианских атмосфера містить в 105 разів більше газу ніж земна [8]. Тиск у поверхні досягає 93 атм, температура - 750 К (475 ° C).</a:t>
            </a:r>
          </a:p>
        </p:txBody>
      </p:sp>
      <p:pic>
        <p:nvPicPr>
          <p:cNvPr id="23558" name="Picture 6" descr="745px-Venusatmosphere-ru"/>
          <p:cNvPicPr>
            <a:picLocks noChangeAspect="1" noChangeArrowheads="1"/>
          </p:cNvPicPr>
          <p:nvPr/>
        </p:nvPicPr>
        <p:blipFill>
          <a:blip r:embed="rId2"/>
          <a:srcRect/>
          <a:stretch>
            <a:fillRect/>
          </a:stretch>
        </p:blipFill>
        <p:spPr bwMode="auto">
          <a:xfrm>
            <a:off x="838200" y="838200"/>
            <a:ext cx="7543800" cy="434022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descr="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6626" name="Rectangle 2"/>
          <p:cNvSpPr>
            <a:spLocks noGrp="1" noChangeArrowheads="1"/>
          </p:cNvSpPr>
          <p:nvPr>
            <p:ph type="title"/>
          </p:nvPr>
        </p:nvSpPr>
        <p:spPr/>
        <p:txBody>
          <a:bodyPr/>
          <a:lstStyle/>
          <a:p>
            <a:r>
              <a:rPr lang="ru-RU" b="1" i="1">
                <a:solidFill>
                  <a:schemeClr val="tx1"/>
                </a:solidFill>
                <a:effectLst>
                  <a:outerShdw blurRad="38100" dist="38100" dir="2700000" algn="tl">
                    <a:srgbClr val="FFFFFF"/>
                  </a:outerShdw>
                </a:effectLst>
              </a:rPr>
              <a:t>Внутрішня будова</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5791200"/>
            <a:ext cx="8915400" cy="152400"/>
          </a:xfrm>
        </p:spPr>
        <p:txBody>
          <a:bodyPr>
            <a:normAutofit fontScale="90000"/>
          </a:bodyPr>
          <a:lstStyle/>
          <a:p>
            <a:r>
              <a:rPr lang="ru-RU" sz="3600" b="1" i="1">
                <a:solidFill>
                  <a:schemeClr val="bg1"/>
                </a:solidFill>
              </a:rPr>
              <a:t>Апарат «Магеллан»</a:t>
            </a:r>
          </a:p>
        </p:txBody>
      </p:sp>
      <p:pic>
        <p:nvPicPr>
          <p:cNvPr id="28676" name="Picture 4" descr="1001174_PH08577"/>
          <p:cNvPicPr>
            <a:picLocks noChangeAspect="1" noChangeArrowheads="1"/>
          </p:cNvPicPr>
          <p:nvPr/>
        </p:nvPicPr>
        <p:blipFill>
          <a:blip r:embed="rId2"/>
          <a:srcRect/>
          <a:stretch>
            <a:fillRect/>
          </a:stretch>
        </p:blipFill>
        <p:spPr bwMode="auto">
          <a:xfrm>
            <a:off x="2057400" y="381000"/>
            <a:ext cx="4572000" cy="4953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6668FE414C4BF3413E7A287BD6"/>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9698" name="Rectangle 2"/>
          <p:cNvSpPr>
            <a:spLocks noGrp="1" noChangeArrowheads="1"/>
          </p:cNvSpPr>
          <p:nvPr>
            <p:ph type="title"/>
          </p:nvPr>
        </p:nvSpPr>
        <p:spPr/>
        <p:txBody>
          <a:bodyPr/>
          <a:lstStyle/>
          <a:p>
            <a:r>
              <a:rPr lang="ru-RU" sz="4000" b="1" i="1" dirty="0" err="1">
                <a:solidFill>
                  <a:srgbClr val="FF0000"/>
                </a:solidFill>
              </a:rPr>
              <a:t>Кратери</a:t>
            </a:r>
            <a:r>
              <a:rPr lang="ru-RU" sz="4000" b="1" i="1" dirty="0">
                <a:solidFill>
                  <a:srgbClr val="FF0000"/>
                </a:solidFill>
              </a:rPr>
              <a:t> на </a:t>
            </a:r>
            <a:r>
              <a:rPr lang="ru-RU" sz="4000" b="1" i="1" dirty="0" err="1">
                <a:solidFill>
                  <a:srgbClr val="FF0000"/>
                </a:solidFill>
              </a:rPr>
              <a:t>поверхні</a:t>
            </a:r>
            <a:r>
              <a:rPr lang="ru-RU" sz="4000" b="1" i="1" dirty="0">
                <a:solidFill>
                  <a:srgbClr val="FF0000"/>
                </a:solidFill>
              </a:rPr>
              <a:t> </a:t>
            </a:r>
            <a:r>
              <a:rPr lang="ru-RU" sz="4000" b="1" i="1" dirty="0" err="1">
                <a:solidFill>
                  <a:srgbClr val="FF0000"/>
                </a:solidFill>
              </a:rPr>
              <a:t>Венери</a:t>
            </a:r>
            <a:endParaRPr lang="ru-RU" sz="4000" b="1" i="1"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solidFill>
                  <a:schemeClr val="bg1"/>
                </a:solidFill>
              </a:rPr>
              <a:t>Меркурій</a:t>
            </a:r>
            <a:endParaRPr lang="ru-RU" dirty="0">
              <a:solidFill>
                <a:schemeClr val="bg1"/>
              </a:solidFill>
            </a:endParaRPr>
          </a:p>
        </p:txBody>
      </p:sp>
      <p:sp>
        <p:nvSpPr>
          <p:cNvPr id="3" name="Объект 2"/>
          <p:cNvSpPr>
            <a:spLocks noGrp="1"/>
          </p:cNvSpPr>
          <p:nvPr>
            <p:ph idx="1"/>
          </p:nvPr>
        </p:nvSpPr>
        <p:spPr/>
        <p:txBody>
          <a:bodyPr/>
          <a:lstStyle/>
          <a:p>
            <a:r>
              <a:rPr lang="vi-VN" dirty="0" smtClean="0">
                <a:solidFill>
                  <a:schemeClr val="bg1"/>
                </a:solidFill>
              </a:rPr>
              <a:t>Мерку́рій — найближча до Сонця велика планета Сонячної системи. Обертається довкола Сонця за 87,969 земних діб. Меркурій належить до внутрішніх планет, оскільки його орбіта лежить ближче до Сонця, ніж пояс астероїдів. Після позбавлення Плутона статусу планети, Меркурій є найменшою планетою Сонячної системи.</a:t>
            </a:r>
            <a:endParaRPr lang="ru-RU" dirty="0">
              <a:solidFill>
                <a:schemeClr val="bg1"/>
              </a:solidFill>
            </a:endParaRPr>
          </a:p>
        </p:txBody>
      </p:sp>
    </p:spTree>
    <p:extLst>
      <p:ext uri="{BB962C8B-B14F-4D97-AF65-F5344CB8AC3E}">
        <p14:creationId xmlns:p14="http://schemas.microsoft.com/office/powerpoint/2010/main" xmlns="" val="392750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5" name="Picture 5" descr="87357145_venus_closest_planet_to_earth_1"/>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0723" name="Rectangle 3"/>
          <p:cNvSpPr>
            <a:spLocks noGrp="1" noChangeArrowheads="1"/>
          </p:cNvSpPr>
          <p:nvPr>
            <p:ph type="body" idx="1"/>
          </p:nvPr>
        </p:nvSpPr>
        <p:spPr>
          <a:xfrm>
            <a:off x="357158" y="304800"/>
            <a:ext cx="8329642" cy="2552696"/>
          </a:xfrm>
        </p:spPr>
        <p:txBody>
          <a:bodyPr>
            <a:normAutofit/>
          </a:bodyPr>
          <a:lstStyle/>
          <a:p>
            <a:pPr>
              <a:lnSpc>
                <a:spcPct val="80000"/>
              </a:lnSpc>
              <a:buFontTx/>
              <a:buNone/>
            </a:pPr>
            <a:r>
              <a:rPr lang="ru-RU" sz="2400" dirty="0"/>
              <a:t>      </a:t>
            </a:r>
            <a:r>
              <a:rPr lang="ru-RU" sz="2400" b="1" i="1" dirty="0"/>
              <a:t>Венера як </a:t>
            </a:r>
            <a:r>
              <a:rPr lang="ru-RU" sz="2400" b="1" i="1" dirty="0" err="1"/>
              <a:t>і</a:t>
            </a:r>
            <a:r>
              <a:rPr lang="ru-RU" sz="2400" b="1" i="1" dirty="0"/>
              <a:t> </a:t>
            </a:r>
            <a:r>
              <a:rPr lang="ru-RU" sz="2400" b="1" i="1" dirty="0" err="1"/>
              <a:t>Меркурій</a:t>
            </a:r>
            <a:r>
              <a:rPr lang="ru-RU" sz="2400" b="1" i="1" dirty="0"/>
              <a:t> </a:t>
            </a:r>
            <a:r>
              <a:rPr lang="ru-RU" sz="2400" b="1" i="1" dirty="0" err="1"/>
              <a:t>є</a:t>
            </a:r>
            <a:r>
              <a:rPr lang="ru-RU" sz="2400" b="1" i="1" dirty="0"/>
              <a:t> планетою, яка не </a:t>
            </a:r>
            <a:r>
              <a:rPr lang="ru-RU" sz="2400" b="1" i="1" dirty="0" err="1"/>
              <a:t>має</a:t>
            </a:r>
            <a:r>
              <a:rPr lang="ru-RU" sz="2400" b="1" i="1" dirty="0"/>
              <a:t> </a:t>
            </a:r>
            <a:r>
              <a:rPr lang="ru-RU" sz="2400" b="1" i="1" dirty="0" err="1"/>
              <a:t>природних</a:t>
            </a:r>
            <a:r>
              <a:rPr lang="ru-RU" sz="2400" b="1" i="1" dirty="0"/>
              <a:t> </a:t>
            </a:r>
            <a:r>
              <a:rPr lang="ru-RU" sz="2400" b="1" i="1" dirty="0" err="1"/>
              <a:t>супутників</a:t>
            </a:r>
            <a:r>
              <a:rPr lang="ru-RU" sz="2400" b="1" i="1" dirty="0"/>
              <a:t>. У 18 </a:t>
            </a:r>
            <a:r>
              <a:rPr lang="ru-RU" sz="2400" b="1" i="1" dirty="0" err="1"/>
              <a:t>столітті</a:t>
            </a:r>
            <a:r>
              <a:rPr lang="ru-RU" sz="2400" b="1" i="1" dirty="0"/>
              <a:t> </a:t>
            </a:r>
            <a:r>
              <a:rPr lang="ru-RU" sz="2400" b="1" i="1" dirty="0" err="1"/>
              <a:t>з'явилася</a:t>
            </a:r>
            <a:r>
              <a:rPr lang="ru-RU" sz="2400" b="1" i="1" dirty="0"/>
              <a:t> </a:t>
            </a:r>
            <a:r>
              <a:rPr lang="ru-RU" sz="2400" b="1" i="1" dirty="0" err="1"/>
              <a:t>наукова</a:t>
            </a:r>
            <a:r>
              <a:rPr lang="ru-RU" sz="2400" b="1" i="1" dirty="0"/>
              <a:t> </a:t>
            </a:r>
            <a:r>
              <a:rPr lang="ru-RU" sz="2400" b="1" i="1" dirty="0" err="1"/>
              <a:t>гіпотеза</a:t>
            </a:r>
            <a:r>
              <a:rPr lang="ru-RU" sz="2400" b="1" i="1" dirty="0"/>
              <a:t>, </a:t>
            </a:r>
            <a:r>
              <a:rPr lang="ru-RU" sz="2400" b="1" i="1" dirty="0" err="1"/>
              <a:t>що</a:t>
            </a:r>
            <a:r>
              <a:rPr lang="ru-RU" sz="2400" b="1" i="1" dirty="0"/>
              <a:t> колись </a:t>
            </a:r>
            <a:r>
              <a:rPr lang="ru-RU" sz="2400" b="1" i="1" dirty="0" err="1"/>
              <a:t>супутником</a:t>
            </a:r>
            <a:r>
              <a:rPr lang="ru-RU" sz="2400" b="1" i="1" dirty="0"/>
              <a:t> </a:t>
            </a:r>
            <a:r>
              <a:rPr lang="ru-RU" sz="2400" b="1" i="1" dirty="0" err="1"/>
              <a:t>Венери</a:t>
            </a:r>
            <a:r>
              <a:rPr lang="ru-RU" sz="2400" b="1" i="1" dirty="0"/>
              <a:t> </a:t>
            </a:r>
            <a:r>
              <a:rPr lang="ru-RU" sz="2400" b="1" i="1" dirty="0" err="1"/>
              <a:t>був</a:t>
            </a:r>
            <a:r>
              <a:rPr lang="ru-RU" sz="2400" b="1" i="1" dirty="0"/>
              <a:t> </a:t>
            </a:r>
            <a:r>
              <a:rPr lang="ru-RU" sz="2400" b="1" i="1" dirty="0" err="1"/>
              <a:t>Меркурій</a:t>
            </a:r>
            <a:r>
              <a:rPr lang="ru-RU" sz="2400" b="1" i="1" dirty="0"/>
              <a:t>, </a:t>
            </a:r>
            <a:r>
              <a:rPr lang="ru-RU" sz="2400" b="1" i="1" dirty="0" err="1"/>
              <a:t>який</a:t>
            </a:r>
            <a:r>
              <a:rPr lang="ru-RU" sz="2400" b="1" i="1" dirty="0"/>
              <a:t> </a:t>
            </a:r>
            <a:r>
              <a:rPr lang="ru-RU" sz="2400" b="1" i="1" dirty="0" err="1"/>
              <a:t>пізніше</a:t>
            </a:r>
            <a:r>
              <a:rPr lang="ru-RU" sz="2400" b="1" i="1" dirty="0"/>
              <a:t> </a:t>
            </a:r>
            <a:r>
              <a:rPr lang="ru-RU" sz="2400" b="1" i="1" dirty="0" err="1"/>
              <a:t>був</a:t>
            </a:r>
            <a:r>
              <a:rPr lang="ru-RU" sz="2400" b="1" i="1" dirty="0"/>
              <a:t> нею «</a:t>
            </a:r>
            <a:r>
              <a:rPr lang="ru-RU" sz="2400" b="1" i="1" dirty="0" err="1"/>
              <a:t>втрачений</a:t>
            </a:r>
            <a:r>
              <a:rPr lang="ru-RU" sz="2400" b="1" i="1" dirty="0"/>
              <a:t>». У 1976 </a:t>
            </a:r>
            <a:r>
              <a:rPr lang="ru-RU" sz="2400" b="1" i="1" dirty="0" err="1"/>
              <a:t>році</a:t>
            </a:r>
            <a:r>
              <a:rPr lang="ru-RU" sz="2400" b="1" i="1" dirty="0"/>
              <a:t> Том </a:t>
            </a:r>
            <a:r>
              <a:rPr lang="ru-RU" sz="2400" b="1" i="1" dirty="0" err="1"/>
              <a:t>ван</a:t>
            </a:r>
            <a:r>
              <a:rPr lang="ru-RU" sz="2400" b="1" i="1" dirty="0"/>
              <a:t> </a:t>
            </a:r>
            <a:r>
              <a:rPr lang="ru-RU" sz="2400" b="1" i="1" dirty="0" err="1"/>
              <a:t>Фландерн</a:t>
            </a:r>
            <a:r>
              <a:rPr lang="ru-RU" sz="2400" b="1" i="1" dirty="0"/>
              <a:t> (англ.) рос. </a:t>
            </a:r>
            <a:r>
              <a:rPr lang="ru-RU" sz="2400" b="1" i="1" dirty="0" err="1"/>
              <a:t>і</a:t>
            </a:r>
            <a:r>
              <a:rPr lang="ru-RU" sz="2400" b="1" i="1" dirty="0"/>
              <a:t> К. Р. </a:t>
            </a:r>
            <a:r>
              <a:rPr lang="ru-RU" sz="2400" b="1" i="1" dirty="0" err="1"/>
              <a:t>Харрінгтон</a:t>
            </a:r>
            <a:r>
              <a:rPr lang="ru-RU" sz="2400" b="1" i="1" dirty="0"/>
              <a:t>, на </a:t>
            </a:r>
            <a:r>
              <a:rPr lang="ru-RU" sz="2400" b="1" i="1" dirty="0" err="1"/>
              <a:t>підставі</a:t>
            </a:r>
            <a:r>
              <a:rPr lang="ru-RU" sz="2400" b="1" i="1" dirty="0"/>
              <a:t> </a:t>
            </a:r>
            <a:r>
              <a:rPr lang="ru-RU" sz="2400" b="1" i="1" dirty="0" err="1"/>
              <a:t>математичних</a:t>
            </a:r>
            <a:r>
              <a:rPr lang="ru-RU" sz="2400" b="1" i="1" dirty="0"/>
              <a:t> </a:t>
            </a:r>
            <a:r>
              <a:rPr lang="ru-RU" sz="2400" b="1" i="1" dirty="0" err="1"/>
              <a:t>розрахунків</a:t>
            </a:r>
            <a:r>
              <a:rPr lang="ru-RU" sz="2400" b="1" i="1" dirty="0"/>
              <a:t>, показали, </a:t>
            </a:r>
            <a:r>
              <a:rPr lang="ru-RU" sz="2400" b="1" i="1" dirty="0" err="1"/>
              <a:t>що</a:t>
            </a:r>
            <a:r>
              <a:rPr lang="ru-RU" sz="2400" b="1" i="1" dirty="0"/>
              <a:t> </a:t>
            </a:r>
            <a:r>
              <a:rPr lang="ru-RU" sz="2400" b="1" i="1" dirty="0" err="1"/>
              <a:t>ця</a:t>
            </a:r>
            <a:r>
              <a:rPr lang="ru-RU" sz="2400" b="1" i="1" dirty="0"/>
              <a:t> </a:t>
            </a:r>
            <a:r>
              <a:rPr lang="ru-RU" sz="2400" b="1" i="1" dirty="0" err="1"/>
              <a:t>гіпотеза</a:t>
            </a:r>
            <a:r>
              <a:rPr lang="ru-RU" sz="2400" b="1" i="1" dirty="0"/>
              <a:t> добре </a:t>
            </a:r>
            <a:r>
              <a:rPr lang="ru-RU" sz="2400" b="1" i="1" dirty="0" err="1"/>
              <a:t>пояснює</a:t>
            </a:r>
            <a:r>
              <a:rPr lang="en-US" sz="2400" b="1" i="1" dirty="0"/>
              <a:t> </a:t>
            </a:r>
            <a:r>
              <a:rPr lang="ru-RU" sz="2400" b="1" i="1" dirty="0" err="1"/>
              <a:t>більші</a:t>
            </a:r>
            <a:r>
              <a:rPr lang="ru-RU" sz="2400" b="1" i="1" dirty="0"/>
              <a:t> </a:t>
            </a:r>
            <a:r>
              <a:rPr lang="ru-RU" sz="2400" b="1" i="1" dirty="0" err="1"/>
              <a:t>відхилення</a:t>
            </a:r>
            <a:r>
              <a:rPr lang="ru-RU" sz="2400" b="1" i="1" dirty="0"/>
              <a:t>(</a:t>
            </a:r>
            <a:r>
              <a:rPr lang="ru-RU" sz="2400" b="1" i="1" dirty="0" err="1"/>
              <a:t>ексцентриситет</a:t>
            </a:r>
            <a:r>
              <a:rPr lang="ru-RU" sz="2400" b="1" i="1" dirty="0"/>
              <a:t>)</a:t>
            </a:r>
            <a:r>
              <a:rPr lang="ru-RU" sz="2400" b="1" i="1" dirty="0" err="1"/>
              <a:t>орбітиМеркурія</a:t>
            </a:r>
            <a:r>
              <a:rPr lang="en-US" sz="2400" b="1" i="1" dirty="0"/>
              <a:t>.</a:t>
            </a:r>
            <a:endParaRPr lang="ru-RU" sz="2400" b="1" i="1" dirty="0"/>
          </a:p>
        </p:txBody>
      </p:sp>
      <p:sp>
        <p:nvSpPr>
          <p:cNvPr id="30726" name="Rectangle 6"/>
          <p:cNvSpPr>
            <a:spLocks noChangeArrowheads="1"/>
          </p:cNvSpPr>
          <p:nvPr/>
        </p:nvSpPr>
        <p:spPr bwMode="auto">
          <a:xfrm>
            <a:off x="457200" y="5486400"/>
            <a:ext cx="8458200" cy="1190625"/>
          </a:xfrm>
          <a:prstGeom prst="rect">
            <a:avLst/>
          </a:prstGeom>
          <a:noFill/>
          <a:ln w="9525" algn="ctr">
            <a:noFill/>
            <a:miter lim="800000"/>
            <a:headEnd/>
            <a:tailEnd/>
          </a:ln>
          <a:effectLst/>
        </p:spPr>
        <p:txBody>
          <a:bodyPr>
            <a:spAutoFit/>
          </a:bodyPr>
          <a:lstStyle/>
          <a:p>
            <a:pPr marL="342900" indent="-342900">
              <a:lnSpc>
                <a:spcPct val="100000"/>
              </a:lnSpc>
            </a:pPr>
            <a:r>
              <a:rPr lang="en-US"/>
              <a:t>             </a:t>
            </a:r>
            <a:r>
              <a:rPr lang="ru-RU"/>
              <a:t>Орбітальна швидкість (v) Венери дорівнює 35,02 км / с. Друга космічна швидкість (v2) Венери дорівнює 10,46 км / с. Екваторіальна швидкість обертання планети Венера складає 6,52 км / г.</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81000" y="152400"/>
            <a:ext cx="8229600" cy="4525963"/>
          </a:xfrm>
        </p:spPr>
        <p:txBody>
          <a:bodyPr/>
          <a:lstStyle/>
          <a:p>
            <a:pPr>
              <a:buFontTx/>
              <a:buNone/>
            </a:pPr>
            <a:r>
              <a:rPr lang="ru-RU" b="1" i="1">
                <a:solidFill>
                  <a:schemeClr val="bg1"/>
                </a:solidFill>
              </a:rPr>
              <a:t>    Венера-1</a:t>
            </a:r>
          </a:p>
        </p:txBody>
      </p:sp>
      <p:pic>
        <p:nvPicPr>
          <p:cNvPr id="32772" name="Picture 4" descr="Venera_1_spacecraft"/>
          <p:cNvPicPr>
            <a:picLocks noChangeAspect="1" noChangeArrowheads="1"/>
          </p:cNvPicPr>
          <p:nvPr/>
        </p:nvPicPr>
        <p:blipFill>
          <a:blip r:embed="rId2"/>
          <a:srcRect/>
          <a:stretch>
            <a:fillRect/>
          </a:stretch>
        </p:blipFill>
        <p:spPr bwMode="auto">
          <a:xfrm>
            <a:off x="2286000" y="1066800"/>
            <a:ext cx="4495800" cy="52578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4" descr="Mariner_3_and_4"/>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3794" name="Rectangle 2"/>
          <p:cNvSpPr>
            <a:spLocks noGrp="1" noChangeArrowheads="1"/>
          </p:cNvSpPr>
          <p:nvPr>
            <p:ph type="title"/>
          </p:nvPr>
        </p:nvSpPr>
        <p:spPr>
          <a:xfrm>
            <a:off x="457200" y="274638"/>
            <a:ext cx="3048000" cy="1143000"/>
          </a:xfrm>
        </p:spPr>
        <p:txBody>
          <a:bodyPr/>
          <a:lstStyle/>
          <a:p>
            <a:r>
              <a:rPr lang="ru-RU" sz="3600" b="1" i="1">
                <a:solidFill>
                  <a:schemeClr val="bg1"/>
                </a:solidFill>
              </a:rPr>
              <a:t>Маринер-4</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mariner-2-wallpaper-nasa"/>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4821" name="Rectangle 5"/>
          <p:cNvSpPr>
            <a:spLocks noGrp="1" noChangeArrowheads="1"/>
          </p:cNvSpPr>
          <p:nvPr>
            <p:ph type="title"/>
          </p:nvPr>
        </p:nvSpPr>
        <p:spPr>
          <a:xfrm>
            <a:off x="457200" y="274638"/>
            <a:ext cx="3200400" cy="1143000"/>
          </a:xfrm>
          <a:noFill/>
          <a:ln/>
        </p:spPr>
        <p:txBody>
          <a:bodyPr/>
          <a:lstStyle/>
          <a:p>
            <a:r>
              <a:rPr lang="ru-RU" sz="3600" b="1" i="1" dirty="0"/>
              <a:t>Маринер- 2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3792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5842" name="Rectangle 2"/>
          <p:cNvSpPr>
            <a:spLocks noGrp="1" noChangeArrowheads="1"/>
          </p:cNvSpPr>
          <p:nvPr>
            <p:ph type="title"/>
          </p:nvPr>
        </p:nvSpPr>
        <p:spPr>
          <a:xfrm>
            <a:off x="0" y="500042"/>
            <a:ext cx="3733800" cy="1143000"/>
          </a:xfrm>
        </p:spPr>
        <p:txBody>
          <a:bodyPr/>
          <a:lstStyle/>
          <a:p>
            <a:r>
              <a:rPr lang="ru-RU" sz="3600" b="1" i="1" dirty="0"/>
              <a:t>Маринер-2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marin10"/>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6866" name="Rectangle 2"/>
          <p:cNvSpPr>
            <a:spLocks noGrp="1" noChangeArrowheads="1"/>
          </p:cNvSpPr>
          <p:nvPr>
            <p:ph type="title"/>
          </p:nvPr>
        </p:nvSpPr>
        <p:spPr>
          <a:xfrm>
            <a:off x="5638800" y="228600"/>
            <a:ext cx="3200400" cy="1143000"/>
          </a:xfrm>
        </p:spPr>
        <p:txBody>
          <a:bodyPr/>
          <a:lstStyle/>
          <a:p>
            <a:r>
              <a:rPr lang="ru-RU" sz="3600" b="1" i="1" dirty="0"/>
              <a:t>Маринер-10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Pioneer_Venus_orbiter"/>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7890" name="Rectangle 2"/>
          <p:cNvSpPr>
            <a:spLocks noGrp="1" noChangeArrowheads="1"/>
          </p:cNvSpPr>
          <p:nvPr>
            <p:ph type="title"/>
          </p:nvPr>
        </p:nvSpPr>
        <p:spPr>
          <a:xfrm>
            <a:off x="457200" y="274638"/>
            <a:ext cx="4114800" cy="1143000"/>
          </a:xfrm>
        </p:spPr>
        <p:txBody>
          <a:bodyPr/>
          <a:lstStyle/>
          <a:p>
            <a:r>
              <a:rPr lang="ru-RU" sz="3600" b="1" i="1" dirty="0">
                <a:solidFill>
                  <a:schemeClr val="tx1"/>
                </a:solidFill>
              </a:rPr>
              <a:t>Піонер-Венера-1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Pioneer_program"/>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8918" name="Rectangle 6"/>
          <p:cNvSpPr>
            <a:spLocks noGrp="1" noChangeArrowheads="1"/>
          </p:cNvSpPr>
          <p:nvPr>
            <p:ph type="title"/>
          </p:nvPr>
        </p:nvSpPr>
        <p:spPr>
          <a:xfrm>
            <a:off x="457200" y="274638"/>
            <a:ext cx="5114932" cy="1143000"/>
          </a:xfrm>
          <a:noFill/>
          <a:ln/>
        </p:spPr>
        <p:txBody>
          <a:bodyPr/>
          <a:lstStyle/>
          <a:p>
            <a:r>
              <a:rPr lang="ru-RU" sz="3200" b="1" i="1" dirty="0"/>
              <a:t>Піонер-Венера-2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1338990789_7"/>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6082" name="Rectangle 2"/>
          <p:cNvSpPr>
            <a:spLocks noGrp="1" noChangeArrowheads="1"/>
          </p:cNvSpPr>
          <p:nvPr>
            <p:ph type="title"/>
          </p:nvPr>
        </p:nvSpPr>
        <p:spPr>
          <a:xfrm>
            <a:off x="457200" y="274638"/>
            <a:ext cx="8229600" cy="715962"/>
          </a:xfrm>
        </p:spPr>
        <p:txBody>
          <a:bodyPr/>
          <a:lstStyle/>
          <a:p>
            <a:r>
              <a:rPr lang="ru-RU" sz="4000" b="1" i="1">
                <a:solidFill>
                  <a:schemeClr val="bg1"/>
                </a:solidFill>
                <a:effectLst>
                  <a:outerShdw blurRad="38100" dist="38100" dir="2700000" algn="tl">
                    <a:srgbClr val="808080"/>
                  </a:outerShdw>
                </a:effectLst>
              </a:rPr>
              <a:t>Проходження по диску Сонця</a:t>
            </a:r>
          </a:p>
        </p:txBody>
      </p:sp>
      <p:sp>
        <p:nvSpPr>
          <p:cNvPr id="46083" name="Rectangle 3"/>
          <p:cNvSpPr>
            <a:spLocks noGrp="1" noChangeArrowheads="1"/>
          </p:cNvSpPr>
          <p:nvPr>
            <p:ph type="body" idx="1"/>
          </p:nvPr>
        </p:nvSpPr>
        <p:spPr>
          <a:xfrm>
            <a:off x="457200" y="4724400"/>
            <a:ext cx="8229600" cy="1981200"/>
          </a:xfrm>
        </p:spPr>
        <p:txBody>
          <a:bodyPr/>
          <a:lstStyle/>
          <a:p>
            <a:pPr>
              <a:buFontTx/>
              <a:buNone/>
            </a:pPr>
            <a:r>
              <a:rPr lang="en-US" sz="2000" b="1" i="1" dirty="0"/>
              <a:t>    </a:t>
            </a:r>
            <a:r>
              <a:rPr lang="ru-RU" sz="2000" b="1" i="1" dirty="0"/>
              <a:t>Так як Венера </a:t>
            </a:r>
            <a:r>
              <a:rPr lang="ru-RU" sz="2000" b="1" i="1" dirty="0" err="1"/>
              <a:t>є</a:t>
            </a:r>
            <a:r>
              <a:rPr lang="ru-RU" sz="2000" b="1" i="1" dirty="0"/>
              <a:t> </a:t>
            </a:r>
            <a:r>
              <a:rPr lang="ru-RU" sz="2000" b="1" i="1" dirty="0" err="1"/>
              <a:t>внутрішньою</a:t>
            </a:r>
            <a:r>
              <a:rPr lang="ru-RU" sz="2000" b="1" i="1" dirty="0"/>
              <a:t> планетою </a:t>
            </a:r>
            <a:r>
              <a:rPr lang="ru-RU" sz="2000" b="1" i="1" dirty="0" err="1"/>
              <a:t>Сонячної</a:t>
            </a:r>
            <a:r>
              <a:rPr lang="ru-RU" sz="2000" b="1" i="1" dirty="0"/>
              <a:t> </a:t>
            </a:r>
            <a:r>
              <a:rPr lang="ru-RU" sz="2000" b="1" i="1" dirty="0" err="1"/>
              <a:t>системи</a:t>
            </a:r>
            <a:r>
              <a:rPr lang="ru-RU" sz="2000" b="1" i="1" dirty="0"/>
              <a:t> по </a:t>
            </a:r>
            <a:r>
              <a:rPr lang="ru-RU" sz="2000" b="1" i="1" dirty="0" err="1"/>
              <a:t>відношенню</a:t>
            </a:r>
            <a:r>
              <a:rPr lang="ru-RU" sz="2000" b="1" i="1" dirty="0"/>
              <a:t> до </a:t>
            </a:r>
            <a:r>
              <a:rPr lang="ru-RU" sz="2000" b="1" i="1" dirty="0" err="1"/>
              <a:t>Землі</a:t>
            </a:r>
            <a:r>
              <a:rPr lang="ru-RU" sz="2000" b="1" i="1" dirty="0"/>
              <a:t>, </a:t>
            </a:r>
            <a:r>
              <a:rPr lang="ru-RU" sz="2000" b="1" i="1" dirty="0" err="1"/>
              <a:t>її</a:t>
            </a:r>
            <a:r>
              <a:rPr lang="ru-RU" sz="2000" b="1" i="1" dirty="0"/>
              <a:t> </a:t>
            </a:r>
            <a:r>
              <a:rPr lang="ru-RU" sz="2000" b="1" i="1" dirty="0" err="1"/>
              <a:t>мешканець</a:t>
            </a:r>
            <a:r>
              <a:rPr lang="ru-RU" sz="2000" b="1" i="1" dirty="0"/>
              <a:t> </a:t>
            </a:r>
            <a:r>
              <a:rPr lang="ru-RU" sz="2000" b="1" i="1" dirty="0" err="1"/>
              <a:t>може</a:t>
            </a:r>
            <a:r>
              <a:rPr lang="ru-RU" sz="2000" b="1" i="1" dirty="0"/>
              <a:t> </a:t>
            </a:r>
            <a:r>
              <a:rPr lang="ru-RU" sz="2000" b="1" i="1" dirty="0" err="1"/>
              <a:t>спостерігати</a:t>
            </a:r>
            <a:r>
              <a:rPr lang="ru-RU" sz="2000" b="1" i="1" dirty="0"/>
              <a:t> </a:t>
            </a:r>
            <a:r>
              <a:rPr lang="ru-RU" sz="2000" b="1" i="1" dirty="0" err="1"/>
              <a:t>проходження</a:t>
            </a:r>
            <a:r>
              <a:rPr lang="ru-RU" sz="2000" b="1" i="1" dirty="0"/>
              <a:t> </a:t>
            </a:r>
            <a:r>
              <a:rPr lang="ru-RU" sz="2000" b="1" i="1" dirty="0" err="1"/>
              <a:t>Венери</a:t>
            </a:r>
            <a:r>
              <a:rPr lang="ru-RU" sz="2000" b="1" i="1" dirty="0"/>
              <a:t> по диску </a:t>
            </a:r>
            <a:r>
              <a:rPr lang="ru-RU" sz="2000" b="1" i="1" dirty="0" err="1"/>
              <a:t>Сонця</a:t>
            </a:r>
            <a:r>
              <a:rPr lang="ru-RU" sz="2000" b="1" i="1" dirty="0"/>
              <a:t>, коли </a:t>
            </a:r>
            <a:r>
              <a:rPr lang="ru-RU" sz="2000" b="1" i="1" dirty="0" err="1"/>
              <a:t>із</a:t>
            </a:r>
            <a:r>
              <a:rPr lang="ru-RU" sz="2000" b="1" i="1" dirty="0"/>
              <a:t> </a:t>
            </a:r>
            <a:r>
              <a:rPr lang="ru-RU" sz="2000" b="1" i="1" dirty="0" err="1"/>
              <a:t>Землі</a:t>
            </a:r>
            <a:r>
              <a:rPr lang="ru-RU" sz="2000" b="1" i="1" dirty="0"/>
              <a:t> в телескоп </a:t>
            </a:r>
            <a:r>
              <a:rPr lang="ru-RU" sz="2000" b="1" i="1" dirty="0" err="1"/>
              <a:t>ця</a:t>
            </a:r>
            <a:r>
              <a:rPr lang="ru-RU" sz="2000" b="1" i="1" dirty="0"/>
              <a:t> планета </a:t>
            </a:r>
            <a:r>
              <a:rPr lang="ru-RU" sz="2000" b="1" i="1" dirty="0" err="1"/>
              <a:t>постає</a:t>
            </a:r>
            <a:r>
              <a:rPr lang="ru-RU" sz="2000" b="1" i="1" dirty="0"/>
              <a:t> у </a:t>
            </a:r>
            <a:r>
              <a:rPr lang="ru-RU" sz="2000" b="1" i="1" dirty="0" err="1"/>
              <a:t>вигляді</a:t>
            </a:r>
            <a:r>
              <a:rPr lang="ru-RU" sz="2000" b="1" i="1" dirty="0"/>
              <a:t> маленького </a:t>
            </a:r>
            <a:r>
              <a:rPr lang="ru-RU" sz="2000" b="1" i="1" dirty="0" err="1"/>
              <a:t>чорного</a:t>
            </a:r>
            <a:r>
              <a:rPr lang="ru-RU" sz="2000" b="1" i="1" dirty="0"/>
              <a:t> диска на </a:t>
            </a:r>
            <a:r>
              <a:rPr lang="ru-RU" sz="2000" b="1" i="1" dirty="0" err="1"/>
              <a:t>тлі</a:t>
            </a:r>
            <a:r>
              <a:rPr lang="ru-RU" sz="2000" b="1" i="1" dirty="0"/>
              <a:t> </a:t>
            </a:r>
            <a:r>
              <a:rPr lang="ru-RU" sz="2000" b="1" i="1" dirty="0" err="1"/>
              <a:t>величезного</a:t>
            </a:r>
            <a:r>
              <a:rPr lang="ru-RU" sz="2000" b="1" i="1" dirty="0"/>
              <a:t> </a:t>
            </a:r>
            <a:r>
              <a:rPr lang="ru-RU" sz="2000" b="1" i="1" dirty="0" err="1"/>
              <a:t>світила</a:t>
            </a:r>
            <a:r>
              <a:rPr lang="ru-RU" sz="2000" b="1" i="1" dirty="0"/>
              <a:t>. </a:t>
            </a:r>
            <a:r>
              <a:rPr lang="ru-RU" sz="2000" b="1" i="1" dirty="0" err="1"/>
              <a:t>Однак</a:t>
            </a:r>
            <a:r>
              <a:rPr lang="ru-RU" sz="2000" b="1" i="1" dirty="0"/>
              <a:t> </a:t>
            </a:r>
            <a:r>
              <a:rPr lang="ru-RU" sz="2000" b="1" i="1" dirty="0" err="1"/>
              <a:t>це</a:t>
            </a:r>
            <a:r>
              <a:rPr lang="ru-RU" sz="2000" b="1" i="1" dirty="0"/>
              <a:t> </a:t>
            </a:r>
            <a:r>
              <a:rPr lang="ru-RU" sz="2000" b="1" i="1" dirty="0" err="1"/>
              <a:t>астрономічне</a:t>
            </a:r>
            <a:r>
              <a:rPr lang="ru-RU" sz="2000" b="1" i="1" dirty="0"/>
              <a:t> </a:t>
            </a:r>
            <a:r>
              <a:rPr lang="ru-RU" sz="2000" b="1" i="1" dirty="0" err="1"/>
              <a:t>явище</a:t>
            </a:r>
            <a:r>
              <a:rPr lang="ru-RU" sz="2000" b="1" i="1" dirty="0"/>
              <a:t> - </a:t>
            </a:r>
            <a:r>
              <a:rPr lang="ru-RU" sz="2000" b="1" i="1" dirty="0" err="1"/>
              <a:t>одне</a:t>
            </a:r>
            <a:r>
              <a:rPr lang="ru-RU" sz="2000" b="1" i="1" dirty="0"/>
              <a:t> </a:t>
            </a:r>
            <a:r>
              <a:rPr lang="ru-RU" sz="2000" b="1" i="1" dirty="0" err="1"/>
              <a:t>з</a:t>
            </a:r>
            <a:r>
              <a:rPr lang="ru-RU" sz="2000" b="1" i="1" dirty="0"/>
              <a:t> </a:t>
            </a:r>
            <a:r>
              <a:rPr lang="ru-RU" sz="2000" b="1" i="1" dirty="0" err="1"/>
              <a:t>найрідкісніших</a:t>
            </a:r>
            <a:r>
              <a:rPr lang="ru-RU" sz="2000" b="1" i="1" dirty="0"/>
              <a:t> </a:t>
            </a:r>
            <a:r>
              <a:rPr lang="ru-RU" sz="2000" b="1" i="1" dirty="0" err="1"/>
              <a:t>можливих</a:t>
            </a:r>
            <a:r>
              <a:rPr lang="ru-RU" sz="2000" b="1" i="1" dirty="0"/>
              <a:t> для </a:t>
            </a:r>
            <a:r>
              <a:rPr lang="ru-RU" sz="2000" b="1" i="1" dirty="0" err="1"/>
              <a:t>спостереження</a:t>
            </a:r>
            <a:r>
              <a:rPr lang="ru-RU" sz="2000" b="1" i="1" dirty="0"/>
              <a:t> </a:t>
            </a:r>
            <a:r>
              <a:rPr lang="ru-RU" sz="2000" b="1" i="1" dirty="0" err="1"/>
              <a:t>з</a:t>
            </a:r>
            <a:r>
              <a:rPr lang="ru-RU" sz="2000" b="1" i="1" dirty="0"/>
              <a:t> </a:t>
            </a:r>
            <a:r>
              <a:rPr lang="ru-RU" sz="2000" b="1" i="1" dirty="0" err="1"/>
              <a:t>поверхні</a:t>
            </a:r>
            <a:r>
              <a:rPr lang="ru-RU" sz="2000" b="1" i="1" dirty="0"/>
              <a:t> </a:t>
            </a:r>
            <a:r>
              <a:rPr lang="ru-RU" sz="2000" b="1" i="1" dirty="0" err="1"/>
              <a:t>Землі</a:t>
            </a:r>
            <a:r>
              <a:rPr lang="ru-RU" sz="1800" b="1" i="1" dirty="0">
                <a:solidFill>
                  <a:schemeClr val="bg1"/>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descr="f61c49d779ce38315370c3c6a45"/>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8130" name="Rectangle 2"/>
          <p:cNvSpPr>
            <a:spLocks noGrp="1" noChangeArrowheads="1"/>
          </p:cNvSpPr>
          <p:nvPr>
            <p:ph type="title"/>
          </p:nvPr>
        </p:nvSpPr>
        <p:spPr/>
        <p:txBody>
          <a:bodyPr/>
          <a:lstStyle/>
          <a:p>
            <a:r>
              <a:rPr lang="uk-UA" b="1" i="1" dirty="0">
                <a:effectLst>
                  <a:outerShdw blurRad="38100" dist="38100" dir="2700000" algn="tl">
                    <a:srgbClr val="808080"/>
                  </a:outerShdw>
                </a:effectLst>
              </a:rPr>
              <a:t>Життя на Венері</a:t>
            </a:r>
            <a:endParaRPr lang="ru-RU" b="1" i="1" dirty="0">
              <a:effectLst>
                <a:outerShdw blurRad="38100" dist="38100" dir="2700000" algn="tl">
                  <a:srgbClr val="808080"/>
                </a:outerShdw>
              </a:effectLst>
            </a:endParaRPr>
          </a:p>
        </p:txBody>
      </p:sp>
      <p:sp>
        <p:nvSpPr>
          <p:cNvPr id="48131" name="Rectangle 3"/>
          <p:cNvSpPr>
            <a:spLocks noGrp="1" noChangeArrowheads="1"/>
          </p:cNvSpPr>
          <p:nvPr>
            <p:ph type="body" idx="1"/>
          </p:nvPr>
        </p:nvSpPr>
        <p:spPr/>
        <p:txBody>
          <a:bodyPr/>
          <a:lstStyle/>
          <a:p>
            <a:pPr>
              <a:lnSpc>
                <a:spcPct val="90000"/>
              </a:lnSpc>
              <a:buFontTx/>
              <a:buNone/>
            </a:pPr>
            <a:r>
              <a:rPr lang="ru-RU" sz="2400" dirty="0"/>
              <a:t>      </a:t>
            </a:r>
            <a:r>
              <a:rPr lang="ru-RU" sz="2400" b="1" i="1" dirty="0"/>
              <a:t>Про </a:t>
            </a:r>
            <a:r>
              <a:rPr lang="ru-RU" sz="2400" b="1" i="1" dirty="0" err="1"/>
              <a:t>можливість</a:t>
            </a:r>
            <a:r>
              <a:rPr lang="ru-RU" sz="2400" b="1" i="1" dirty="0"/>
              <a:t> </a:t>
            </a:r>
            <a:r>
              <a:rPr lang="ru-RU" sz="2400" b="1" i="1" dirty="0" err="1"/>
              <a:t>існування</a:t>
            </a:r>
            <a:r>
              <a:rPr lang="ru-RU" sz="2400" b="1" i="1" dirty="0"/>
              <a:t> </a:t>
            </a:r>
            <a:r>
              <a:rPr lang="ru-RU" sz="2400" b="1" i="1" dirty="0" err="1"/>
              <a:t>життя</a:t>
            </a:r>
            <a:r>
              <a:rPr lang="ru-RU" sz="2400" b="1" i="1" dirty="0"/>
              <a:t> на </a:t>
            </a:r>
            <a:r>
              <a:rPr lang="ru-RU" sz="2400" b="1" i="1" dirty="0" err="1"/>
              <a:t>Венері</a:t>
            </a:r>
            <a:r>
              <a:rPr lang="ru-RU" sz="2400" b="1" i="1" dirty="0"/>
              <a:t> говорили </a:t>
            </a:r>
            <a:r>
              <a:rPr lang="ru-RU" sz="2400" b="1" i="1" dirty="0" err="1"/>
              <a:t>десятиліттями</a:t>
            </a:r>
            <a:r>
              <a:rPr lang="ru-RU" sz="2400" b="1" i="1" dirty="0"/>
              <a:t>, </a:t>
            </a:r>
            <a:r>
              <a:rPr lang="ru-RU" sz="2400" b="1" i="1" dirty="0" err="1"/>
              <a:t>але</a:t>
            </a:r>
            <a:r>
              <a:rPr lang="ru-RU" sz="2400" b="1" i="1" dirty="0"/>
              <a:t> </a:t>
            </a:r>
            <a:r>
              <a:rPr lang="ru-RU" sz="2400" b="1" i="1" dirty="0" err="1"/>
              <a:t>з</a:t>
            </a:r>
            <a:r>
              <a:rPr lang="ru-RU" sz="2400" b="1" i="1" dirty="0"/>
              <a:t> 1950 року </a:t>
            </a:r>
            <a:r>
              <a:rPr lang="ru-RU" sz="2400" b="1" i="1" dirty="0" err="1"/>
              <a:t>це</a:t>
            </a:r>
            <a:r>
              <a:rPr lang="ru-RU" sz="2400" b="1" i="1" dirty="0"/>
              <a:t> стало </a:t>
            </a:r>
            <a:r>
              <a:rPr lang="ru-RU" sz="2400" b="1" i="1" dirty="0" err="1"/>
              <a:t>здаватися</a:t>
            </a:r>
            <a:r>
              <a:rPr lang="ru-RU" sz="2400" b="1" i="1" dirty="0"/>
              <a:t> </a:t>
            </a:r>
            <a:r>
              <a:rPr lang="ru-RU" sz="2400" b="1" i="1" dirty="0" err="1"/>
              <a:t>неможливим</a:t>
            </a:r>
            <a:r>
              <a:rPr lang="ru-RU" sz="2400" b="1" i="1" dirty="0"/>
              <a:t>. Венера </a:t>
            </a:r>
            <a:r>
              <a:rPr lang="ru-RU" sz="2400" b="1" i="1" dirty="0" err="1"/>
              <a:t>перебуває</a:t>
            </a:r>
            <a:r>
              <a:rPr lang="ru-RU" sz="2400" b="1" i="1" dirty="0"/>
              <a:t> </a:t>
            </a:r>
            <a:r>
              <a:rPr lang="ru-RU" sz="2400" b="1" i="1" dirty="0" err="1"/>
              <a:t>набагато</a:t>
            </a:r>
            <a:r>
              <a:rPr lang="ru-RU" sz="2400" b="1" i="1" dirty="0"/>
              <a:t> </a:t>
            </a:r>
            <a:r>
              <a:rPr lang="ru-RU" sz="2400" b="1" i="1" dirty="0" err="1"/>
              <a:t>ближче</a:t>
            </a:r>
            <a:r>
              <a:rPr lang="ru-RU" sz="2400" b="1" i="1" dirty="0"/>
              <a:t> до </a:t>
            </a:r>
            <a:r>
              <a:rPr lang="ru-RU" sz="2400" b="1" i="1" dirty="0" err="1"/>
              <a:t>Сонця</a:t>
            </a:r>
            <a:r>
              <a:rPr lang="ru-RU" sz="2400" b="1" i="1" dirty="0"/>
              <a:t>, </a:t>
            </a:r>
            <a:r>
              <a:rPr lang="ru-RU" sz="2400" b="1" i="1" dirty="0" err="1"/>
              <a:t>ніж</a:t>
            </a:r>
            <a:r>
              <a:rPr lang="ru-RU" sz="2400" b="1" i="1" dirty="0"/>
              <a:t> Земля, температура </a:t>
            </a:r>
            <a:r>
              <a:rPr lang="ru-RU" sz="2400" b="1" i="1" dirty="0" err="1"/>
              <a:t>її</a:t>
            </a:r>
            <a:r>
              <a:rPr lang="ru-RU" sz="2400" b="1" i="1" dirty="0"/>
              <a:t> </a:t>
            </a:r>
            <a:r>
              <a:rPr lang="ru-RU" sz="2400" b="1" i="1" dirty="0" err="1"/>
              <a:t>поверхні</a:t>
            </a:r>
            <a:r>
              <a:rPr lang="ru-RU" sz="2400" b="1" i="1" dirty="0"/>
              <a:t> </a:t>
            </a:r>
            <a:r>
              <a:rPr lang="ru-RU" sz="2400" b="1" i="1" dirty="0" err="1"/>
              <a:t>дуже</a:t>
            </a:r>
            <a:r>
              <a:rPr lang="ru-RU" sz="2400" b="1" i="1" dirty="0"/>
              <a:t> </a:t>
            </a:r>
            <a:r>
              <a:rPr lang="ru-RU" sz="2400" b="1" i="1" dirty="0" err="1"/>
              <a:t>висока</a:t>
            </a:r>
            <a:r>
              <a:rPr lang="ru-RU" sz="2400" b="1" i="1" dirty="0"/>
              <a:t> </a:t>
            </a:r>
            <a:r>
              <a:rPr lang="ru-RU" sz="2400" b="1" i="1" dirty="0" err="1"/>
              <a:t>і</a:t>
            </a:r>
            <a:r>
              <a:rPr lang="ru-RU" sz="2400" b="1" i="1" dirty="0"/>
              <a:t> </a:t>
            </a:r>
            <a:r>
              <a:rPr lang="ru-RU" sz="2400" b="1" i="1" dirty="0" err="1"/>
              <a:t>досягає</a:t>
            </a:r>
            <a:r>
              <a:rPr lang="ru-RU" sz="2400" b="1" i="1" dirty="0"/>
              <a:t> +500 ° С (700 К), а </a:t>
            </a:r>
            <a:r>
              <a:rPr lang="ru-RU" sz="2400" b="1" i="1" dirty="0" err="1"/>
              <a:t>також</a:t>
            </a:r>
            <a:r>
              <a:rPr lang="ru-RU" sz="2400" b="1" i="1" dirty="0"/>
              <a:t> </a:t>
            </a:r>
            <a:r>
              <a:rPr lang="ru-RU" sz="2400" b="1" i="1" dirty="0" err="1"/>
              <a:t>якщо</a:t>
            </a:r>
            <a:r>
              <a:rPr lang="ru-RU" sz="2400" b="1" i="1" dirty="0"/>
              <a:t> </a:t>
            </a:r>
            <a:r>
              <a:rPr lang="ru-RU" sz="2400" b="1" i="1" dirty="0" err="1"/>
              <a:t>врахувати</a:t>
            </a:r>
            <a:r>
              <a:rPr lang="ru-RU" sz="2400" b="1" i="1" dirty="0"/>
              <a:t> той факт, </a:t>
            </a:r>
            <a:r>
              <a:rPr lang="ru-RU" sz="2400" b="1" i="1" dirty="0" err="1"/>
              <a:t>що</a:t>
            </a:r>
            <a:r>
              <a:rPr lang="ru-RU" sz="2400" b="1" i="1" dirty="0"/>
              <a:t> </a:t>
            </a:r>
            <a:r>
              <a:rPr lang="ru-RU" sz="2400" b="1" i="1" dirty="0" err="1"/>
              <a:t>атмосферний</a:t>
            </a:r>
            <a:r>
              <a:rPr lang="ru-RU" sz="2400" b="1" i="1" dirty="0"/>
              <a:t> </a:t>
            </a:r>
            <a:r>
              <a:rPr lang="ru-RU" sz="2400" b="1" i="1" dirty="0" err="1"/>
              <a:t>тиск</a:t>
            </a:r>
            <a:r>
              <a:rPr lang="ru-RU" sz="2400" b="1" i="1" dirty="0"/>
              <a:t> </a:t>
            </a:r>
            <a:r>
              <a:rPr lang="ru-RU" sz="2400" b="1" i="1" dirty="0" err="1"/>
              <a:t>Венери</a:t>
            </a:r>
            <a:r>
              <a:rPr lang="ru-RU" sz="2400" b="1" i="1" dirty="0"/>
              <a:t> в 90 </a:t>
            </a:r>
            <a:r>
              <a:rPr lang="ru-RU" sz="2400" b="1" i="1" dirty="0" err="1"/>
              <a:t>разів</a:t>
            </a:r>
            <a:r>
              <a:rPr lang="ru-RU" sz="2400" b="1" i="1" dirty="0"/>
              <a:t> </a:t>
            </a:r>
            <a:r>
              <a:rPr lang="ru-RU" sz="2400" b="1" i="1" dirty="0" err="1"/>
              <a:t>вище</a:t>
            </a:r>
            <a:r>
              <a:rPr lang="ru-RU" sz="2400" b="1" i="1" dirty="0"/>
              <a:t> </a:t>
            </a:r>
            <a:r>
              <a:rPr lang="ru-RU" sz="2400" b="1" i="1" dirty="0" err="1"/>
              <a:t>тиску</a:t>
            </a:r>
            <a:r>
              <a:rPr lang="ru-RU" sz="2400" b="1" i="1" dirty="0"/>
              <a:t> </a:t>
            </a:r>
            <a:r>
              <a:rPr lang="ru-RU" sz="2400" b="1" i="1" dirty="0" err="1"/>
              <a:t>Землі</a:t>
            </a:r>
            <a:r>
              <a:rPr lang="ru-RU" sz="2400" b="1" i="1" dirty="0"/>
              <a:t> </a:t>
            </a:r>
            <a:r>
              <a:rPr lang="ru-RU" sz="2400" b="1" i="1" dirty="0" err="1"/>
              <a:t>і</a:t>
            </a:r>
            <a:r>
              <a:rPr lang="ru-RU" sz="2400" b="1" i="1" dirty="0"/>
              <a:t> </a:t>
            </a:r>
            <a:r>
              <a:rPr lang="ru-RU" sz="2400" b="1" i="1" dirty="0" err="1"/>
              <a:t>наявність</a:t>
            </a:r>
            <a:r>
              <a:rPr lang="ru-RU" sz="2400" b="1" i="1" dirty="0"/>
              <a:t> пристойного парникового </a:t>
            </a:r>
            <a:r>
              <a:rPr lang="ru-RU" sz="2400" b="1" i="1" dirty="0" err="1"/>
              <a:t>ефекту</a:t>
            </a:r>
            <a:r>
              <a:rPr lang="ru-RU" sz="2400" b="1" i="1" dirty="0"/>
              <a:t>, </a:t>
            </a:r>
            <a:r>
              <a:rPr lang="ru-RU" sz="2400" b="1" i="1" dirty="0" err="1"/>
              <a:t>роблять</a:t>
            </a:r>
            <a:r>
              <a:rPr lang="ru-RU" sz="2400" b="1" i="1" dirty="0"/>
              <a:t> </a:t>
            </a:r>
            <a:r>
              <a:rPr lang="ru-RU" sz="2400" b="1" i="1" dirty="0" err="1"/>
              <a:t>життя</a:t>
            </a:r>
            <a:r>
              <a:rPr lang="ru-RU" sz="2400" b="1" i="1" dirty="0"/>
              <a:t> </a:t>
            </a:r>
            <a:r>
              <a:rPr lang="ru-RU" sz="2400" b="1" i="1" dirty="0" err="1"/>
              <a:t>дуже</a:t>
            </a:r>
            <a:r>
              <a:rPr lang="ru-RU" sz="2400" b="1" i="1" dirty="0"/>
              <a:t> </a:t>
            </a:r>
            <a:r>
              <a:rPr lang="ru-RU" sz="2400" b="1" i="1" dirty="0" err="1"/>
              <a:t>малоймовірним</a:t>
            </a:r>
            <a:r>
              <a:rPr lang="ru-RU" sz="2400" b="1" i="1" dirty="0"/>
              <a:t> </a:t>
            </a:r>
            <a:r>
              <a:rPr lang="ru-RU" sz="2400" b="1" i="1" dirty="0" err="1"/>
              <a:t>явищем</a:t>
            </a:r>
            <a:r>
              <a:rPr lang="ru-RU" sz="2400" b="1" i="1" dirty="0"/>
              <a:t> </a:t>
            </a:r>
            <a:r>
              <a:rPr lang="ru-RU" sz="2400" b="1" i="1" dirty="0" err="1"/>
              <a:t>і</a:t>
            </a:r>
            <a:r>
              <a:rPr lang="ru-RU" sz="2400" b="1" i="1" dirty="0"/>
              <a:t> </a:t>
            </a:r>
            <a:r>
              <a:rPr lang="ru-RU" sz="2400" b="1" i="1" dirty="0" err="1"/>
              <a:t>тільки</a:t>
            </a:r>
            <a:r>
              <a:rPr lang="ru-RU" sz="2400" b="1" i="1" dirty="0"/>
              <a:t> у </a:t>
            </a:r>
            <a:r>
              <a:rPr lang="ru-RU" sz="2400" b="1" i="1" dirty="0" err="1"/>
              <a:t>верхніх</a:t>
            </a:r>
            <a:r>
              <a:rPr lang="ru-RU" sz="2400" b="1" i="1" dirty="0"/>
              <a:t> шарах </a:t>
            </a:r>
            <a:r>
              <a:rPr lang="ru-RU" sz="2400" b="1" i="1" dirty="0" err="1"/>
              <a:t>атмосфери</a:t>
            </a:r>
            <a:r>
              <a:rPr lang="ru-RU" sz="2400" b="1" i="1" dirty="0"/>
              <a:t>, далеко </a:t>
            </a:r>
            <a:r>
              <a:rPr lang="ru-RU" sz="2400" b="1" i="1" dirty="0" err="1"/>
              <a:t>від</a:t>
            </a:r>
            <a:r>
              <a:rPr lang="ru-RU" sz="2400" b="1" i="1" dirty="0"/>
              <a:t> </a:t>
            </a:r>
            <a:r>
              <a:rPr lang="ru-RU" sz="2400" b="1" i="1" dirty="0" err="1"/>
              <a:t>поверхні</a:t>
            </a:r>
            <a:r>
              <a:rPr lang="ru-RU" sz="2400" b="1" i="1" dirty="0"/>
              <a:t> </a:t>
            </a:r>
            <a:r>
              <a:rPr lang="ru-RU" sz="2400" b="1" i="1" dirty="0" err="1"/>
              <a:t>планети</a:t>
            </a:r>
            <a:r>
              <a:rPr lang="ru-RU" sz="2400" b="1" i="1" dirty="0"/>
              <a:t>, </a:t>
            </a:r>
            <a:r>
              <a:rPr lang="ru-RU" sz="2400" b="1" i="1" dirty="0" err="1"/>
              <a:t>умови</a:t>
            </a:r>
            <a:r>
              <a:rPr lang="ru-RU" sz="2400" b="1" i="1" dirty="0"/>
              <a:t> </a:t>
            </a:r>
            <a:r>
              <a:rPr lang="ru-RU" sz="2400" b="1" i="1" dirty="0" err="1"/>
              <a:t>віддалено</a:t>
            </a:r>
            <a:r>
              <a:rPr lang="ru-RU" sz="2400" b="1" i="1" dirty="0"/>
              <a:t> </a:t>
            </a:r>
            <a:r>
              <a:rPr lang="ru-RU" sz="2400" b="1" i="1" dirty="0" err="1"/>
              <a:t>прийнятні</a:t>
            </a:r>
            <a:r>
              <a:rPr lang="ru-RU" sz="2400" b="1" i="1" dirty="0"/>
              <a:t> для </a:t>
            </a:r>
            <a:r>
              <a:rPr lang="ru-RU" sz="2400" b="1" i="1" dirty="0" err="1"/>
              <a:t>підтримки</a:t>
            </a:r>
            <a:r>
              <a:rPr lang="ru-RU" sz="2400" b="1" i="1" dirty="0"/>
              <a:t> </a:t>
            </a:r>
            <a:r>
              <a:rPr lang="ru-RU" sz="2400" b="1" i="1" dirty="0" err="1"/>
              <a:t>життя</a:t>
            </a:r>
            <a:r>
              <a:rPr lang="ru-RU" sz="2400" b="1" i="1"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Documents and Settings\Администратор\Рабочий стол\расположение.jpg"/>
          <p:cNvPicPr>
            <a:picLocks noChangeAspect="1" noChangeArrowheads="1"/>
          </p:cNvPicPr>
          <p:nvPr/>
        </p:nvPicPr>
        <p:blipFill>
          <a:blip r:embed="rId2" cstate="print"/>
          <a:srcRect/>
          <a:stretch>
            <a:fillRect/>
          </a:stretch>
        </p:blipFill>
        <p:spPr bwMode="auto">
          <a:xfrm>
            <a:off x="-5967" y="-77080"/>
            <a:ext cx="9400886" cy="6935080"/>
          </a:xfrm>
          <a:prstGeom prst="rect">
            <a:avLst/>
          </a:prstGeom>
          <a:noFill/>
        </p:spPr>
      </p:pic>
      <p:sp>
        <p:nvSpPr>
          <p:cNvPr id="5" name="TextBox 4"/>
          <p:cNvSpPr txBox="1"/>
          <p:nvPr/>
        </p:nvSpPr>
        <p:spPr>
          <a:xfrm>
            <a:off x="2627784" y="1484784"/>
            <a:ext cx="1800200" cy="461665"/>
          </a:xfrm>
          <a:prstGeom prst="rect">
            <a:avLst/>
          </a:prstGeom>
          <a:noFill/>
        </p:spPr>
        <p:txBody>
          <a:bodyPr wrap="square" rtlCol="0">
            <a:spAutoFit/>
          </a:bodyPr>
          <a:lstStyle/>
          <a:p>
            <a:pPr algn="ctr"/>
            <a:r>
              <a:rPr lang="uk-UA" sz="2400" dirty="0" smtClean="0">
                <a:solidFill>
                  <a:schemeClr val="bg1"/>
                </a:solidFill>
              </a:rPr>
              <a:t>Меркурій</a:t>
            </a:r>
            <a:endParaRPr lang="ru-RU" sz="2400" dirty="0">
              <a:solidFill>
                <a:schemeClr val="bg1"/>
              </a:solidFill>
            </a:endParaRPr>
          </a:p>
        </p:txBody>
      </p:sp>
      <p:sp>
        <p:nvSpPr>
          <p:cNvPr id="6" name="Стрелка вниз 5"/>
          <p:cNvSpPr/>
          <p:nvPr/>
        </p:nvSpPr>
        <p:spPr>
          <a:xfrm>
            <a:off x="3923928" y="1946449"/>
            <a:ext cx="216024" cy="474439"/>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solidFill>
                <a:schemeClr val="bg2"/>
              </a:solidFill>
            </a:endParaRPr>
          </a:p>
        </p:txBody>
      </p:sp>
    </p:spTree>
    <p:extLst>
      <p:ext uri="{BB962C8B-B14F-4D97-AF65-F5344CB8AC3E}">
        <p14:creationId xmlns:p14="http://schemas.microsoft.com/office/powerpoint/2010/main" xmlns="" val="2267657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endParaRPr lang="ru-RU"/>
          </a:p>
        </p:txBody>
      </p:sp>
      <p:sp>
        <p:nvSpPr>
          <p:cNvPr id="50179" name="Rectangle 3"/>
          <p:cNvSpPr>
            <a:spLocks noGrp="1" noChangeArrowheads="1"/>
          </p:cNvSpPr>
          <p:nvPr>
            <p:ph type="body" idx="1"/>
          </p:nvPr>
        </p:nvSpPr>
        <p:spPr/>
        <p:txBody>
          <a:bodyPr/>
          <a:lstStyle/>
          <a:p>
            <a:endParaRPr lang="ru-RU"/>
          </a:p>
        </p:txBody>
      </p:sp>
      <p:pic>
        <p:nvPicPr>
          <p:cNvPr id="50180" name="Picture 4" descr="slide-21-728 (1)"/>
          <p:cNvPicPr>
            <a:picLocks noChangeAspect="1" noChangeArrowheads="1"/>
          </p:cNvPicPr>
          <p:nvPr/>
        </p:nvPicPr>
        <p:blipFill>
          <a:blip r:embed="rId2"/>
          <a:srcRect/>
          <a:stretch>
            <a:fillRect/>
          </a:stretch>
        </p:blipFill>
        <p:spPr bwMode="auto">
          <a:xfrm>
            <a:off x="0" y="0"/>
            <a:ext cx="9144000" cy="691673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lide-22-72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8675" name="Rectangle 3"/>
          <p:cNvSpPr>
            <a:spLocks noGrp="1" noChangeArrowheads="1"/>
          </p:cNvSpPr>
          <p:nvPr>
            <p:ph type="body" idx="1"/>
          </p:nvPr>
        </p:nvSpPr>
        <p:spPr>
          <a:xfrm>
            <a:off x="3352800" y="5715000"/>
            <a:ext cx="8229600" cy="533400"/>
          </a:xfrm>
        </p:spPr>
        <p:txBody>
          <a:bodyPr/>
          <a:lstStyle/>
          <a:p>
            <a:pPr eaLnBrk="1" hangingPunct="1">
              <a:buFontTx/>
              <a:buNone/>
            </a:pPr>
            <a:r>
              <a:rPr lang="uk-UA" sz="2400" b="1" i="1" smtClean="0">
                <a:solidFill>
                  <a:schemeClr val="bg1"/>
                </a:solidFill>
              </a:rPr>
              <a:t>Венера. Юпітер. Місяць. 02.12.2008</a:t>
            </a:r>
            <a:endParaRPr lang="ru-RU" sz="2400" b="1" i="1" smtClean="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slide-23-72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body" idx="1"/>
          </p:nvPr>
        </p:nvSpPr>
        <p:spPr>
          <a:xfrm>
            <a:off x="3581400" y="5943600"/>
            <a:ext cx="8229600" cy="715963"/>
          </a:xfrm>
        </p:spPr>
        <p:txBody>
          <a:bodyPr/>
          <a:lstStyle/>
          <a:p>
            <a:pPr eaLnBrk="1" hangingPunct="1">
              <a:buFontTx/>
              <a:buNone/>
            </a:pPr>
            <a:r>
              <a:rPr lang="uk-UA" sz="2400" b="1" i="1" smtClean="0">
                <a:solidFill>
                  <a:schemeClr val="bg1"/>
                </a:solidFill>
              </a:rPr>
              <a:t>Місяць. Венера. Марс. 01.12.2002</a:t>
            </a:r>
            <a:endParaRPr lang="ru-RU" sz="2400" b="1" i="1" smtClean="0">
              <a:solidFill>
                <a:schemeClr val="bg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0" y="188913"/>
            <a:ext cx="1835150" cy="519112"/>
          </a:xfrm>
          <a:prstGeom prst="rect">
            <a:avLst/>
          </a:prstGeom>
          <a:noFill/>
          <a:ln w="9525">
            <a:noFill/>
            <a:miter lim="800000"/>
            <a:headEnd/>
            <a:tailEnd/>
          </a:ln>
          <a:effectLst/>
        </p:spPr>
        <p:txBody>
          <a:bodyPr anchor="ctr">
            <a:spAutoFit/>
          </a:bodyPr>
          <a:lstStyle/>
          <a:p>
            <a:r>
              <a:rPr lang="ru-RU" sz="2800" b="1" i="1"/>
              <a:t>Земля</a:t>
            </a:r>
            <a:r>
              <a:rPr lang="ru-RU" sz="2800" b="1"/>
              <a:t> —</a:t>
            </a:r>
            <a:r>
              <a:rPr lang="ru-RU" sz="2000" b="1"/>
              <a:t> </a:t>
            </a:r>
          </a:p>
        </p:txBody>
      </p:sp>
      <p:pic>
        <p:nvPicPr>
          <p:cNvPr id="7178" name="Picture 10" descr="0"/>
          <p:cNvPicPr>
            <a:picLocks noChangeAspect="1" noChangeArrowheads="1"/>
          </p:cNvPicPr>
          <p:nvPr/>
        </p:nvPicPr>
        <p:blipFill>
          <a:blip r:embed="rId2"/>
          <a:srcRect b="16176"/>
          <a:stretch>
            <a:fillRect/>
          </a:stretch>
        </p:blipFill>
        <p:spPr bwMode="auto">
          <a:xfrm>
            <a:off x="1908175" y="1412875"/>
            <a:ext cx="6985000" cy="4392613"/>
          </a:xfrm>
          <a:prstGeom prst="rect">
            <a:avLst/>
          </a:prstGeom>
          <a:noFill/>
          <a:ln w="25400">
            <a:solidFill>
              <a:srgbClr val="000080"/>
            </a:solidFill>
            <a:miter lim="800000"/>
            <a:headEnd/>
            <a:tailEnd/>
          </a:ln>
        </p:spPr>
      </p:pic>
      <p:sp>
        <p:nvSpPr>
          <p:cNvPr id="7179" name="Rectangle 11"/>
          <p:cNvSpPr>
            <a:spLocks noChangeArrowheads="1"/>
          </p:cNvSpPr>
          <p:nvPr/>
        </p:nvSpPr>
        <p:spPr bwMode="auto">
          <a:xfrm>
            <a:off x="1908175" y="260350"/>
            <a:ext cx="7056438" cy="1006475"/>
          </a:xfrm>
          <a:prstGeom prst="rect">
            <a:avLst/>
          </a:prstGeom>
          <a:solidFill>
            <a:srgbClr val="000080">
              <a:alpha val="60001"/>
            </a:srgbClr>
          </a:solidFill>
          <a:ln w="9525">
            <a:noFill/>
            <a:miter lim="800000"/>
            <a:headEnd/>
            <a:tailEnd/>
          </a:ln>
          <a:effectLst/>
        </p:spPr>
        <p:txBody>
          <a:bodyPr>
            <a:spAutoFit/>
          </a:bodyPr>
          <a:lstStyle/>
          <a:p>
            <a:r>
              <a:rPr lang="uk-UA" sz="2000" b="1"/>
              <a:t>третя від Сонця  планета  Сонячної системи,  найбільша за діаметром, масою та щільністю серед планет земної групи.</a:t>
            </a:r>
          </a:p>
        </p:txBody>
      </p:sp>
      <p:sp>
        <p:nvSpPr>
          <p:cNvPr id="7180" name="Line 12"/>
          <p:cNvSpPr>
            <a:spLocks noChangeShapeType="1"/>
          </p:cNvSpPr>
          <p:nvPr/>
        </p:nvSpPr>
        <p:spPr bwMode="auto">
          <a:xfrm>
            <a:off x="1116013" y="765175"/>
            <a:ext cx="3024187" cy="2087563"/>
          </a:xfrm>
          <a:prstGeom prst="line">
            <a:avLst/>
          </a:prstGeom>
          <a:noFill/>
          <a:ln w="31750">
            <a:solidFill>
              <a:schemeClr val="hlink"/>
            </a:solidFill>
            <a:round/>
            <a:headEnd/>
            <a:tailEnd type="triangle" w="lg" len="lg"/>
          </a:ln>
          <a:effectLst/>
        </p:spPr>
        <p:txBody>
          <a:bodyPr/>
          <a:lstStyle/>
          <a:p>
            <a:endParaRPr lang="ru-RU"/>
          </a:p>
        </p:txBody>
      </p:sp>
      <p:sp>
        <p:nvSpPr>
          <p:cNvPr id="7181" name="Rectangle 13"/>
          <p:cNvSpPr>
            <a:spLocks noChangeArrowheads="1"/>
          </p:cNvSpPr>
          <p:nvPr/>
        </p:nvSpPr>
        <p:spPr bwMode="auto">
          <a:xfrm>
            <a:off x="1871663" y="5913438"/>
            <a:ext cx="7021512" cy="701675"/>
          </a:xfrm>
          <a:prstGeom prst="rect">
            <a:avLst/>
          </a:prstGeom>
          <a:solidFill>
            <a:srgbClr val="000080">
              <a:alpha val="60001"/>
            </a:srgbClr>
          </a:solidFill>
          <a:ln w="9525">
            <a:noFill/>
            <a:miter lim="800000"/>
            <a:headEnd/>
            <a:tailEnd/>
          </a:ln>
          <a:effectLst/>
        </p:spPr>
        <p:txBody>
          <a:bodyPr>
            <a:spAutoFit/>
          </a:bodyPr>
          <a:lstStyle/>
          <a:p>
            <a:pPr algn="ctr"/>
            <a:r>
              <a:rPr lang="uk-UA" sz="2000" b="1"/>
              <a:t>Середня відстань від Землі до Сонця 150 млн.км. – </a:t>
            </a:r>
            <a:br>
              <a:rPr lang="uk-UA" sz="2000" b="1"/>
            </a:br>
            <a:r>
              <a:rPr lang="uk-UA" sz="2000" b="1"/>
              <a:t>названа  астрономічною одиницею (1 а.о.).</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endCondLst>
                                    <p:cond evt="onNext" delay="0">
                                      <p:tgtEl>
                                        <p:sldTgt/>
                                      </p:tgtEl>
                                    </p:cond>
                                  </p:endCondLst>
                                  <p:childTnLst>
                                    <p:anim calcmode="discrete" valueType="str">
                                      <p:cBhvr>
                                        <p:cTn id="6" dur="2000" fill="hold"/>
                                        <p:tgtEl>
                                          <p:spTgt spid="7180"/>
                                        </p:tgtEl>
                                        <p:attrNameLst>
                                          <p:attrName>style.visibility</p:attrName>
                                        </p:attrNameLst>
                                      </p:cBhvr>
                                      <p:tavLst>
                                        <p:tav tm="0">
                                          <p:val>
                                            <p:strVal val="hidden"/>
                                          </p:val>
                                        </p:tav>
                                        <p:tav tm="50000">
                                          <p:val>
                                            <p:strVal val="visible"/>
                                          </p:val>
                                        </p:tav>
                                      </p:tavLst>
                                    </p:anim>
                                  </p:childTnLst>
                                </p:cTn>
                              </p:par>
                              <p:par>
                                <p:cTn id="7" presetID="2" presetClass="entr" presetSubtype="1" fill="hold" grpId="0" nodeType="withEffect">
                                  <p:stCondLst>
                                    <p:cond delay="0"/>
                                  </p:stCondLst>
                                  <p:childTnLst>
                                    <p:set>
                                      <p:cBhvr>
                                        <p:cTn id="8" dur="1" fill="hold">
                                          <p:stCondLst>
                                            <p:cond delay="0"/>
                                          </p:stCondLst>
                                        </p:cTn>
                                        <p:tgtEl>
                                          <p:spTgt spid="7179"/>
                                        </p:tgtEl>
                                        <p:attrNameLst>
                                          <p:attrName>style.visibility</p:attrName>
                                        </p:attrNameLst>
                                      </p:cBhvr>
                                      <p:to>
                                        <p:strVal val="visible"/>
                                      </p:to>
                                    </p:set>
                                    <p:anim calcmode="lin" valueType="num">
                                      <p:cBhvr additive="base">
                                        <p:cTn id="9" dur="500" fill="hold"/>
                                        <p:tgtEl>
                                          <p:spTgt spid="7179"/>
                                        </p:tgtEl>
                                        <p:attrNameLst>
                                          <p:attrName>ppt_x</p:attrName>
                                        </p:attrNameLst>
                                      </p:cBhvr>
                                      <p:tavLst>
                                        <p:tav tm="0">
                                          <p:val>
                                            <p:strVal val="#ppt_x"/>
                                          </p:val>
                                        </p:tav>
                                        <p:tav tm="100000">
                                          <p:val>
                                            <p:strVal val="#ppt_x"/>
                                          </p:val>
                                        </p:tav>
                                      </p:tavLst>
                                    </p:anim>
                                    <p:anim calcmode="lin" valueType="num">
                                      <p:cBhvr additive="base">
                                        <p:cTn id="10" dur="500" fill="hold"/>
                                        <p:tgtEl>
                                          <p:spTgt spid="7179"/>
                                        </p:tgtEl>
                                        <p:attrNameLst>
                                          <p:attrName>ppt_y</p:attrName>
                                        </p:attrNameLst>
                                      </p:cBhvr>
                                      <p:tavLst>
                                        <p:tav tm="0">
                                          <p:val>
                                            <p:strVal val="0-#ppt_h/2"/>
                                          </p:val>
                                        </p:tav>
                                        <p:tav tm="100000">
                                          <p:val>
                                            <p:strVal val="#ppt_y"/>
                                          </p:val>
                                        </p:tav>
                                      </p:tavLst>
                                    </p:anim>
                                  </p:childTnLst>
                                </p:cTn>
                              </p:par>
                              <p:par>
                                <p:cTn id="11" presetID="2" presetClass="entr" presetSubtype="4" fill="hold" grpId="0" nodeType="withEffect">
                                  <p:stCondLst>
                                    <p:cond delay="0"/>
                                  </p:stCondLst>
                                  <p:childTnLst>
                                    <p:set>
                                      <p:cBhvr>
                                        <p:cTn id="12" dur="1" fill="hold">
                                          <p:stCondLst>
                                            <p:cond delay="0"/>
                                          </p:stCondLst>
                                        </p:cTn>
                                        <p:tgtEl>
                                          <p:spTgt spid="7181"/>
                                        </p:tgtEl>
                                        <p:attrNameLst>
                                          <p:attrName>style.visibility</p:attrName>
                                        </p:attrNameLst>
                                      </p:cBhvr>
                                      <p:to>
                                        <p:strVal val="visible"/>
                                      </p:to>
                                    </p:set>
                                    <p:anim calcmode="lin" valueType="num">
                                      <p:cBhvr additive="base">
                                        <p:cTn id="13" dur="500" fill="hold"/>
                                        <p:tgtEl>
                                          <p:spTgt spid="7181"/>
                                        </p:tgtEl>
                                        <p:attrNameLst>
                                          <p:attrName>ppt_x</p:attrName>
                                        </p:attrNameLst>
                                      </p:cBhvr>
                                      <p:tavLst>
                                        <p:tav tm="0">
                                          <p:val>
                                            <p:strVal val="#ppt_x"/>
                                          </p:val>
                                        </p:tav>
                                        <p:tav tm="100000">
                                          <p:val>
                                            <p:strVal val="#ppt_x"/>
                                          </p:val>
                                        </p:tav>
                                      </p:tavLst>
                                    </p:anim>
                                    <p:anim calcmode="lin" valueType="num">
                                      <p:cBhvr additive="base">
                                        <p:cTn id="14" dur="500" fill="hold"/>
                                        <p:tgtEl>
                                          <p:spTgt spid="7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9" grpId="0" animBg="1"/>
      <p:bldP spid="7180" grpId="0" animBg="1"/>
      <p:bldP spid="718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1230621404_earth_life_vector"/>
          <p:cNvPicPr>
            <a:picLocks noChangeAspect="1" noChangeArrowheads="1"/>
          </p:cNvPicPr>
          <p:nvPr/>
        </p:nvPicPr>
        <p:blipFill>
          <a:blip r:embed="rId2"/>
          <a:srcRect/>
          <a:stretch>
            <a:fillRect/>
          </a:stretch>
        </p:blipFill>
        <p:spPr bwMode="auto">
          <a:xfrm>
            <a:off x="250825" y="333375"/>
            <a:ext cx="2711450" cy="3024188"/>
          </a:xfrm>
          <a:prstGeom prst="rect">
            <a:avLst/>
          </a:prstGeom>
          <a:noFill/>
          <a:ln w="25400">
            <a:solidFill>
              <a:srgbClr val="000080"/>
            </a:solidFill>
            <a:miter lim="800000"/>
            <a:headEnd/>
            <a:tailEnd/>
          </a:ln>
        </p:spPr>
      </p:pic>
      <p:sp>
        <p:nvSpPr>
          <p:cNvPr id="8197" name="Text Box 5"/>
          <p:cNvSpPr txBox="1">
            <a:spLocks noChangeArrowheads="1"/>
          </p:cNvSpPr>
          <p:nvPr/>
        </p:nvSpPr>
        <p:spPr bwMode="auto">
          <a:xfrm>
            <a:off x="3203575" y="333375"/>
            <a:ext cx="5689600" cy="3013075"/>
          </a:xfrm>
          <a:prstGeom prst="rect">
            <a:avLst/>
          </a:prstGeom>
          <a:solidFill>
            <a:srgbClr val="000080">
              <a:alpha val="60001"/>
            </a:srgbClr>
          </a:solidFill>
          <a:ln w="9525">
            <a:noFill/>
            <a:miter lim="800000"/>
            <a:headEnd/>
            <a:tailEnd/>
          </a:ln>
          <a:effectLst/>
        </p:spPr>
        <p:txBody>
          <a:bodyPr>
            <a:spAutoFit/>
          </a:bodyPr>
          <a:lstStyle/>
          <a:p>
            <a:pPr algn="ctr">
              <a:spcBef>
                <a:spcPct val="50000"/>
              </a:spcBef>
            </a:pPr>
            <a:r>
              <a:rPr lang="uk-UA" sz="2400" b="1"/>
              <a:t>Земля – це єдине відоме на даний момент  тіло Сонячної системи, зокрема  і Всесвіту  взагалі, населене живими істотами. </a:t>
            </a:r>
            <a:r>
              <a:rPr lang="en-US" sz="2400" b="1"/>
              <a:t/>
            </a:r>
            <a:br>
              <a:rPr lang="en-US" sz="2400" b="1"/>
            </a:br>
            <a:r>
              <a:rPr lang="uk-UA" sz="2400" b="1"/>
              <a:t>Земля оточена потужною газовою атмосферою. Основними компонентами якої є азот</a:t>
            </a:r>
            <a:r>
              <a:rPr lang="en-US" sz="2400" b="1"/>
              <a:t> (N</a:t>
            </a:r>
            <a:r>
              <a:rPr lang="en-US" sz="2400" b="1" baseline="-25000"/>
              <a:t>2</a:t>
            </a:r>
            <a:r>
              <a:rPr lang="en-US" sz="2400" b="1"/>
              <a:t>)</a:t>
            </a:r>
            <a:r>
              <a:rPr lang="uk-UA" sz="2400" b="1"/>
              <a:t> і кисень</a:t>
            </a:r>
            <a:r>
              <a:rPr lang="en-US" sz="2400" b="1"/>
              <a:t> (O</a:t>
            </a:r>
            <a:r>
              <a:rPr lang="en-US" sz="2400" b="1" baseline="-25000"/>
              <a:t>2</a:t>
            </a:r>
            <a:r>
              <a:rPr lang="en-US" sz="2400" b="1"/>
              <a:t>)</a:t>
            </a:r>
            <a:r>
              <a:rPr lang="uk-UA" sz="2400" b="1"/>
              <a:t>.</a:t>
            </a:r>
          </a:p>
        </p:txBody>
      </p:sp>
      <p:pic>
        <p:nvPicPr>
          <p:cNvPr id="8201" name="Picture 9" descr="ANd9GcRPCbsuX4EqT95EHRKgEgvS15Yh3J3_3fnb0EHyzkTdTvF7IPQc3OPGtVNUDw"/>
          <p:cNvPicPr>
            <a:picLocks noChangeAspect="1" noChangeArrowheads="1"/>
          </p:cNvPicPr>
          <p:nvPr/>
        </p:nvPicPr>
        <p:blipFill>
          <a:blip r:embed="rId3"/>
          <a:srcRect r="4871"/>
          <a:stretch>
            <a:fillRect/>
          </a:stretch>
        </p:blipFill>
        <p:spPr bwMode="auto">
          <a:xfrm>
            <a:off x="179388" y="3573463"/>
            <a:ext cx="4248150" cy="2970212"/>
          </a:xfrm>
          <a:prstGeom prst="rect">
            <a:avLst/>
          </a:prstGeom>
          <a:noFill/>
        </p:spPr>
      </p:pic>
      <p:pic>
        <p:nvPicPr>
          <p:cNvPr id="8202" name="Picture 10"/>
          <p:cNvPicPr>
            <a:picLocks noChangeAspect="1" noChangeArrowheads="1"/>
          </p:cNvPicPr>
          <p:nvPr/>
        </p:nvPicPr>
        <p:blipFill>
          <a:blip r:embed="rId4"/>
          <a:srcRect/>
          <a:stretch>
            <a:fillRect/>
          </a:stretch>
        </p:blipFill>
        <p:spPr bwMode="auto">
          <a:xfrm>
            <a:off x="4572000" y="3573463"/>
            <a:ext cx="4356100" cy="29654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fade">
                                      <p:cBhvr>
                                        <p:cTn id="7" dur="800" decel="100000"/>
                                        <p:tgtEl>
                                          <p:spTgt spid="8197"/>
                                        </p:tgtEl>
                                      </p:cBhvr>
                                    </p:animEffect>
                                    <p:anim calcmode="lin" valueType="num">
                                      <p:cBhvr>
                                        <p:cTn id="8" dur="800" decel="100000" fill="hold"/>
                                        <p:tgtEl>
                                          <p:spTgt spid="8197"/>
                                        </p:tgtEl>
                                        <p:attrNameLst>
                                          <p:attrName>style.rotation</p:attrName>
                                        </p:attrNameLst>
                                      </p:cBhvr>
                                      <p:tavLst>
                                        <p:tav tm="0">
                                          <p:val>
                                            <p:fltVal val="-90"/>
                                          </p:val>
                                        </p:tav>
                                        <p:tav tm="100000">
                                          <p:val>
                                            <p:fltVal val="0"/>
                                          </p:val>
                                        </p:tav>
                                      </p:tavLst>
                                    </p:anim>
                                    <p:anim calcmode="lin" valueType="num">
                                      <p:cBhvr>
                                        <p:cTn id="9" dur="800" decel="100000" fill="hold"/>
                                        <p:tgtEl>
                                          <p:spTgt spid="8197"/>
                                        </p:tgtEl>
                                        <p:attrNameLst>
                                          <p:attrName>ppt_x</p:attrName>
                                        </p:attrNameLst>
                                      </p:cBhvr>
                                      <p:tavLst>
                                        <p:tav tm="0">
                                          <p:val>
                                            <p:strVal val="#ppt_x+0.4"/>
                                          </p:val>
                                        </p:tav>
                                        <p:tav tm="100000">
                                          <p:val>
                                            <p:strVal val="#ppt_x-0.05"/>
                                          </p:val>
                                        </p:tav>
                                      </p:tavLst>
                                    </p:anim>
                                    <p:anim calcmode="lin" valueType="num">
                                      <p:cBhvr>
                                        <p:cTn id="10" dur="800" decel="100000" fill="hold"/>
                                        <p:tgtEl>
                                          <p:spTgt spid="819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819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819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2"/>
          <a:srcRect/>
          <a:stretch>
            <a:fillRect/>
          </a:stretch>
        </p:blipFill>
        <p:spPr bwMode="auto">
          <a:xfrm>
            <a:off x="0" y="0"/>
            <a:ext cx="9144000" cy="6842125"/>
          </a:xfrm>
          <a:prstGeom prst="rect">
            <a:avLst/>
          </a:prstGeom>
          <a:noFill/>
        </p:spPr>
      </p:pic>
      <p:sp>
        <p:nvSpPr>
          <p:cNvPr id="27653" name="Text Box 5"/>
          <p:cNvSpPr txBox="1">
            <a:spLocks noChangeArrowheads="1"/>
          </p:cNvSpPr>
          <p:nvPr/>
        </p:nvSpPr>
        <p:spPr bwMode="auto">
          <a:xfrm>
            <a:off x="6264275" y="3681413"/>
            <a:ext cx="2879725" cy="3013075"/>
          </a:xfrm>
          <a:prstGeom prst="rect">
            <a:avLst/>
          </a:prstGeom>
          <a:noFill/>
          <a:ln w="9525">
            <a:noFill/>
            <a:miter lim="800000"/>
            <a:headEnd/>
            <a:tailEnd/>
          </a:ln>
          <a:effectLst/>
        </p:spPr>
        <p:txBody>
          <a:bodyPr>
            <a:spAutoFit/>
          </a:bodyPr>
          <a:lstStyle/>
          <a:p>
            <a:pPr algn="ctr">
              <a:spcBef>
                <a:spcPct val="50000"/>
              </a:spcBef>
            </a:pPr>
            <a:r>
              <a:rPr lang="uk-UA" sz="2400" b="1">
                <a:solidFill>
                  <a:schemeClr val="bg1"/>
                </a:solidFill>
              </a:rPr>
              <a:t>Внутрішня</a:t>
            </a:r>
            <a:br>
              <a:rPr lang="uk-UA" sz="2400" b="1">
                <a:solidFill>
                  <a:schemeClr val="bg1"/>
                </a:solidFill>
              </a:rPr>
            </a:br>
            <a:r>
              <a:rPr lang="uk-UA" sz="2400" b="1">
                <a:solidFill>
                  <a:schemeClr val="bg1"/>
                </a:solidFill>
              </a:rPr>
              <a:t>будова Землі:</a:t>
            </a:r>
            <a:br>
              <a:rPr lang="uk-UA" sz="2400" b="1">
                <a:solidFill>
                  <a:schemeClr val="bg1"/>
                </a:solidFill>
              </a:rPr>
            </a:br>
            <a:r>
              <a:rPr lang="uk-UA" sz="2400" b="1">
                <a:solidFill>
                  <a:schemeClr val="bg1"/>
                </a:solidFill>
              </a:rPr>
              <a:t>тверде внутрішнє ядро, розплавлене зовнішнє ядро і мантія, </a:t>
            </a:r>
            <a:br>
              <a:rPr lang="uk-UA" sz="2400" b="1">
                <a:solidFill>
                  <a:schemeClr val="bg1"/>
                </a:solidFill>
              </a:rPr>
            </a:br>
            <a:r>
              <a:rPr lang="uk-UA" sz="2400" b="1">
                <a:solidFill>
                  <a:schemeClr val="bg1"/>
                </a:solidFill>
              </a:rPr>
              <a:t>тверда кора</a:t>
            </a:r>
            <a:endParaRPr lang="ru-RU" sz="24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3"/>
                                        </p:tgtEl>
                                        <p:attrNameLst>
                                          <p:attrName>style.visibility</p:attrName>
                                        </p:attrNameLst>
                                      </p:cBhvr>
                                      <p:to>
                                        <p:strVal val="visible"/>
                                      </p:to>
                                    </p:set>
                                    <p:animEffect transition="in" filter="fade">
                                      <p:cBhvr>
                                        <p:cTn id="7"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179388" y="188913"/>
            <a:ext cx="8785225" cy="2647950"/>
          </a:xfrm>
          <a:prstGeom prst="rect">
            <a:avLst/>
          </a:prstGeom>
          <a:solidFill>
            <a:srgbClr val="000080">
              <a:alpha val="59000"/>
            </a:srgbClr>
          </a:solidFill>
          <a:ln w="9525">
            <a:noFill/>
            <a:miter lim="800000"/>
            <a:headEnd/>
            <a:tailEnd/>
          </a:ln>
          <a:effectLst/>
        </p:spPr>
        <p:txBody>
          <a:bodyPr anchor="ctr">
            <a:spAutoFit/>
          </a:bodyPr>
          <a:lstStyle/>
          <a:p>
            <a:pPr algn="ctr"/>
            <a:r>
              <a:rPr lang="uk-UA" sz="2400" b="1"/>
              <a:t>Земля взаємодіє з іншими об'єктами в Космосі, включаючи Сонце І Місяць. Земля обертається навколо Сонця і  робить навколо нього повний оберт  приблизно за </a:t>
            </a:r>
            <a:r>
              <a:rPr lang="uk-UA" sz="2400">
                <a:solidFill>
                  <a:schemeClr val="hlink"/>
                </a:solidFill>
                <a:latin typeface="Arial Black" pitchFamily="34" charset="0"/>
              </a:rPr>
              <a:t>365,26</a:t>
            </a:r>
            <a:r>
              <a:rPr lang="uk-UA" sz="2400" b="1"/>
              <a:t> діб. </a:t>
            </a:r>
            <a:r>
              <a:rPr lang="en-US" sz="2400" b="1"/>
              <a:t/>
            </a:r>
            <a:br>
              <a:rPr lang="en-US" sz="2400" b="1"/>
            </a:br>
            <a:r>
              <a:rPr lang="uk-UA" sz="2400" b="1"/>
              <a:t>Цей відрізок часу — </a:t>
            </a:r>
            <a:r>
              <a:rPr lang="uk-UA" sz="2400" b="1">
                <a:solidFill>
                  <a:schemeClr val="folHlink"/>
                </a:solidFill>
              </a:rPr>
              <a:t>сидеричний рік</a:t>
            </a:r>
            <a:r>
              <a:rPr lang="uk-UA" sz="2400" b="1"/>
              <a:t> Землі. </a:t>
            </a:r>
          </a:p>
          <a:p>
            <a:pPr algn="ctr"/>
            <a:r>
              <a:rPr lang="uk-UA" sz="2400" b="1"/>
              <a:t>За кожні 4 оберти накопичується ще одна доба, тому кожен 4-ий рік – </a:t>
            </a:r>
            <a:r>
              <a:rPr lang="uk-UA" sz="2400" b="1">
                <a:solidFill>
                  <a:schemeClr val="folHlink"/>
                </a:solidFill>
              </a:rPr>
              <a:t>високосний</a:t>
            </a:r>
            <a:r>
              <a:rPr lang="uk-UA" sz="2400" b="1"/>
              <a:t> (додається одна доба).</a:t>
            </a:r>
          </a:p>
        </p:txBody>
      </p:sp>
      <p:pic>
        <p:nvPicPr>
          <p:cNvPr id="10245" name="Picture 5" descr="vokrug_solnca"/>
          <p:cNvPicPr>
            <a:picLocks noChangeAspect="1" noChangeArrowheads="1"/>
          </p:cNvPicPr>
          <p:nvPr/>
        </p:nvPicPr>
        <p:blipFill>
          <a:blip r:embed="rId2"/>
          <a:srcRect/>
          <a:stretch>
            <a:fillRect/>
          </a:stretch>
        </p:blipFill>
        <p:spPr bwMode="auto">
          <a:xfrm>
            <a:off x="1547813" y="2997200"/>
            <a:ext cx="5689600" cy="3667125"/>
          </a:xfrm>
          <a:prstGeom prst="rect">
            <a:avLst/>
          </a:prstGeom>
          <a:noFill/>
          <a:ln w="25400">
            <a:solidFill>
              <a:srgbClr val="00008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fade">
                                      <p:cBhvr>
                                        <p:cTn id="7" dur="800" decel="100000"/>
                                        <p:tgtEl>
                                          <p:spTgt spid="10244"/>
                                        </p:tgtEl>
                                      </p:cBhvr>
                                    </p:animEffect>
                                    <p:anim calcmode="lin" valueType="num">
                                      <p:cBhvr>
                                        <p:cTn id="8" dur="800" decel="100000" fill="hold"/>
                                        <p:tgtEl>
                                          <p:spTgt spid="10244"/>
                                        </p:tgtEl>
                                        <p:attrNameLst>
                                          <p:attrName>style.rotation</p:attrName>
                                        </p:attrNameLst>
                                      </p:cBhvr>
                                      <p:tavLst>
                                        <p:tav tm="0">
                                          <p:val>
                                            <p:fltVal val="-90"/>
                                          </p:val>
                                        </p:tav>
                                        <p:tav tm="100000">
                                          <p:val>
                                            <p:fltVal val="0"/>
                                          </p:val>
                                        </p:tav>
                                      </p:tavLst>
                                    </p:anim>
                                    <p:anim calcmode="lin" valueType="num">
                                      <p:cBhvr>
                                        <p:cTn id="9" dur="800" decel="100000" fill="hold"/>
                                        <p:tgtEl>
                                          <p:spTgt spid="10244"/>
                                        </p:tgtEl>
                                        <p:attrNameLst>
                                          <p:attrName>ppt_x</p:attrName>
                                        </p:attrNameLst>
                                      </p:cBhvr>
                                      <p:tavLst>
                                        <p:tav tm="0">
                                          <p:val>
                                            <p:strVal val="#ppt_x+0.4"/>
                                          </p:val>
                                        </p:tav>
                                        <p:tav tm="100000">
                                          <p:val>
                                            <p:strVal val="#ppt_x-0.05"/>
                                          </p:val>
                                        </p:tav>
                                      </p:tavLst>
                                    </p:anim>
                                    <p:anim calcmode="lin" valueType="num">
                                      <p:cBhvr>
                                        <p:cTn id="10" dur="800" decel="100000" fill="hold"/>
                                        <p:tgtEl>
                                          <p:spTgt spid="1024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24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24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50825" y="1233488"/>
            <a:ext cx="2736850" cy="4664075"/>
          </a:xfrm>
          <a:prstGeom prst="rect">
            <a:avLst/>
          </a:prstGeom>
          <a:solidFill>
            <a:srgbClr val="000080">
              <a:alpha val="60001"/>
            </a:srgbClr>
          </a:solidFill>
          <a:ln w="9525">
            <a:noFill/>
            <a:miter lim="800000"/>
            <a:headEnd/>
            <a:tailEnd/>
          </a:ln>
          <a:effectLst/>
        </p:spPr>
        <p:txBody>
          <a:bodyPr>
            <a:spAutoFit/>
          </a:bodyPr>
          <a:lstStyle/>
          <a:p>
            <a:pPr>
              <a:spcBef>
                <a:spcPct val="50000"/>
              </a:spcBef>
            </a:pPr>
            <a:r>
              <a:rPr lang="uk-UA" sz="2000" b="1"/>
              <a:t>І хоча він вважається супутником нашої планети, космічні дослідження показали, що з часів формування Сонячної системи Місяць був самостійним космічним тілом, що розвивається під впливом внутрішніх та зовнішніх факторів</a:t>
            </a:r>
            <a:r>
              <a:rPr lang="en-US" sz="2000" b="1"/>
              <a:t>.</a:t>
            </a:r>
            <a:endParaRPr lang="ru-RU" sz="2000" b="1"/>
          </a:p>
        </p:txBody>
      </p:sp>
      <p:pic>
        <p:nvPicPr>
          <p:cNvPr id="13318" name="Picture 6" descr="image008"/>
          <p:cNvPicPr>
            <a:picLocks noChangeAspect="1" noChangeArrowheads="1"/>
          </p:cNvPicPr>
          <p:nvPr/>
        </p:nvPicPr>
        <p:blipFill>
          <a:blip r:embed="rId2"/>
          <a:srcRect/>
          <a:stretch>
            <a:fillRect/>
          </a:stretch>
        </p:blipFill>
        <p:spPr bwMode="auto">
          <a:xfrm>
            <a:off x="3203575" y="1233488"/>
            <a:ext cx="5719763" cy="4643437"/>
          </a:xfrm>
          <a:prstGeom prst="rect">
            <a:avLst/>
          </a:prstGeom>
          <a:noFill/>
          <a:ln w="25400">
            <a:solidFill>
              <a:srgbClr val="000080"/>
            </a:solidFill>
            <a:miter lim="800000"/>
            <a:headEnd/>
            <a:tailEnd/>
          </a:ln>
        </p:spPr>
      </p:pic>
      <p:sp>
        <p:nvSpPr>
          <p:cNvPr id="13319" name="Rectangle 7"/>
          <p:cNvSpPr>
            <a:spLocks noChangeArrowheads="1"/>
          </p:cNvSpPr>
          <p:nvPr/>
        </p:nvSpPr>
        <p:spPr bwMode="auto">
          <a:xfrm>
            <a:off x="250825" y="333375"/>
            <a:ext cx="8713788" cy="762000"/>
          </a:xfrm>
          <a:prstGeom prst="rect">
            <a:avLst/>
          </a:prstGeom>
          <a:solidFill>
            <a:srgbClr val="000080">
              <a:alpha val="60001"/>
            </a:srgbClr>
          </a:solidFill>
          <a:ln w="9525">
            <a:noFill/>
            <a:miter lim="800000"/>
            <a:headEnd/>
            <a:tailEnd/>
          </a:ln>
          <a:effectLst/>
        </p:spPr>
        <p:txBody>
          <a:bodyPr>
            <a:spAutoFit/>
          </a:bodyPr>
          <a:lstStyle/>
          <a:p>
            <a:r>
              <a:rPr lang="uk-UA" sz="2400" b="1" i="1" u="sng"/>
              <a:t>Місяць</a:t>
            </a:r>
            <a:r>
              <a:rPr lang="uk-UA" sz="2000" b="1" i="1" u="sng"/>
              <a:t>,</a:t>
            </a:r>
            <a:r>
              <a:rPr lang="uk-UA" sz="2000" b="1"/>
              <a:t> найближче до Землі космічне тіло, знаходиться в сотні разів ближче до нас, ніж сусідні планети Венера та Марс.</a:t>
            </a:r>
            <a:endParaRPr lang="ru-RU" sz="20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319"/>
                                        </p:tgtEl>
                                        <p:attrNameLst>
                                          <p:attrName>style.visibility</p:attrName>
                                        </p:attrNameLst>
                                      </p:cBhvr>
                                      <p:to>
                                        <p:strVal val="visible"/>
                                      </p:to>
                                    </p:set>
                                    <p:anim calcmode="lin" valueType="num">
                                      <p:cBhvr additive="base">
                                        <p:cTn id="7" dur="500" fill="hold"/>
                                        <p:tgtEl>
                                          <p:spTgt spid="13319"/>
                                        </p:tgtEl>
                                        <p:attrNameLst>
                                          <p:attrName>ppt_x</p:attrName>
                                        </p:attrNameLst>
                                      </p:cBhvr>
                                      <p:tavLst>
                                        <p:tav tm="0">
                                          <p:val>
                                            <p:strVal val="#ppt_x"/>
                                          </p:val>
                                        </p:tav>
                                        <p:tav tm="100000">
                                          <p:val>
                                            <p:strVal val="#ppt_x"/>
                                          </p:val>
                                        </p:tav>
                                      </p:tavLst>
                                    </p:anim>
                                    <p:anim calcmode="lin" valueType="num">
                                      <p:cBhvr additive="base">
                                        <p:cTn id="8" dur="500" fill="hold"/>
                                        <p:tgtEl>
                                          <p:spTgt spid="13319"/>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316"/>
                                        </p:tgtEl>
                                        <p:attrNameLst>
                                          <p:attrName>style.visibility</p:attrName>
                                        </p:attrNameLst>
                                      </p:cBhvr>
                                      <p:to>
                                        <p:strVal val="visible"/>
                                      </p:to>
                                    </p:set>
                                    <p:anim calcmode="lin" valueType="num">
                                      <p:cBhvr additive="base">
                                        <p:cTn id="11" dur="500" fill="hold"/>
                                        <p:tgtEl>
                                          <p:spTgt spid="13316"/>
                                        </p:tgtEl>
                                        <p:attrNameLst>
                                          <p:attrName>ppt_x</p:attrName>
                                        </p:attrNameLst>
                                      </p:cBhvr>
                                      <p:tavLst>
                                        <p:tav tm="0">
                                          <p:val>
                                            <p:strVal val="0-#ppt_w/2"/>
                                          </p:val>
                                        </p:tav>
                                        <p:tav tm="100000">
                                          <p:val>
                                            <p:strVal val="#ppt_x"/>
                                          </p:val>
                                        </p:tav>
                                      </p:tavLst>
                                    </p:anim>
                                    <p:anim calcmode="lin" valueType="num">
                                      <p:cBhvr additive="base">
                                        <p:cTn id="12"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animBg="1"/>
      <p:bldP spid="133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5076825" y="404813"/>
            <a:ext cx="3779838" cy="5883275"/>
          </a:xfrm>
          <a:prstGeom prst="rect">
            <a:avLst/>
          </a:prstGeom>
          <a:solidFill>
            <a:srgbClr val="000080">
              <a:alpha val="61000"/>
            </a:srgbClr>
          </a:solidFill>
          <a:ln w="9525">
            <a:noFill/>
            <a:miter lim="800000"/>
            <a:headEnd/>
            <a:tailEnd/>
          </a:ln>
          <a:effectLst/>
        </p:spPr>
        <p:txBody>
          <a:bodyPr>
            <a:spAutoFit/>
          </a:bodyPr>
          <a:lstStyle/>
          <a:p>
            <a:pPr algn="ctr"/>
            <a:r>
              <a:rPr lang="uk-UA" sz="2000" b="1" i="1" u="sng"/>
              <a:t>Місяць</a:t>
            </a:r>
            <a:r>
              <a:rPr lang="uk-UA" sz="2000" b="1"/>
              <a:t> почав своє обертання на орбіті навколо Землі приблизно 4,53 млрд  років тому.  </a:t>
            </a:r>
            <a:br>
              <a:rPr lang="uk-UA" sz="2000" b="1"/>
            </a:br>
            <a:r>
              <a:rPr lang="uk-UA" sz="2000" b="1"/>
              <a:t>Це стабілізувало  осьовий  нахил  планети.</a:t>
            </a:r>
          </a:p>
          <a:p>
            <a:pPr algn="ctr"/>
            <a:endParaRPr lang="uk-UA" sz="2000" b="1"/>
          </a:p>
          <a:p>
            <a:pPr algn="ctr"/>
            <a:r>
              <a:rPr lang="uk-UA" sz="2000" b="1"/>
              <a:t>Діаметр Місяця складає </a:t>
            </a:r>
            <a:br>
              <a:rPr lang="uk-UA" sz="2000" b="1"/>
            </a:br>
            <a:r>
              <a:rPr lang="uk-UA" sz="2000" b="1"/>
              <a:t>¾ діаметра Землі, а маса – 1/81 земної маси. Відстань між центрами Місяця і Землі – 384 487 км.</a:t>
            </a:r>
          </a:p>
          <a:p>
            <a:pPr algn="ctr"/>
            <a:endParaRPr lang="uk-UA" sz="2000" b="1"/>
          </a:p>
          <a:p>
            <a:pPr algn="ctr"/>
            <a:r>
              <a:rPr lang="uk-UA" sz="2000" b="1"/>
              <a:t>Обертання системи Земля-Місяць відбувається навколо спільного центру мас, розташованого на відстані 1700 км над поверхнею Землі. </a:t>
            </a:r>
          </a:p>
        </p:txBody>
      </p:sp>
      <p:pic>
        <p:nvPicPr>
          <p:cNvPr id="12293" name="Picture 5" descr="zemlj2"/>
          <p:cNvPicPr>
            <a:picLocks noChangeAspect="1" noChangeArrowheads="1"/>
          </p:cNvPicPr>
          <p:nvPr/>
        </p:nvPicPr>
        <p:blipFill>
          <a:blip r:embed="rId2"/>
          <a:srcRect/>
          <a:stretch>
            <a:fillRect/>
          </a:stretch>
        </p:blipFill>
        <p:spPr bwMode="auto">
          <a:xfrm>
            <a:off x="215900" y="404813"/>
            <a:ext cx="4724400" cy="5905500"/>
          </a:xfrm>
          <a:prstGeom prst="rect">
            <a:avLst/>
          </a:prstGeom>
          <a:noFill/>
          <a:ln w="25400">
            <a:solidFill>
              <a:srgbClr val="00008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800" decel="100000"/>
                                        <p:tgtEl>
                                          <p:spTgt spid="12292"/>
                                        </p:tgtEl>
                                      </p:cBhvr>
                                    </p:animEffect>
                                    <p:anim calcmode="lin" valueType="num">
                                      <p:cBhvr>
                                        <p:cTn id="8" dur="800" decel="100000" fill="hold"/>
                                        <p:tgtEl>
                                          <p:spTgt spid="12292"/>
                                        </p:tgtEl>
                                        <p:attrNameLst>
                                          <p:attrName>style.rotation</p:attrName>
                                        </p:attrNameLst>
                                      </p:cBhvr>
                                      <p:tavLst>
                                        <p:tav tm="0">
                                          <p:val>
                                            <p:fltVal val="-90"/>
                                          </p:val>
                                        </p:tav>
                                        <p:tav tm="100000">
                                          <p:val>
                                            <p:fltVal val="0"/>
                                          </p:val>
                                        </p:tav>
                                      </p:tavLst>
                                    </p:anim>
                                    <p:anim calcmode="lin" valueType="num">
                                      <p:cBhvr>
                                        <p:cTn id="9" dur="800" decel="100000" fill="hold"/>
                                        <p:tgtEl>
                                          <p:spTgt spid="12292"/>
                                        </p:tgtEl>
                                        <p:attrNameLst>
                                          <p:attrName>ppt_x</p:attrName>
                                        </p:attrNameLst>
                                      </p:cBhvr>
                                      <p:tavLst>
                                        <p:tav tm="0">
                                          <p:val>
                                            <p:strVal val="#ppt_x+0.4"/>
                                          </p:val>
                                        </p:tav>
                                        <p:tav tm="100000">
                                          <p:val>
                                            <p:strVal val="#ppt_x-0.05"/>
                                          </p:val>
                                        </p:tav>
                                      </p:tavLst>
                                    </p:anim>
                                    <p:anim calcmode="lin" valueType="num">
                                      <p:cBhvr>
                                        <p:cTn id="10" dur="800" decel="100000" fill="hold"/>
                                        <p:tgtEl>
                                          <p:spTgt spid="1229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29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29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395288" y="188913"/>
            <a:ext cx="8497887" cy="1920875"/>
          </a:xfrm>
          <a:prstGeom prst="rect">
            <a:avLst/>
          </a:prstGeom>
          <a:solidFill>
            <a:srgbClr val="000080">
              <a:alpha val="59000"/>
            </a:srgbClr>
          </a:solidFill>
          <a:ln w="9525">
            <a:noFill/>
            <a:miter lim="800000"/>
            <a:headEnd/>
            <a:tailEnd/>
          </a:ln>
          <a:effectLst/>
        </p:spPr>
        <p:txBody>
          <a:bodyPr>
            <a:spAutoFit/>
          </a:bodyPr>
          <a:lstStyle/>
          <a:p>
            <a:r>
              <a:rPr lang="uk-UA" sz="2000" b="1">
                <a:effectLst>
                  <a:outerShdw blurRad="38100" dist="38100" dir="2700000" algn="tl">
                    <a:srgbClr val="000000"/>
                  </a:outerShdw>
                </a:effectLst>
              </a:rPr>
              <a:t>Період орбітального руху навколо Землі (сидеричний період обертання) 27,32 земної доби  </a:t>
            </a:r>
            <a:r>
              <a:rPr lang="uk-UA" sz="2000" b="1">
                <a:solidFill>
                  <a:schemeClr val="folHlink"/>
                </a:solidFill>
                <a:effectLst>
                  <a:outerShdw blurRad="38100" dist="38100" dir="2700000" algn="tl">
                    <a:srgbClr val="000000"/>
                  </a:outerShdw>
                </a:effectLst>
              </a:rPr>
              <a:t>збігається з періодом осьового обертання Місяця</a:t>
            </a:r>
            <a:r>
              <a:rPr lang="uk-UA" sz="2000" b="1"/>
              <a:t>. </a:t>
            </a:r>
            <a:r>
              <a:rPr lang="uk-UA" sz="2000" b="1">
                <a:effectLst>
                  <a:outerShdw blurRad="38100" dist="38100" dir="2700000" algn="tl">
                    <a:srgbClr val="000000"/>
                  </a:outerShdw>
                </a:effectLst>
              </a:rPr>
              <a:t>Завдяки цьому Місяць завжди обернений до Землі однією півкулею (так звана </a:t>
            </a:r>
            <a:r>
              <a:rPr lang="uk-UA" sz="2000" b="1" i="1" u="sng">
                <a:effectLst>
                  <a:outerShdw blurRad="38100" dist="38100" dir="2700000" algn="tl">
                    <a:srgbClr val="000000"/>
                  </a:outerShdw>
                </a:effectLst>
              </a:rPr>
              <a:t>видима</a:t>
            </a:r>
            <a:r>
              <a:rPr lang="uk-UA" sz="2000" b="1" i="1">
                <a:effectLst>
                  <a:outerShdw blurRad="38100" dist="38100" dir="2700000" algn="tl">
                    <a:srgbClr val="000000"/>
                  </a:outerShdw>
                </a:effectLst>
              </a:rPr>
              <a:t> </a:t>
            </a:r>
            <a:r>
              <a:rPr lang="uk-UA" sz="2000" b="1">
                <a:effectLst>
                  <a:outerShdw blurRad="38100" dist="38100" dir="2700000" algn="tl">
                    <a:srgbClr val="000000"/>
                  </a:outerShdw>
                </a:effectLst>
              </a:rPr>
              <a:t>сторона Місяця).</a:t>
            </a:r>
            <a:r>
              <a:rPr lang="en-US" sz="2000" b="1">
                <a:effectLst>
                  <a:outerShdw blurRad="38100" dist="38100" dir="2700000" algn="tl">
                    <a:srgbClr val="000000"/>
                  </a:outerShdw>
                </a:effectLst>
              </a:rPr>
              <a:t> </a:t>
            </a:r>
            <a:r>
              <a:rPr lang="uk-UA" sz="2000" b="1">
                <a:effectLst>
                  <a:outerShdw blurRad="38100" dist="38100" dir="2700000" algn="tl">
                    <a:srgbClr val="000000"/>
                  </a:outerShdw>
                </a:effectLst>
              </a:rPr>
              <a:t>Інша місячна півкуля завжди невидима. Вперше її сфотографувала автоматична станція “Луна-3” у 1959 році.</a:t>
            </a:r>
          </a:p>
        </p:txBody>
      </p:sp>
      <p:pic>
        <p:nvPicPr>
          <p:cNvPr id="14341" name="Picture 5" descr="gal_05_small"/>
          <p:cNvPicPr>
            <a:picLocks noChangeAspect="1" noChangeArrowheads="1"/>
          </p:cNvPicPr>
          <p:nvPr/>
        </p:nvPicPr>
        <p:blipFill>
          <a:blip r:embed="rId2"/>
          <a:srcRect/>
          <a:stretch>
            <a:fillRect/>
          </a:stretch>
        </p:blipFill>
        <p:spPr bwMode="auto">
          <a:xfrm>
            <a:off x="4824413" y="2384425"/>
            <a:ext cx="3970337" cy="4105275"/>
          </a:xfrm>
          <a:prstGeom prst="rect">
            <a:avLst/>
          </a:prstGeom>
          <a:noFill/>
          <a:ln w="25400">
            <a:solidFill>
              <a:srgbClr val="000080"/>
            </a:solidFill>
            <a:miter lim="800000"/>
            <a:headEnd/>
            <a:tailEnd/>
          </a:ln>
        </p:spPr>
      </p:pic>
      <p:pic>
        <p:nvPicPr>
          <p:cNvPr id="14345" name="Picture 9" descr="1329295224_20120212_moonrot"/>
          <p:cNvPicPr>
            <a:picLocks noChangeAspect="1" noChangeArrowheads="1"/>
          </p:cNvPicPr>
          <p:nvPr/>
        </p:nvPicPr>
        <p:blipFill>
          <a:blip r:embed="rId3"/>
          <a:srcRect/>
          <a:stretch>
            <a:fillRect/>
          </a:stretch>
        </p:blipFill>
        <p:spPr bwMode="auto">
          <a:xfrm>
            <a:off x="395288" y="2349500"/>
            <a:ext cx="4248150" cy="4157663"/>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 calcmode="lin" valueType="num">
                                      <p:cBhvr additive="base">
                                        <p:cTn id="7" dur="500" fill="hold"/>
                                        <p:tgtEl>
                                          <p:spTgt spid="14340"/>
                                        </p:tgtEl>
                                        <p:attrNameLst>
                                          <p:attrName>ppt_x</p:attrName>
                                        </p:attrNameLst>
                                      </p:cBhvr>
                                      <p:tavLst>
                                        <p:tav tm="0">
                                          <p:val>
                                            <p:strVal val="1+#ppt_w/2"/>
                                          </p:val>
                                        </p:tav>
                                        <p:tav tm="100000">
                                          <p:val>
                                            <p:strVal val="#ppt_x"/>
                                          </p:val>
                                        </p:tav>
                                      </p:tavLst>
                                    </p:anim>
                                    <p:anim calcmode="lin" valueType="num">
                                      <p:cBhvr additive="base">
                                        <p:cTn id="8" dur="500" fill="hold"/>
                                        <p:tgtEl>
                                          <p:spTgt spid="143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3167"/>
            <a:ext cx="8229600" cy="1143000"/>
          </a:xfrm>
        </p:spPr>
        <p:txBody>
          <a:bodyPr/>
          <a:lstStyle/>
          <a:p>
            <a:r>
              <a:rPr lang="uk-UA" dirty="0" smtClean="0"/>
              <a:t>Походження назви</a:t>
            </a:r>
            <a:endParaRPr lang="ru-RU" dirty="0"/>
          </a:p>
        </p:txBody>
      </p:sp>
      <p:sp>
        <p:nvSpPr>
          <p:cNvPr id="3" name="Объект 2"/>
          <p:cNvSpPr>
            <a:spLocks noGrp="1"/>
          </p:cNvSpPr>
          <p:nvPr>
            <p:ph idx="1"/>
          </p:nvPr>
        </p:nvSpPr>
        <p:spPr>
          <a:xfrm>
            <a:off x="0" y="908720"/>
            <a:ext cx="5482952" cy="5661248"/>
          </a:xfrm>
        </p:spPr>
        <p:txBody>
          <a:bodyPr>
            <a:normAutofit fontScale="77500" lnSpcReduction="20000"/>
          </a:bodyPr>
          <a:lstStyle/>
          <a:p>
            <a:endParaRPr lang="ru-RU" dirty="0" smtClean="0"/>
          </a:p>
          <a:p>
            <a:r>
              <a:rPr lang="ru-RU" dirty="0" smtClean="0"/>
              <a:t>Планету названо на честь </a:t>
            </a:r>
            <a:r>
              <a:rPr lang="ru-RU" dirty="0" err="1" smtClean="0"/>
              <a:t>римського</a:t>
            </a:r>
            <a:r>
              <a:rPr lang="ru-RU" dirty="0" smtClean="0"/>
              <a:t> бога </a:t>
            </a:r>
            <a:r>
              <a:rPr lang="ru-RU" dirty="0" err="1" smtClean="0"/>
              <a:t>Меркурія</a:t>
            </a:r>
            <a:r>
              <a:rPr lang="ru-RU" dirty="0" smtClean="0"/>
              <a:t>, </a:t>
            </a:r>
            <a:r>
              <a:rPr lang="ru-RU" dirty="0" err="1" smtClean="0"/>
              <a:t>послідовника</a:t>
            </a:r>
            <a:r>
              <a:rPr lang="ru-RU" dirty="0" smtClean="0"/>
              <a:t> </a:t>
            </a:r>
            <a:r>
              <a:rPr lang="ru-RU" dirty="0" err="1" smtClean="0"/>
              <a:t>грецького</a:t>
            </a:r>
            <a:r>
              <a:rPr lang="ru-RU" dirty="0" smtClean="0"/>
              <a:t> Гермеса та </a:t>
            </a:r>
            <a:r>
              <a:rPr lang="ru-RU" dirty="0" err="1" smtClean="0"/>
              <a:t>вавілонського</a:t>
            </a:r>
            <a:r>
              <a:rPr lang="ru-RU" dirty="0" smtClean="0"/>
              <a:t> </a:t>
            </a:r>
            <a:r>
              <a:rPr lang="ru-RU" dirty="0" err="1" smtClean="0"/>
              <a:t>Набу</a:t>
            </a:r>
            <a:r>
              <a:rPr lang="ru-RU" dirty="0" smtClean="0"/>
              <a:t>. </a:t>
            </a:r>
            <a:r>
              <a:rPr lang="ru-RU" dirty="0" err="1" smtClean="0"/>
              <a:t>Давні</a:t>
            </a:r>
            <a:r>
              <a:rPr lang="ru-RU" dirty="0" smtClean="0"/>
              <a:t> греки </a:t>
            </a:r>
            <a:r>
              <a:rPr lang="ru-RU" dirty="0" err="1" smtClean="0"/>
              <a:t>часів</a:t>
            </a:r>
            <a:r>
              <a:rPr lang="ru-RU" dirty="0" smtClean="0"/>
              <a:t> </a:t>
            </a:r>
            <a:r>
              <a:rPr lang="ru-RU" dirty="0" err="1" smtClean="0"/>
              <a:t>Гесіода</a:t>
            </a:r>
            <a:r>
              <a:rPr lang="ru-RU" dirty="0" smtClean="0"/>
              <a:t> назвали </a:t>
            </a:r>
            <a:r>
              <a:rPr lang="ru-RU" dirty="0" err="1" smtClean="0"/>
              <a:t>Меркурій</a:t>
            </a:r>
            <a:r>
              <a:rPr lang="ru-RU" dirty="0" smtClean="0"/>
              <a:t> «</a:t>
            </a:r>
            <a:r>
              <a:rPr lang="el-GR" dirty="0" smtClean="0"/>
              <a:t>Στίλβων» (</a:t>
            </a:r>
            <a:r>
              <a:rPr lang="ru-RU" dirty="0" err="1" smtClean="0"/>
              <a:t>Стилбон</a:t>
            </a:r>
            <a:r>
              <a:rPr lang="ru-RU" dirty="0" smtClean="0"/>
              <a:t>, </a:t>
            </a:r>
            <a:r>
              <a:rPr lang="ru-RU" dirty="0" err="1" smtClean="0"/>
              <a:t>блискучий</a:t>
            </a:r>
            <a:r>
              <a:rPr lang="ru-RU" dirty="0" smtClean="0"/>
              <a:t>). До </a:t>
            </a:r>
            <a:r>
              <a:rPr lang="en-US" dirty="0" smtClean="0"/>
              <a:t>V </a:t>
            </a:r>
            <a:r>
              <a:rPr lang="ru-RU" dirty="0" err="1" smtClean="0"/>
              <a:t>століття</a:t>
            </a:r>
            <a:r>
              <a:rPr lang="ru-RU" dirty="0" smtClean="0"/>
              <a:t> до н. е. греки </a:t>
            </a:r>
            <a:r>
              <a:rPr lang="ru-RU" dirty="0" err="1" smtClean="0"/>
              <a:t>вважали</a:t>
            </a:r>
            <a:r>
              <a:rPr lang="ru-RU" dirty="0" smtClean="0"/>
              <a:t>, </a:t>
            </a:r>
            <a:r>
              <a:rPr lang="ru-RU" dirty="0" err="1" smtClean="0"/>
              <a:t>що</a:t>
            </a:r>
            <a:r>
              <a:rPr lang="ru-RU" dirty="0" smtClean="0"/>
              <a:t> </a:t>
            </a:r>
            <a:r>
              <a:rPr lang="ru-RU" dirty="0" err="1" smtClean="0"/>
              <a:t>Меркурій</a:t>
            </a:r>
            <a:r>
              <a:rPr lang="ru-RU" dirty="0" smtClean="0"/>
              <a:t>, </a:t>
            </a:r>
            <a:r>
              <a:rPr lang="ru-RU" dirty="0" err="1" smtClean="0"/>
              <a:t>видимий</a:t>
            </a:r>
            <a:r>
              <a:rPr lang="ru-RU" dirty="0" smtClean="0"/>
              <a:t> на </a:t>
            </a:r>
            <a:r>
              <a:rPr lang="ru-RU" dirty="0" err="1" smtClean="0"/>
              <a:t>вечірньому</a:t>
            </a:r>
            <a:r>
              <a:rPr lang="ru-RU" dirty="0" smtClean="0"/>
              <a:t> та </a:t>
            </a:r>
            <a:r>
              <a:rPr lang="ru-RU" dirty="0" err="1" smtClean="0"/>
              <a:t>вранішньому</a:t>
            </a:r>
            <a:r>
              <a:rPr lang="ru-RU" dirty="0" smtClean="0"/>
              <a:t> </a:t>
            </a:r>
            <a:r>
              <a:rPr lang="ru-RU" dirty="0" err="1" smtClean="0"/>
              <a:t>небі</a:t>
            </a:r>
            <a:r>
              <a:rPr lang="ru-RU" dirty="0" smtClean="0"/>
              <a:t> — </a:t>
            </a:r>
            <a:r>
              <a:rPr lang="ru-RU" dirty="0" err="1" smtClean="0"/>
              <a:t>це</a:t>
            </a:r>
            <a:r>
              <a:rPr lang="ru-RU" dirty="0" smtClean="0"/>
              <a:t> два </a:t>
            </a:r>
            <a:r>
              <a:rPr lang="ru-RU" dirty="0" err="1" smtClean="0"/>
              <a:t>різні</a:t>
            </a:r>
            <a:r>
              <a:rPr lang="ru-RU" dirty="0" smtClean="0"/>
              <a:t> </a:t>
            </a:r>
            <a:r>
              <a:rPr lang="ru-RU" dirty="0" err="1" smtClean="0"/>
              <a:t>об'єкти</a:t>
            </a:r>
            <a:r>
              <a:rPr lang="ru-RU" dirty="0" smtClean="0"/>
              <a:t>. У </a:t>
            </a:r>
            <a:r>
              <a:rPr lang="ru-RU" dirty="0" err="1" smtClean="0"/>
              <a:t>Стародавній</a:t>
            </a:r>
            <a:r>
              <a:rPr lang="ru-RU" dirty="0" smtClean="0"/>
              <a:t> </a:t>
            </a:r>
            <a:r>
              <a:rPr lang="ru-RU" dirty="0" err="1" smtClean="0"/>
              <a:t>Індії</a:t>
            </a:r>
            <a:r>
              <a:rPr lang="ru-RU" dirty="0" smtClean="0"/>
              <a:t> </a:t>
            </a:r>
            <a:r>
              <a:rPr lang="ru-RU" dirty="0" err="1" smtClean="0"/>
              <a:t>Меркурій</a:t>
            </a:r>
            <a:r>
              <a:rPr lang="ru-RU" dirty="0" smtClean="0"/>
              <a:t> </a:t>
            </a:r>
            <a:r>
              <a:rPr lang="ru-RU" dirty="0" err="1" smtClean="0"/>
              <a:t>називали</a:t>
            </a:r>
            <a:r>
              <a:rPr lang="ru-RU" dirty="0" smtClean="0"/>
              <a:t> Будда (</a:t>
            </a:r>
            <a:r>
              <a:rPr lang="hi-IN" dirty="0" smtClean="0"/>
              <a:t>बुध) </a:t>
            </a:r>
            <a:r>
              <a:rPr lang="ru-RU" dirty="0" smtClean="0"/>
              <a:t>та </a:t>
            </a:r>
            <a:r>
              <a:rPr lang="ru-RU" dirty="0" err="1" smtClean="0"/>
              <a:t>Рогінея</a:t>
            </a:r>
            <a:r>
              <a:rPr lang="ru-RU" dirty="0" smtClean="0"/>
              <a:t>. У </a:t>
            </a:r>
            <a:r>
              <a:rPr lang="ru-RU" dirty="0" err="1" smtClean="0"/>
              <a:t>китайській</a:t>
            </a:r>
            <a:r>
              <a:rPr lang="ru-RU" dirty="0" smtClean="0"/>
              <a:t>, </a:t>
            </a:r>
            <a:r>
              <a:rPr lang="ru-RU" dirty="0" err="1" smtClean="0"/>
              <a:t>японській</a:t>
            </a:r>
            <a:r>
              <a:rPr lang="ru-RU" dirty="0" smtClean="0"/>
              <a:t>, </a:t>
            </a:r>
            <a:r>
              <a:rPr lang="ru-RU" dirty="0" err="1" smtClean="0"/>
              <a:t>в'єтнамській</a:t>
            </a:r>
            <a:r>
              <a:rPr lang="ru-RU" dirty="0" smtClean="0"/>
              <a:t> та </a:t>
            </a:r>
            <a:r>
              <a:rPr lang="ru-RU" dirty="0" err="1" smtClean="0"/>
              <a:t>корейських</a:t>
            </a:r>
            <a:r>
              <a:rPr lang="ru-RU" dirty="0" smtClean="0"/>
              <a:t> </a:t>
            </a:r>
            <a:r>
              <a:rPr lang="ru-RU" dirty="0" err="1" smtClean="0"/>
              <a:t>мовах</a:t>
            </a:r>
            <a:r>
              <a:rPr lang="ru-RU" dirty="0" smtClean="0"/>
              <a:t> </a:t>
            </a:r>
            <a:r>
              <a:rPr lang="ru-RU" dirty="0" err="1" smtClean="0"/>
              <a:t>Меркурій</a:t>
            </a:r>
            <a:r>
              <a:rPr lang="ru-RU" dirty="0" smtClean="0"/>
              <a:t> </a:t>
            </a:r>
            <a:r>
              <a:rPr lang="ru-RU" dirty="0" err="1" smtClean="0"/>
              <a:t>називають</a:t>
            </a:r>
            <a:r>
              <a:rPr lang="ru-RU" dirty="0" smtClean="0"/>
              <a:t> Водяною </a:t>
            </a:r>
            <a:r>
              <a:rPr lang="ru-RU" dirty="0" err="1" smtClean="0"/>
              <a:t>зіркою</a:t>
            </a:r>
            <a:r>
              <a:rPr lang="ru-RU" dirty="0" smtClean="0"/>
              <a:t> (</a:t>
            </a:r>
            <a:r>
              <a:rPr lang="ja-JP" altLang="en-US" dirty="0" smtClean="0"/>
              <a:t>水星</a:t>
            </a:r>
            <a:r>
              <a:rPr lang="en-US" altLang="ja-JP" dirty="0" smtClean="0"/>
              <a:t>) (</a:t>
            </a:r>
            <a:r>
              <a:rPr lang="ru-RU" dirty="0" smtClean="0"/>
              <a:t>в </a:t>
            </a:r>
            <a:r>
              <a:rPr lang="ru-RU" dirty="0" err="1" smtClean="0"/>
              <a:t>уявленнях</a:t>
            </a:r>
            <a:r>
              <a:rPr lang="ru-RU" dirty="0" smtClean="0"/>
              <a:t> про 5 </a:t>
            </a:r>
            <a:r>
              <a:rPr lang="ru-RU" dirty="0" err="1" smtClean="0"/>
              <a:t>елементів</a:t>
            </a:r>
            <a:r>
              <a:rPr lang="ru-RU" dirty="0" smtClean="0"/>
              <a:t>).</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24128" y="1086958"/>
            <a:ext cx="3318349" cy="5771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15307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5759450" y="1844675"/>
            <a:ext cx="3133725" cy="4664075"/>
          </a:xfrm>
          <a:prstGeom prst="rect">
            <a:avLst/>
          </a:prstGeom>
          <a:solidFill>
            <a:srgbClr val="000080">
              <a:alpha val="60001"/>
            </a:srgbClr>
          </a:solidFill>
          <a:ln w="9525">
            <a:noFill/>
            <a:miter lim="800000"/>
            <a:headEnd/>
            <a:tailEnd/>
          </a:ln>
          <a:effectLst/>
        </p:spPr>
        <p:txBody>
          <a:bodyPr anchor="ctr">
            <a:spAutoFit/>
          </a:bodyPr>
          <a:lstStyle/>
          <a:p>
            <a:r>
              <a:rPr lang="uk-UA" sz="2000" b="1">
                <a:effectLst>
                  <a:outerShdw blurRad="38100" dist="38100" dir="2700000" algn="tl">
                    <a:srgbClr val="000000"/>
                  </a:outerShdw>
                </a:effectLst>
              </a:rPr>
              <a:t>Видимий рух Місяця на тлі зірок супроводжується зміною зовнішнього вигляду нашого супутника (</a:t>
            </a:r>
            <a:r>
              <a:rPr lang="uk-UA" sz="2000" b="1">
                <a:solidFill>
                  <a:schemeClr val="hlink"/>
                </a:solidFill>
                <a:effectLst>
                  <a:outerShdw blurRad="38100" dist="38100" dir="2700000" algn="tl">
                    <a:srgbClr val="000000"/>
                  </a:outerShdw>
                </a:effectLst>
              </a:rPr>
              <a:t>фази Місяця</a:t>
            </a:r>
            <a:r>
              <a:rPr lang="uk-UA" sz="2000" b="1">
                <a:effectLst>
                  <a:outerShdw blurRad="38100" dist="38100" dir="2700000" algn="tl">
                    <a:srgbClr val="000000"/>
                  </a:outerShdw>
                </a:effectLst>
              </a:rPr>
              <a:t>). Видимий край диска Місяця називається </a:t>
            </a:r>
            <a:r>
              <a:rPr lang="uk-UA" sz="2000" b="1">
                <a:solidFill>
                  <a:schemeClr val="hlink"/>
                </a:solidFill>
                <a:effectLst>
                  <a:outerShdw blurRad="38100" dist="38100" dir="2700000" algn="tl">
                    <a:srgbClr val="000000"/>
                  </a:outerShdw>
                </a:effectLst>
              </a:rPr>
              <a:t>лімбом</a:t>
            </a:r>
            <a:r>
              <a:rPr lang="uk-UA" sz="2000" b="1">
                <a:effectLst>
                  <a:outerShdw blurRad="38100" dist="38100" dir="2700000" algn="tl">
                    <a:srgbClr val="000000"/>
                  </a:outerShdw>
                </a:effectLst>
              </a:rPr>
              <a:t>. Лінія, що розділяє освітлену і неосвітлену частини диска Місяця, називається </a:t>
            </a:r>
            <a:r>
              <a:rPr lang="uk-UA" sz="2000" b="1">
                <a:solidFill>
                  <a:schemeClr val="hlink"/>
                </a:solidFill>
                <a:effectLst>
                  <a:outerShdw blurRad="38100" dist="38100" dir="2700000" algn="tl">
                    <a:srgbClr val="000000"/>
                  </a:outerShdw>
                </a:effectLst>
              </a:rPr>
              <a:t>термінатором</a:t>
            </a:r>
            <a:r>
              <a:rPr lang="uk-UA" sz="2000" b="1">
                <a:effectLst>
                  <a:outerShdw blurRad="38100" dist="38100" dir="2700000" algn="tl">
                    <a:srgbClr val="000000"/>
                  </a:outerShdw>
                </a:effectLst>
              </a:rPr>
              <a:t>.</a:t>
            </a:r>
          </a:p>
        </p:txBody>
      </p:sp>
      <p:pic>
        <p:nvPicPr>
          <p:cNvPr id="18439" name="Picture 7" descr="moon_fazy"/>
          <p:cNvPicPr>
            <a:picLocks noChangeAspect="1" noChangeArrowheads="1"/>
          </p:cNvPicPr>
          <p:nvPr/>
        </p:nvPicPr>
        <p:blipFill>
          <a:blip r:embed="rId2"/>
          <a:srcRect/>
          <a:stretch>
            <a:fillRect/>
          </a:stretch>
        </p:blipFill>
        <p:spPr bwMode="auto">
          <a:xfrm>
            <a:off x="250825" y="188913"/>
            <a:ext cx="5394325" cy="3371850"/>
          </a:xfrm>
          <a:prstGeom prst="rect">
            <a:avLst/>
          </a:prstGeom>
          <a:noFill/>
        </p:spPr>
      </p:pic>
      <p:pic>
        <p:nvPicPr>
          <p:cNvPr id="18441" name="Picture 9" descr="img@forall@a@6776@9"/>
          <p:cNvPicPr>
            <a:picLocks noChangeAspect="1" noChangeArrowheads="1"/>
          </p:cNvPicPr>
          <p:nvPr/>
        </p:nvPicPr>
        <p:blipFill>
          <a:blip r:embed="rId3"/>
          <a:srcRect/>
          <a:stretch>
            <a:fillRect/>
          </a:stretch>
        </p:blipFill>
        <p:spPr bwMode="auto">
          <a:xfrm>
            <a:off x="250825" y="3644900"/>
            <a:ext cx="4033838" cy="3033713"/>
          </a:xfrm>
          <a:prstGeom prst="rect">
            <a:avLst/>
          </a:prstGeom>
          <a:noFill/>
        </p:spPr>
      </p:pic>
      <p:pic>
        <p:nvPicPr>
          <p:cNvPr id="18443" name="Picture 11" descr="s320x240"/>
          <p:cNvPicPr>
            <a:picLocks noChangeAspect="1" noChangeArrowheads="1"/>
          </p:cNvPicPr>
          <p:nvPr/>
        </p:nvPicPr>
        <p:blipFill>
          <a:blip r:embed="rId4"/>
          <a:srcRect/>
          <a:stretch>
            <a:fillRect/>
          </a:stretch>
        </p:blipFill>
        <p:spPr bwMode="auto">
          <a:xfrm>
            <a:off x="4356100" y="3644900"/>
            <a:ext cx="1262063" cy="1547813"/>
          </a:xfrm>
          <a:prstGeom prst="rect">
            <a:avLst/>
          </a:prstGeom>
          <a:noFill/>
        </p:spPr>
      </p:pic>
      <p:pic>
        <p:nvPicPr>
          <p:cNvPr id="18445" name="Picture 13" descr="&amp;Ncy;&amp;acy; &amp;ecy;&amp;tcy;&amp;ocy;&amp;jcy; &amp;fcy;&amp;ocy;&amp;tcy;&amp;ocy;&amp;gcy;&amp;rcy;&amp;acy;&amp;fcy;&amp;icy;&amp;icy; &amp;ocy;&amp;chcy;&amp;iecy;&amp;ncy;&amp;softcy; &amp;khcy;&amp;ocy;&amp;rcy;&amp;ocy;&amp;shcy;&amp;ocy; &amp;vcy;&amp;icy;&amp;dcy;&amp;ncy;&amp;acy; &amp;Lcy;&amp;ucy;&amp;ncy;&amp;acy; &amp;vcy; &amp;ncy;&amp;ocy;&amp;vcy;&amp;ocy;&amp;lcy;&amp;ucy;&amp;ncy;&amp;icy;&amp;iecy;."/>
          <p:cNvPicPr>
            <a:picLocks noChangeAspect="1" noChangeArrowheads="1"/>
          </p:cNvPicPr>
          <p:nvPr/>
        </p:nvPicPr>
        <p:blipFill>
          <a:blip r:embed="rId5"/>
          <a:srcRect/>
          <a:stretch>
            <a:fillRect/>
          </a:stretch>
        </p:blipFill>
        <p:spPr bwMode="auto">
          <a:xfrm>
            <a:off x="7380288" y="225425"/>
            <a:ext cx="1476375" cy="1460500"/>
          </a:xfrm>
          <a:prstGeom prst="rect">
            <a:avLst/>
          </a:prstGeom>
          <a:noFill/>
        </p:spPr>
      </p:pic>
      <p:pic>
        <p:nvPicPr>
          <p:cNvPr id="18447" name="Picture 15" descr="photo"/>
          <p:cNvPicPr>
            <a:picLocks noChangeAspect="1" noChangeArrowheads="1"/>
          </p:cNvPicPr>
          <p:nvPr/>
        </p:nvPicPr>
        <p:blipFill>
          <a:blip r:embed="rId6"/>
          <a:srcRect/>
          <a:stretch>
            <a:fillRect/>
          </a:stretch>
        </p:blipFill>
        <p:spPr bwMode="auto">
          <a:xfrm>
            <a:off x="5759450" y="225425"/>
            <a:ext cx="1512888" cy="148748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20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5" descr="ANd9GcS5US4QLDuM5IbN6HJu6qEWfKia5Jy2-W_GxZzNrpkAP7oxEPz8zMnMi3Xs"/>
          <p:cNvPicPr>
            <a:picLocks noChangeAspect="1" noChangeArrowheads="1"/>
          </p:cNvPicPr>
          <p:nvPr/>
        </p:nvPicPr>
        <p:blipFill>
          <a:blip r:embed="rId2"/>
          <a:srcRect/>
          <a:stretch>
            <a:fillRect/>
          </a:stretch>
        </p:blipFill>
        <p:spPr bwMode="auto">
          <a:xfrm>
            <a:off x="179388" y="188913"/>
            <a:ext cx="4284662" cy="2052637"/>
          </a:xfrm>
          <a:prstGeom prst="rect">
            <a:avLst/>
          </a:prstGeom>
          <a:noFill/>
        </p:spPr>
      </p:pic>
      <p:pic>
        <p:nvPicPr>
          <p:cNvPr id="29703" name="Picture 7"/>
          <p:cNvPicPr>
            <a:picLocks noChangeAspect="1" noChangeArrowheads="1"/>
          </p:cNvPicPr>
          <p:nvPr/>
        </p:nvPicPr>
        <p:blipFill>
          <a:blip r:embed="rId3"/>
          <a:srcRect/>
          <a:stretch>
            <a:fillRect/>
          </a:stretch>
        </p:blipFill>
        <p:spPr bwMode="auto">
          <a:xfrm>
            <a:off x="4356100" y="2349500"/>
            <a:ext cx="4572000" cy="3336925"/>
          </a:xfrm>
          <a:prstGeom prst="rect">
            <a:avLst/>
          </a:prstGeom>
          <a:noFill/>
        </p:spPr>
      </p:pic>
      <p:pic>
        <p:nvPicPr>
          <p:cNvPr id="29705" name="Picture 9" descr="f04_21721421-thumb-500x325"/>
          <p:cNvPicPr>
            <a:picLocks noChangeAspect="1" noChangeArrowheads="1"/>
          </p:cNvPicPr>
          <p:nvPr/>
        </p:nvPicPr>
        <p:blipFill>
          <a:blip r:embed="rId4"/>
          <a:srcRect/>
          <a:stretch>
            <a:fillRect/>
          </a:stretch>
        </p:blipFill>
        <p:spPr bwMode="auto">
          <a:xfrm>
            <a:off x="179388" y="2349500"/>
            <a:ext cx="4105275" cy="3324225"/>
          </a:xfrm>
          <a:prstGeom prst="rect">
            <a:avLst/>
          </a:prstGeom>
          <a:noFill/>
        </p:spPr>
      </p:pic>
      <p:sp>
        <p:nvSpPr>
          <p:cNvPr id="29706" name="Rectangle 10"/>
          <p:cNvSpPr>
            <a:spLocks noChangeArrowheads="1"/>
          </p:cNvSpPr>
          <p:nvPr/>
        </p:nvSpPr>
        <p:spPr bwMode="auto">
          <a:xfrm>
            <a:off x="215900" y="5670550"/>
            <a:ext cx="8712200" cy="1187450"/>
          </a:xfrm>
          <a:prstGeom prst="rect">
            <a:avLst/>
          </a:prstGeom>
          <a:solidFill>
            <a:srgbClr val="000080">
              <a:alpha val="60001"/>
            </a:srgbClr>
          </a:solidFill>
          <a:ln w="9525">
            <a:noFill/>
            <a:miter lim="800000"/>
            <a:headEnd/>
            <a:tailEnd/>
          </a:ln>
          <a:effectLst/>
        </p:spPr>
        <p:txBody>
          <a:bodyPr anchor="ctr">
            <a:spAutoFit/>
          </a:bodyPr>
          <a:lstStyle/>
          <a:p>
            <a:r>
              <a:rPr lang="uk-UA" sz="2400" b="1">
                <a:effectLst>
                  <a:outerShdw blurRad="38100" dist="38100" dir="2700000" algn="tl">
                    <a:srgbClr val="000000"/>
                  </a:outerShdw>
                </a:effectLst>
              </a:rPr>
              <a:t>Площини обертання Місяця і екліптики не співпадають, однак коли Місяць час від часу опиняється між Землею і Сонцем, відбуваються сонячні затемнення. </a:t>
            </a:r>
            <a:endParaRPr lang="uk-UA" sz="2400" b="1"/>
          </a:p>
        </p:txBody>
      </p:sp>
      <p:pic>
        <p:nvPicPr>
          <p:cNvPr id="29707" name="Picture 11"/>
          <p:cNvPicPr>
            <a:picLocks noChangeAspect="1" noChangeArrowheads="1"/>
          </p:cNvPicPr>
          <p:nvPr/>
        </p:nvPicPr>
        <p:blipFill>
          <a:blip r:embed="rId5"/>
          <a:srcRect/>
          <a:stretch>
            <a:fillRect/>
          </a:stretch>
        </p:blipFill>
        <p:spPr bwMode="auto">
          <a:xfrm>
            <a:off x="4572000" y="188913"/>
            <a:ext cx="4356100" cy="2052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706"/>
                                        </p:tgtEl>
                                        <p:attrNameLst>
                                          <p:attrName>style.visibility</p:attrName>
                                        </p:attrNameLst>
                                      </p:cBhvr>
                                      <p:to>
                                        <p:strVal val="visible"/>
                                      </p:to>
                                    </p:set>
                                    <p:anim calcmode="lin" valueType="num">
                                      <p:cBhvr additive="base">
                                        <p:cTn id="7" dur="500" fill="hold"/>
                                        <p:tgtEl>
                                          <p:spTgt spid="29706"/>
                                        </p:tgtEl>
                                        <p:attrNameLst>
                                          <p:attrName>ppt_x</p:attrName>
                                        </p:attrNameLst>
                                      </p:cBhvr>
                                      <p:tavLst>
                                        <p:tav tm="0">
                                          <p:val>
                                            <p:strVal val="#ppt_x"/>
                                          </p:val>
                                        </p:tav>
                                        <p:tav tm="100000">
                                          <p:val>
                                            <p:strVal val="#ppt_x"/>
                                          </p:val>
                                        </p:tav>
                                      </p:tavLst>
                                    </p:anim>
                                    <p:anim calcmode="lin" valueType="num">
                                      <p:cBhvr additive="base">
                                        <p:cTn id="8" dur="500" fill="hold"/>
                                        <p:tgtEl>
                                          <p:spTgt spid="297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ChangeArrowheads="1"/>
          </p:cNvSpPr>
          <p:nvPr/>
        </p:nvSpPr>
        <p:spPr bwMode="auto">
          <a:xfrm>
            <a:off x="250825" y="4365625"/>
            <a:ext cx="8639175" cy="2225675"/>
          </a:xfrm>
          <a:prstGeom prst="rect">
            <a:avLst/>
          </a:prstGeom>
          <a:solidFill>
            <a:srgbClr val="000080">
              <a:alpha val="60001"/>
            </a:srgbClr>
          </a:solidFill>
          <a:ln w="9525">
            <a:noFill/>
            <a:miter lim="800000"/>
            <a:headEnd/>
            <a:tailEnd/>
          </a:ln>
          <a:effectLst/>
        </p:spPr>
        <p:txBody>
          <a:bodyPr>
            <a:spAutoFit/>
          </a:bodyPr>
          <a:lstStyle/>
          <a:p>
            <a:r>
              <a:rPr lang="uk-UA" sz="2000" b="1">
                <a:effectLst>
                  <a:outerShdw blurRad="38100" dist="38100" dir="2700000" algn="tl">
                    <a:srgbClr val="000000"/>
                  </a:outerShdw>
                </a:effectLst>
              </a:rPr>
              <a:t>Місяць у момент повного місячного затемнення насправді позбавляється сонячного світла, тому повне місячне затемнення видно з будь-якої точки </a:t>
            </a:r>
            <a:r>
              <a:rPr lang="uk-UA" sz="2000" b="1">
                <a:solidFill>
                  <a:schemeClr val="folHlink"/>
                </a:solidFill>
                <a:effectLst>
                  <a:outerShdw blurRad="38100" dist="38100" dir="2700000" algn="tl">
                    <a:srgbClr val="000000"/>
                  </a:outerShdw>
                </a:effectLst>
              </a:rPr>
              <a:t>нічної</a:t>
            </a:r>
            <a:r>
              <a:rPr lang="uk-UA" sz="2000" b="1">
                <a:effectLst>
                  <a:outerShdw blurRad="38100" dist="38100" dir="2700000" algn="tl">
                    <a:srgbClr val="000000"/>
                  </a:outerShdw>
                </a:effectLst>
              </a:rPr>
              <a:t> півкулі Землі. Затемнення починається і закінчується одночасно для всіх географічних точок. Однак місцевий час цього явища буде різним. Так як рух відбувається  із заходу на схід, то першим входить у земну тінь лівий край Місяця.</a:t>
            </a:r>
          </a:p>
        </p:txBody>
      </p:sp>
      <p:pic>
        <p:nvPicPr>
          <p:cNvPr id="19464" name="Picture 8" descr=" (539x232, 16Kb)"/>
          <p:cNvPicPr>
            <a:picLocks noChangeAspect="1" noChangeArrowheads="1"/>
          </p:cNvPicPr>
          <p:nvPr/>
        </p:nvPicPr>
        <p:blipFill>
          <a:blip r:embed="rId2"/>
          <a:srcRect/>
          <a:stretch>
            <a:fillRect/>
          </a:stretch>
        </p:blipFill>
        <p:spPr bwMode="auto">
          <a:xfrm>
            <a:off x="250825" y="404813"/>
            <a:ext cx="8642350" cy="37211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fade">
                                      <p:cBhvr>
                                        <p:cTn id="7" dur="800" decel="100000"/>
                                        <p:tgtEl>
                                          <p:spTgt spid="19460"/>
                                        </p:tgtEl>
                                      </p:cBhvr>
                                    </p:animEffect>
                                    <p:anim calcmode="lin" valueType="num">
                                      <p:cBhvr>
                                        <p:cTn id="8" dur="800" decel="100000" fill="hold"/>
                                        <p:tgtEl>
                                          <p:spTgt spid="19460"/>
                                        </p:tgtEl>
                                        <p:attrNameLst>
                                          <p:attrName>style.rotation</p:attrName>
                                        </p:attrNameLst>
                                      </p:cBhvr>
                                      <p:tavLst>
                                        <p:tav tm="0">
                                          <p:val>
                                            <p:fltVal val="-90"/>
                                          </p:val>
                                        </p:tav>
                                        <p:tav tm="100000">
                                          <p:val>
                                            <p:fltVal val="0"/>
                                          </p:val>
                                        </p:tav>
                                      </p:tavLst>
                                    </p:anim>
                                    <p:anim calcmode="lin" valueType="num">
                                      <p:cBhvr>
                                        <p:cTn id="9" dur="800" decel="100000" fill="hold"/>
                                        <p:tgtEl>
                                          <p:spTgt spid="19460"/>
                                        </p:tgtEl>
                                        <p:attrNameLst>
                                          <p:attrName>ppt_x</p:attrName>
                                        </p:attrNameLst>
                                      </p:cBhvr>
                                      <p:tavLst>
                                        <p:tav tm="0">
                                          <p:val>
                                            <p:strVal val="#ppt_x+0.4"/>
                                          </p:val>
                                        </p:tav>
                                        <p:tav tm="100000">
                                          <p:val>
                                            <p:strVal val="#ppt_x-0.05"/>
                                          </p:val>
                                        </p:tav>
                                      </p:tavLst>
                                    </p:anim>
                                    <p:anim calcmode="lin" valueType="num">
                                      <p:cBhvr>
                                        <p:cTn id="10" dur="800" decel="100000" fill="hold"/>
                                        <p:tgtEl>
                                          <p:spTgt spid="1946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46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46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 Box 5"/>
          <p:cNvSpPr txBox="1">
            <a:spLocks noChangeArrowheads="1"/>
          </p:cNvSpPr>
          <p:nvPr/>
        </p:nvSpPr>
        <p:spPr bwMode="auto">
          <a:xfrm>
            <a:off x="250825" y="260350"/>
            <a:ext cx="8642350" cy="1006475"/>
          </a:xfrm>
          <a:prstGeom prst="rect">
            <a:avLst/>
          </a:prstGeom>
          <a:solidFill>
            <a:srgbClr val="000080">
              <a:alpha val="60001"/>
            </a:srgbClr>
          </a:solidFill>
          <a:ln w="9525">
            <a:noFill/>
            <a:miter lim="800000"/>
            <a:headEnd/>
            <a:tailEnd/>
          </a:ln>
          <a:effectLst/>
        </p:spPr>
        <p:txBody>
          <a:bodyPr>
            <a:spAutoFit/>
          </a:bodyPr>
          <a:lstStyle/>
          <a:p>
            <a:pPr>
              <a:spcBef>
                <a:spcPct val="50000"/>
              </a:spcBef>
            </a:pPr>
            <a:r>
              <a:rPr lang="uk-UA" sz="2000" b="1">
                <a:effectLst>
                  <a:outerShdw blurRad="38100" dist="38100" dir="2700000" algn="tl">
                    <a:srgbClr val="000000"/>
                  </a:outerShdw>
                </a:effectLst>
              </a:rPr>
              <a:t>На Місяці вже побували земляни. Перший крок на місячній поверхні зробив командир корабля “Аполлон-11” Ніл Амстронг на західній околиці Моря Спокою, на екваторі Місяця 29.07.1969 р.</a:t>
            </a:r>
          </a:p>
        </p:txBody>
      </p:sp>
      <p:pic>
        <p:nvPicPr>
          <p:cNvPr id="21511" name="Picture 7" descr="%D0%90%D1%81%D1%82%D1%80%D0%BE%D0%BD%D0%B0%D0%B2%D1%82-%D0%BD%D0%B0-%D0%9B%D1%83%D0%BD%D0%B51"/>
          <p:cNvPicPr>
            <a:picLocks noChangeAspect="1" noChangeArrowheads="1"/>
          </p:cNvPicPr>
          <p:nvPr/>
        </p:nvPicPr>
        <p:blipFill>
          <a:blip r:embed="rId3"/>
          <a:srcRect/>
          <a:stretch>
            <a:fillRect/>
          </a:stretch>
        </p:blipFill>
        <p:spPr bwMode="auto">
          <a:xfrm>
            <a:off x="4356100" y="3170238"/>
            <a:ext cx="4576763" cy="3498850"/>
          </a:xfrm>
          <a:prstGeom prst="rect">
            <a:avLst/>
          </a:prstGeom>
          <a:noFill/>
        </p:spPr>
      </p:pic>
      <p:pic>
        <p:nvPicPr>
          <p:cNvPr id="21508" name="Picture 4" descr="00018740"/>
          <p:cNvPicPr>
            <a:picLocks noChangeAspect="1" noChangeArrowheads="1"/>
          </p:cNvPicPr>
          <p:nvPr/>
        </p:nvPicPr>
        <p:blipFill>
          <a:blip r:embed="rId4"/>
          <a:srcRect/>
          <a:stretch>
            <a:fillRect/>
          </a:stretch>
        </p:blipFill>
        <p:spPr bwMode="auto">
          <a:xfrm>
            <a:off x="287338" y="1376363"/>
            <a:ext cx="5113337" cy="2825750"/>
          </a:xfrm>
          <a:prstGeom prst="rect">
            <a:avLst/>
          </a:prstGeom>
          <a:noFill/>
          <a:ln w="25400">
            <a:solidFill>
              <a:srgbClr val="000080"/>
            </a:solidFill>
            <a:miter lim="800000"/>
            <a:headEnd/>
            <a:tailEnd/>
          </a:ln>
        </p:spPr>
      </p:pic>
      <p:pic>
        <p:nvPicPr>
          <p:cNvPr id="21513" name="Picture 9" descr="AS16-114-18423l"/>
          <p:cNvPicPr>
            <a:picLocks noChangeAspect="1" noChangeArrowheads="1"/>
          </p:cNvPicPr>
          <p:nvPr/>
        </p:nvPicPr>
        <p:blipFill>
          <a:blip r:embed="rId5"/>
          <a:srcRect/>
          <a:stretch>
            <a:fillRect/>
          </a:stretch>
        </p:blipFill>
        <p:spPr bwMode="auto">
          <a:xfrm>
            <a:off x="287338" y="4292600"/>
            <a:ext cx="3744912" cy="2338388"/>
          </a:xfrm>
          <a:prstGeom prst="rect">
            <a:avLst/>
          </a:prstGeom>
          <a:noFill/>
        </p:spPr>
      </p:pic>
      <p:pic>
        <p:nvPicPr>
          <p:cNvPr id="21515" name="Picture 11" descr="ANd9GcTJKCbmR20n25gYOArk5ftRHui5IXGb1svQ_RWw-64UzLd8H4v6KlYGKvBQdw"/>
          <p:cNvPicPr>
            <a:picLocks noChangeAspect="1" noChangeArrowheads="1"/>
          </p:cNvPicPr>
          <p:nvPr/>
        </p:nvPicPr>
        <p:blipFill>
          <a:blip r:embed="rId6"/>
          <a:srcRect/>
          <a:stretch>
            <a:fillRect/>
          </a:stretch>
        </p:blipFill>
        <p:spPr bwMode="auto">
          <a:xfrm>
            <a:off x="6588125" y="1376363"/>
            <a:ext cx="2322513" cy="1747837"/>
          </a:xfrm>
          <a:prstGeom prst="rect">
            <a:avLst/>
          </a:prstGeom>
          <a:noFill/>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linds(horizontal)">
                                      <p:cBhvr>
                                        <p:cTn id="7" dur="5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Марс – </a:t>
            </a:r>
            <a:r>
              <a:rPr lang="ru-RU" dirty="0" err="1" smtClean="0"/>
              <a:t>четверта</a:t>
            </a:r>
            <a:r>
              <a:rPr lang="ru-RU" dirty="0" smtClean="0"/>
              <a:t> планета </a:t>
            </a:r>
            <a:r>
              <a:rPr lang="ru-RU" dirty="0" err="1" smtClean="0"/>
              <a:t>Сонячної</a:t>
            </a:r>
            <a:r>
              <a:rPr lang="ru-RU" dirty="0" smtClean="0"/>
              <a:t> </a:t>
            </a:r>
            <a:r>
              <a:rPr lang="ru-RU" dirty="0" err="1" smtClean="0"/>
              <a:t>системи</a:t>
            </a:r>
            <a:r>
              <a:rPr lang="ru-RU" dirty="0" smtClean="0"/>
              <a:t>, яка </a:t>
            </a:r>
            <a:r>
              <a:rPr lang="ru-RU" dirty="0" err="1" smtClean="0"/>
              <a:t>з</a:t>
            </a:r>
            <a:r>
              <a:rPr lang="ru-RU" dirty="0" smtClean="0"/>
              <a:t> </a:t>
            </a:r>
            <a:r>
              <a:rPr lang="ru-RU" dirty="0" err="1" smtClean="0"/>
              <a:t>періодом</a:t>
            </a:r>
            <a:r>
              <a:rPr lang="ru-RU" dirty="0" smtClean="0"/>
              <a:t> 687 </a:t>
            </a:r>
            <a:r>
              <a:rPr lang="ru-RU" dirty="0" err="1" smtClean="0"/>
              <a:t>земних</a:t>
            </a:r>
            <a:r>
              <a:rPr lang="ru-RU" dirty="0" smtClean="0"/>
              <a:t> </a:t>
            </a:r>
            <a:r>
              <a:rPr lang="ru-RU" dirty="0" err="1" smtClean="0"/>
              <a:t>діб</a:t>
            </a:r>
            <a:r>
              <a:rPr lang="ru-RU" dirty="0" smtClean="0"/>
              <a:t> </a:t>
            </a:r>
            <a:r>
              <a:rPr lang="ru-RU" dirty="0" err="1" smtClean="0"/>
              <a:t>рухається</a:t>
            </a:r>
            <a:r>
              <a:rPr lang="ru-RU" dirty="0" smtClean="0"/>
              <a:t> </a:t>
            </a:r>
            <a:r>
              <a:rPr lang="ru-RU" dirty="0" err="1" smtClean="0"/>
              <a:t>навколо</a:t>
            </a:r>
            <a:r>
              <a:rPr lang="ru-RU" dirty="0" smtClean="0"/>
              <a:t> </a:t>
            </a:r>
            <a:r>
              <a:rPr lang="ru-RU" dirty="0" err="1" smtClean="0"/>
              <a:t>Сонця</a:t>
            </a:r>
            <a:r>
              <a:rPr lang="ru-RU" dirty="0" smtClean="0"/>
              <a:t> на </a:t>
            </a:r>
            <a:r>
              <a:rPr lang="ru-RU" dirty="0" err="1" smtClean="0"/>
              <a:t>середній</a:t>
            </a:r>
            <a:r>
              <a:rPr lang="ru-RU" dirty="0" smtClean="0"/>
              <a:t> </a:t>
            </a:r>
            <a:r>
              <a:rPr lang="ru-RU" dirty="0" err="1" smtClean="0"/>
              <a:t>відстані</a:t>
            </a:r>
            <a:r>
              <a:rPr lang="ru-RU" dirty="0" smtClean="0"/>
              <a:t> 228 млн. км</a:t>
            </a:r>
          </a:p>
          <a:p>
            <a:endParaRPr lang="ru-RU" dirty="0"/>
          </a:p>
        </p:txBody>
      </p:sp>
      <p:pic>
        <p:nvPicPr>
          <p:cNvPr id="4098" name="Picture 2" descr="http://image.zn.ua/media/images/original/Dec2013/78225.jpg"/>
          <p:cNvPicPr>
            <a:picLocks noChangeAspect="1" noChangeArrowheads="1"/>
          </p:cNvPicPr>
          <p:nvPr/>
        </p:nvPicPr>
        <p:blipFill>
          <a:blip r:embed="rId2"/>
          <a:srcRect/>
          <a:stretch>
            <a:fillRect/>
          </a:stretch>
        </p:blipFill>
        <p:spPr bwMode="auto">
          <a:xfrm>
            <a:off x="3000364" y="3500438"/>
            <a:ext cx="5076825" cy="302895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3074" name="AutoShape 2" descr="data:image/jpeg;base64,/9j/4AAQSkZJRgABAQAAAQABAAD/2wCEAAkGBxQTEhUUExQVFRUXGBoYFRcYFxgdGBcdFxgYGBgXFxgaHCggGholHBgXITEhJSkrLi4uGB8zODMsNygtLisBCgoKDg0OGhAQGywlICQsLDQsLCwsLCwsLCwsLCwsLCwsLCwsLCwsLCwsLCwsLCwsLCwsLCwsLCwsLCwsLCwsLP/AABEIAOEA4AMBIgACEQEDEQH/xAAbAAACAgMBAAAAAAAAAAAAAAAABAMFAQIGB//EAEMQAAEDAgMEBQoEBQMDBQAAAAEAAhEDIQQxQQUSUWFxgZGh0QYTIjRzk7GywfAVMlPhBxRCUvEjY6Ikg8JERWKCkv/EABoBAAIDAQEAAAAAAAAAAAAAAAADAQIEBQb/xAAmEQACAgIDAQABBAMBAAAAAAAAAQIRAyEEEjFBBRMiUWEUMkIj/9oADAMBAAIRAxEAPwDyjbG1a4xFZra1UAVHgAVHAABxgATYBJfjOI/Xre8f4rO3T/1Nf2tT5ykEAPfjOI/Xre8f4o/GcR+vW94/xSKEAPfjOI/Xre8f4o/GcR+vW94/xSKEAPfjOI/Xre8f4o/GcR+vW94/xSKzCAHfxnEfr1veP8UfjOI/Xre8f4rGF2a99/yt/udl1DMqzwmxx/a5/Tl2BUlOKGRxSl4V7dr4k5V63vH+KnpYvGOyq1/ePH1XSYbZsi4DP/iBHbFlaYbYrQZPjdIlyoo24/x85HIMGN1r1R/3X+KYp4fFn/1VT3lTxXZNwlOIiY4rLqTYjdAWd81vw1R/GR+s4eo3FjLE1T/3KnioS7G/rVfev8V3HmIGUzkYz6FsMIDn3wp/zWgf4uL+nnz8bjBnVxHvH+KgO2MR+vW94/xXo2I2a0XtHUqzEbNpOzAPYmR5ifqEz/FyXkji/wAZxH69b3j/ABR+M4j9et7x/iugxvkw03Y6O8ffWqDG7KqU7ubI4i4WiGaEvGYsvFy4/Vox+M4j9et7x/ij8ZxH69b3j/FJLCaZx78ZxH69b3j/ABR+M4j9et7x/ikUIAf/ABnEfr1veP8AFY/GcR+vW94/xSKEAPfjOI/Xre8f4pzY21q7sRRa6tVINVgINRxBBcAQRNwqVPbC9Zoe1p/OEAG3fWa/tanzlIp7bvrNf2tT5ykUACEIQAIWVe7D2EanpvBDcwP7uZ4D4qspKKtloQc3SKvA4B9Uw0den79S6LZ+xmgWG87VzhYdAXRYXAboiwGWQy4DlyUNRpJDWixtbX9lknyHLSOli4kYq5C7aDQRffOnAdWvUrfC7PIuSfgOxPbP2UGNmJMX/bknA2BOSw5M16R08WFRWxOlhuR0jILFWmBF5KZqTAvHMLSnQEySM89ezVJs0pGRh7AmeOULWthCW+iAPvNNVDpMkX7dbKNlUjWenJVtklM2k6Y3gRfLlzWWH0t0g+KscUAbgwei3YoaLgHDfPORPwjPuTO1or4R4rCSBe2o4cVj8NbGYvkY+vFWFLETIkEaTaRoelbUyQLAFpvBzVO7WiaRTHCOaD/U3ouoW0pHEdh6wrvzzTY+jziYHFJNpNDrOykToeCZGb+kdTmNseTtN3pNhjjy9EnmNFyONwb6ZhwjgdD0Fep1WgHKx0/ZV+0NlMeI3bHj926Vrw8px1I5/K/Hxn+6GmeZoVttrYr6BmDu88x0+KqV0YyUlaOFOEoPrJbBCEKxUE9sL1mh7Wn84SKe2F6zQ9rT+cIANu+s1/a1PnKRT23fWa/tanzlIoAEIXXeRPkscQfOvH+mCd2cnEa82jvNuKrKSirZaEHN0jHkr5MecIfVBjNrMpHF3Lku0dh2Usjvu1MWngOQTeMptpODQQZF3EwBAF5VbtAenDXSJEkdrr5WNoXNyZHNnaw4Y446MVahzMC9hOcfRT0Hbzp3bDJvx0UWKw26N4kEAxEzuzcSBlYJrAU3EhwkDpIPd0BIk1WjVFfyW7XAtk2ysdIzyPWl3unIi3Ytq9QASTn381Aa8cCDAsNOrPNZ6NKJqkgSIn75FRtYDc34ZWSL8S5zgG3GZi8cAI5pmhUBi/Xz4KaaJTsYo0hcP6j8AQtKjWgE3ykWz7bqR9UAZSeV4GvaSlBVET8ba/EKEgIjBmbd/wAFX1X+laDof2TOKq6N1/fldL0sDUPpbs5SBnwmE6KS2yrb8JRIuZjQ3zj4pzCV/RLSZGv3xSW7nn+/Nb0mQQb8uc8VRoshvzBdJactcjHRqoQ2LR06qemyqJMWyMiZ7dFGGEkyA0iMteJjT91VMk3Y2dBz4FN0MMOHSoKBBN7E6TPfxVlhKgBhwjX91VsGK4/ZzKjN1wBGi8s8o/J40SXNktH5hq2cjzbzXslRljFwqvaezBUaTmRYg6tOYWjjch43/Rj5XGjmj/Z4chX3lTsA4Z4Ik0n/AJDw4sdzHeFQrtRkpK0ednCUJOMvQT2wvWaHtafzhIp7YXrND2tP5wrFA276zX9rU+cpFPbd9Zr+1qfOUkEAWvk1sV2LrtpCQ381R39rRmenQcyF7FjC2hTY1jQ0NG6GjQAeiJ5m561TeRmx/wCVw4Lxu1ao33k5gX3GdQvHFx4K8w7JAbwdvXF5iZ7xbKVz+Tkt18R1eLh6xt+sr2YTzkGRvO/MXHITAnhLj8EliajWUzYEzutvwmSO5PvvvPdAkyY7o6JlJ4rANJBjMABoJN4E36Vlv+TbWtFU7E7zvTJ3eA6Pu6mdtJ26It8fsLV1FjSBrqdJ5KGkN55/tGQTHTBWixrO3iHvkMAhsnONT3nqSmJxr32bAblGRPM+AUOLFp3pv+XU8OpRtqujdABdeQBf7Cqo6GdvhP51zHCd1l7TMZ2yzInvurHDn0SZBuc9ZMxEz3JCjSENBEu0sZn4phjBrY5ag/sqTpjIJobq4kZGY0PxyWzHgzfITeZ6b3UeHpu3wYkjPJbbQxoiGgz/AHOiw4CPvJKr4ht0LvDS0GS0kHR1xocr9UqVgAYN2vTBgAy1wdaJi1+SRdXJESP8KGkddEzpoo3sdq15c5wsDmOpYpVjoTEiRNh3W5KCrWmM56+/wC2Yd0/d+lT10TZZjG1Wz6W99Rot6eK846XQw8foTlHT0Jehjt2QIg/0uuBrYxIUlPcccoPDPtSmq+F0PYemx+RE6jTnCmxLQ0CCJBHTlfqyVZUaGxrN/wBs+K1ZiTvDhpJmOhV62Fl5Rc4XFxF8suhPUGAj8wvpr0c1X0XxB7PqJhOg2tBvHNUKyRT7b2Q2tTqUnAX7Rwe3mF4pjcMab3Mdm0kHq1XvWIcWu3oyseY+7rzX+IuzRvCuwWPov6Rkunwcn/LOX+Rw3HuvhxCe2F6zQ9rT+cJFPbC9Zoe1p/OF0jiht31mv7Wp85Vr5A7HGJxlNrhNNn+pU4brLwek7o61Vbd9Zr+1qfOV6L/DmkKGEdVj0q7/APgyzR1u3+wKk3SGYo9pUdXtSsXFxtlbrJm33mFT4nGHSTeAegQfgVPtDEEw2YnMjv8Avkq3EBu80Cd1oJ6VzJbZ2Y6RZsq7zGg56x2rWs3dDoNzlyVfVxm7pbgO4qLF40jISDF4sFRwYz9RJCdUkm/Ax06oY4tacgXZ/wCOSlqVzExlbkPspKvWmCZP3r2K6TZNpIKjBG8DfXh09KhovgzfP4IqNJbMx0arfDsmBNz9kq/wrtslZUJJJdBcdDfqjJWjBvek43gT2ZEpdmGa24EmM8+xbCdJ6PgkSd+GqEWvSSrXgk/UkW48UrUqAi9jyyWlSqcoUYbJy+/qpUaBysaoYUG03PGLdKjqUy23HiL8s1l7Q3M9kg9doCYwbWu9J0ujQG/K40UN1sKvQu4O5g/FaPxRcADeMk5iMPEEuMf0yO4n6qDC4becNL93H74oTVWS0/DXhmE/gznNz2FbVsIGj0HB0XLXAgjqOYSjMRwEcc+Oiq/3LRZaLCmcpzJ/ui2pk2kI/l4eJjd4ggqWj6YgQO9bHDBuZB5g5cc0rsXosBh3AAk2ju4iOhWWBbkDcjvCoMJioJG8RGXRy8EzhMW4EAkkRbo1uqOLIatFntBugvJy+IK5zb+zW1qdRl53d5vPdzHTC6Wk/wBMO0ibi/8AlLbXwkltRhyInnOYT8MmmhGRJrq/p4BWZuuIOhhN7C9Zoe1p/OFbeX2AbRxbw3I3VTsL1mh7Wn84Xci7SZ5rJHpJx/g2222cVXAzNapH/wCyvUsLQ3KdGmMqbWtPOAJPbK4TZuGFTau6cv5h7j/9HOf/AOK9Ee6BGtyR2wk53SNHGjdsXr1jDg3lPaIH3xSuIfA5qepUO9ujIi/cktqOyA0+pWGtpHRb/a2J4uq4R0KKpVc6G3nh99akD5FzMqXDuglxgk8/imN0haVhXMUr3vlPD4qo89GeU/clN7Rxm8OhVHnswrY4NorkyU9F3TpAiZkxMcI5ap/Z+RtHPjw6FT4cmLCbTa6t8LScN5ro3xci+QtIOR6kjIqRtwTTaGKlKfHKFGK26c5HAT8dFI+sALieHA9fCxWKlRuo6Elf2arXwiq1ATkY5zbrA6VBWbOXborJjWn/ADmt62DEb0w46AZzy0/dCmloHGynFM9Mc81NhiRcA20+KmpUBPx/dSbu7w4z0qZS+ERj9I31nNhsSx0weBjL4pnBva4FxZubhF96zxN2xncctVq0iLwoXURkDxzCrpk7H3YgOI82NwwRc70jhBAHUk8Q6mN21+IsHDn1qKrTgcD0jtUeHd6RdJJGpuhRXoX8LTCVAPSaHR3doTbd12omLQ0gHp56JbDPO8YsIk5Rx+4U9WidIPFKfpc3r07AuEHK/wDVHhmsYeoG5iZBCQxLnAiZIGUz2CVnAYoPDgc2nOc7xEfVWUXVkWvDpMOCGz2KRhkxy6jeVph37sSQRoMuFjzj4LDMaBUtkM+V0QFyPPP4pUAahcBcBp7ZC4vYXrND2tP5wvQPK/GNrBwA431grgNh+s0Pa0/nC7mL/RHnOUv/AEbR0/kvbatd39prntJb9V1YrbxJ1mFyOxH7uOxjuBqDtqq+2a+x6UrkbQ3iktN1ydZv2qtx9aXJqrViehU+IckxjbsfklUaJvOLZ1e0HrSLquqwanYruJVTo1xNRJvI0TFUT0KBzIzsmR0JlsvNhUi5pIdAy5Ta/wBOSstl4gh3m3SbkfE3Gt/8XVJgGS2xiRF+u/f3LOGrbrycnAjd5RrdZskOzZvxZOkYnUVjlwAA7OnrSwMn4cua2bihUG8MzmOB1WbDVY1rR0vVaMOW+MxxptDsrxOrSciOtFOowETcmYJsBz5iJ+wkNr4neYGCPSJEcuZ4TxVox7NFMk+sXTG6GIa+S0wbTN7lMUxvza4z+ncuVBqAwBE2BGUfQpvCbTLRDxImZGYTJ4H6hGPlLySOgdTixt98dVCQNcvHUKvwuJdLjvb17ZZcCE2K4ISnBo0wyKSszUbEZLagwASc0VSd0xBPA8uHOUngK9Ul0k3kgnQn6clKVxIckpJUWBN5tGkfZi6lptM2Jg6c+PT+60w74sdJ5SZvbRT03AESlPQ1GcU8jM9o65VHtCjcuZOYEXuNCOjLsVxjjvCwu6w+MqswtTdfuuExZp7racU3DpWhWaKlplps/GHdAJMxLuxTY2ruj0c9Z55XS9GoIEwbzMZ/f0UG1anfmfvoV4RuRTI6gUuJqTY5i3aLfBctgae7jaY/32d7wV0jXkbwgwd0iRzzlUYEbQp+1pfFq68fDz+fexvB1IxuJHF9TuqLodk1M1yzakY6vzqVfnJ+ivcE+JSsqtFsEqonxdS5VTiXmVYYl0pPcBnll9UuOkOnbE5jTNaOdpwUlSn3KMBXFm5qWhFQgiZ6eOVlGSVhp6EUFj2ErQBGspk0A8ybHTwVRh33gpjE1rCDf4JUoO9DoZV1plhRxhpndOY0OvNNfz4cRHoacQehc9WDjfevogYkyBA+9VDwp7Lx5Uo6+HQYjHCIjeHAZa8b3tyutP55tg0C0XgjIRBPwVPTdH7xp/la0sRDiSJnLiFH6KLPktstn4kxGkkxzKWJuo6lcZqCtWJdA4IjArPKZqYvddLTyT+E2rkDfOSeYKqSQ0XHTK0tmEx401QqOacXaZ1Ax0jPp5qeliABaFzWGxecqZmKJmL/AHxWeWA3Q5hfMrQe9WLKgcMrWXNU8Zbd3TIyIOul+CdweIIaCYnlrwSsmLRpxZ1J0XGLqlrZvxtc8hCXZTBM8+rq7Fk1JvYznnZBcAUqKpGjT2SVYaREX00CQxdTruDwU2JqpLFugLThWzJnemaVSCARxhc3/wC4U/bUh/yarfDvJceCo6D5x7D/AL7O54C6MVSOJnlezXGvjG1T/vVO9zgugw9Rcvtsxiq/tqnzlXODryAeIUTWheJ0WxMpWo3NSNesvKz+GyrQjUJGX393WCN6SfuVOaditmUc4UtoqotiDvrChcMxzTr8Ocx0qMYU8FZSRVxZBuqVwtz0U7qRgACPqo2MIOXgo7WHWiMMcQtGshOb8iRBgXB+IKwKc59P7I7MlwXwjOGNo4LDcKbnsT7BZYqGx4Kndjv0lVlW4LTzpGXfyU9Vpz4qM0i6LQmpr6Z2nejRzz0qMhNPo6BaGlaylSRVxYrKnoOdHomI10WfM24LZo0IQ2mCTRI57teVx3JxuIIZJgQJA5/cKCmDw6uS1qjj1WSmkxyk47Q/gsSTe+VwenNPnEFVmFs1MMeluKbNmHJUabLDelRPcJvdRtqKKu+ASVOOGy2TIqNcRDZI+81yuyHTi6J41mH/AJhXW1MQRQJOZ+tvFUewvWaHtafzhbVpHIzytht31mv7Wp85TOy6ssjUFK7d9Zr+1qfOVFgau67kbIaFRdM6SjWTTbqna9O0q8pE4/TXGQ1EremFECsh2iSx8WTPRTaPsLQOW0qjNCaJDTtY34QhtKRdbsIJHDlmf3W25wPiqWxyimROoN0CBTA0UgCy12iLYdI/ERlnUon0f8JndEKMsUpg8aFPM5T1rRrSM48O1OuCiIVu4l4UvBbcUbW9102WiIWu4rKQp4xdhByHXEKVlMZ65KRrFK1qjsTHHfpAAfFAp35KYMWFKZP6ZrELO7qt4WwZcIJUDVoRiGTujO8qVrStnvDQXHJok9SbB7KZPDnPKitBZTGg3j12H17VXbC9Zoe1p/OFBjsQaj3POp7BoOxT7C9Zoe1p/OFpXhypy7SsNu+s1/a1PnKSCd276zX9rU+cpFSVLXDVpCapuVLQq7pntVpTfIVWh0JFnRepQe5V9OomRU4LPKJojIaaVICl287KRpSmjRCRODnkOXgpKJnU2+8lEzS0rPQqNGiLJnPPYhpuod4oD1FDOwwx+Y1WPOQot4ER3rUkqKJ7G73yoyswtXBSVbAlDGo3ea3AUlaMm3WtWFbkLQkxmhA/TLQb8lgIA64WQrFbNg1a6ypHEKCo+Mv8KYplJSSJ95UnlLi4aKYNzd3RoOv6K1qncpuqOkNbYnidGjmcv8LisTXL3FxzJn9loxR+mPkZdURp3YXrND2tP5wkU9sL1mh7Wn84TzCG3fWa/tanzlIp7bvrNf2tT5ykUACYwuIixy+CXQglOi6aVNTqKpw+Jix/wngVRodGRaMqSp6ZVVTenKdRIlCjRCZYUneKy6ZnilmvUpySaNUZWjclZoMmZ04Z9K0BWeiyii/Yy8QYQCsOPOelZadFBMWBKzmpPN5Xm3GwH3ot6ETmBPFRZejQUbAyL6LNSiWxcHo0WzTNgJz6efUFPSw8xy4KLJoVc3pUZanzgiXAZCeOSiq0Te330lTFlZCZCyCpW0DIEZ8O5WWE2TP5sh9xzV20vRW3pFLMnlouo8m/JJ1Zrq1X/SotG+6o+zQ0XLiTpAK6jye8iaD6JxGJJp0WjelxDRutEl5cchn8V5//ABP/AIiDGf8ASYQebwVOAABBrFuTnDRgizT0m8AaIQ7K/EY8uVQdLbOe8ttvsxFQMw4LcNTkUgbF51qvHE6DQcySeZQhPSoxNtu2Ce2F6zQ9rT+cJFPbC9Zoe1p/OFJAbd9Zr+1qfOUintu+s1/a1PnKRQAIQhAAmKGIixyS6EEp0W1OrOSmZUVNTqEZJyliQc7KrQyMy0ZWTFOuqwPUjXpTgh0ZtFzTcFuL5Kqp1yE1RrklKcGjRHIhwA5yssaZsm24dm60io10/mbDpbwmbEdCn/l43YcyTfXLhe3YlNmheEdFmXFZq4cudJ641TjKG6LTJHpEi/G2ilcBY5aX49OgSxlidOk5/wCeIaPRAGZPb9EzgcM5zg1oLnOyA116ALZlS4etuOIa9zXEFpczKDw5J/ZWzRVqBg3bMLnl7t1oaB+Y3kZjwUUDnogxj202kWLgMxBaTN/SyDed5Sf8s579wwDbmG6kDR2iy5zZcwvDmBwIcBMweJH5dRMdCt6mJpMNMbo3Wkec3d1pMCwaTlzJuZOWspP4UlJfSTAYHeHmqbQ15bc5uDRaw/uP10Fx0NLYlDBUv5raVVjKYgspZiY/KRnUcYB3Rz0XM47+J2CwQccHRbWxLhcyfM0+HpZvN77sTxGS8m8pPKPE46r53E1TUdfdGTWA/wBLGizR9mVrx8dLctmDNym9Q0jp/wCJH8Sau0T5qmDRwjT6NPV8ZOqRboaLDmbrgkIWoxAhCEACe2F6zQ9rT+cJFPbC9Zoe1p/OEAG3fWa/tanzlIp7bvrNf2tT5ykUACEIQAIQhAAhCEAS06xCZpYsa2SKEUSpNFvTfORlSsqKka6MlK3EuH9Sq4jFkOiwW0XU3bwAOkOEiDnZWbdtg7ziwUyQAG06Y3Te+9LvR6WhceMe7UA9Sk/Ej/a1UeJMYs1HV0dtQRIJbrEA3ziZhbVNsyTuiBwJk6ZkATlwXKN2s4ad5Wr9qvOjR1eJVP0UW/yDr3bdfk09NgOxV+I2nn5wgzoVzL8Y8/1Hqt8FBKlYEir5MvhfP2+QIbJjLQeJVZi9pVKlnOMcNP3SaE1QivBMskpesEIQrFAQhCABCEIAE9sL1mh7Wn84SKe2F6zQ9rT+cIA9hp5DoWyEIAEIQgAQhCABCEIAEIQgAQhCABCEIAEIQgAQhCABCEIAEIQgAQhCABCEIAFq/I9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6" name="AutoShape 4" descr="data:image/jpeg;base64,/9j/4AAQSkZJRgABAQAAAQABAAD/2wCEAAkGBxQTEhUUExQVFRUXGBoYFRcYFxgdGBcdFxgYGBgXFxgaHCggGholHBgXITEhJSkrLi4uGB8zODMsNygtLisBCgoKDg0OGhAQGywlICQsLDQsLCwsLCwsLCwsLCwsLCwsLCwsLCwsLCwsLCwsLCwsLCwsLCwsLCwsLCwsLCwsLP/AABEIAOEA4AMBIgACEQEDEQH/xAAbAAACAgMBAAAAAAAAAAAAAAAABAMFAQIGB//EAEMQAAEDAgMEBQoEBQMDBQAAAAEAAhEDIQQxQQUSUWFxgZGh0QYTIjRzk7GywfAVMlPhBxRCUvEjY6Ikg8JERWKCkv/EABoBAAIDAQEAAAAAAAAAAAAAAAADAQIEBQb/xAAmEQACAgIDAQABBAMBAAAAAAAAAQIRAyEEEjFBBRMiUWEUMkIj/9oADAMBAAIRAxEAPwDyjbG1a4xFZra1UAVHgAVHAABxgATYBJfjOI/Xre8f4rO3T/1Nf2tT5ykEAPfjOI/Xre8f4o/GcR+vW94/xSKEAPfjOI/Xre8f4o/GcR+vW94/xSKEAPfjOI/Xre8f4o/GcR+vW94/xSKzCAHfxnEfr1veP8UfjOI/Xre8f4rGF2a99/yt/udl1DMqzwmxx/a5/Tl2BUlOKGRxSl4V7dr4k5V63vH+KnpYvGOyq1/ePH1XSYbZsi4DP/iBHbFlaYbYrQZPjdIlyoo24/x85HIMGN1r1R/3X+KYp4fFn/1VT3lTxXZNwlOIiY4rLqTYjdAWd81vw1R/GR+s4eo3FjLE1T/3KnioS7G/rVfev8V3HmIGUzkYz6FsMIDn3wp/zWgf4uL+nnz8bjBnVxHvH+KgO2MR+vW94/xXo2I2a0XtHUqzEbNpOzAPYmR5ifqEz/FyXkji/wAZxH69b3j/ABR+M4j9et7x/iugxvkw03Y6O8ffWqDG7KqU7ubI4i4WiGaEvGYsvFy4/Vox+M4j9et7x/ij8ZxH69b3j/FJLCaZx78ZxH69b3j/ABR+M4j9et7x/ikUIAf/ABnEfr1veP8AFY/GcR+vW94/xSKEAPfjOI/Xre8f4pzY21q7sRRa6tVINVgINRxBBcAQRNwqVPbC9Zoe1p/OEAG3fWa/tanzlIp7bvrNf2tT5ykUACEIQAIWVe7D2EanpvBDcwP7uZ4D4qspKKtloQc3SKvA4B9Uw0den79S6LZ+xmgWG87VzhYdAXRYXAboiwGWQy4DlyUNRpJDWixtbX9lknyHLSOli4kYq5C7aDQRffOnAdWvUrfC7PIuSfgOxPbP2UGNmJMX/bknA2BOSw5M16R08WFRWxOlhuR0jILFWmBF5KZqTAvHMLSnQEySM89ezVJs0pGRh7AmeOULWthCW+iAPvNNVDpMkX7dbKNlUjWenJVtklM2k6Y3gRfLlzWWH0t0g+KscUAbgwei3YoaLgHDfPORPwjPuTO1or4R4rCSBe2o4cVj8NbGYvkY+vFWFLETIkEaTaRoelbUyQLAFpvBzVO7WiaRTHCOaD/U3ouoW0pHEdh6wrvzzTY+jziYHFJNpNDrOykToeCZGb+kdTmNseTtN3pNhjjy9EnmNFyONwb6ZhwjgdD0Fep1WgHKx0/ZV+0NlMeI3bHj926Vrw8px1I5/K/Hxn+6GmeZoVttrYr6BmDu88x0+KqV0YyUlaOFOEoPrJbBCEKxUE9sL1mh7Wn84SKe2F6zQ9rT+cIANu+s1/a1PnKRT23fWa/tanzlIoAEIXXeRPkscQfOvH+mCd2cnEa82jvNuKrKSirZaEHN0jHkr5MecIfVBjNrMpHF3Lku0dh2Usjvu1MWngOQTeMptpODQQZF3EwBAF5VbtAenDXSJEkdrr5WNoXNyZHNnaw4Y446MVahzMC9hOcfRT0Hbzp3bDJvx0UWKw26N4kEAxEzuzcSBlYJrAU3EhwkDpIPd0BIk1WjVFfyW7XAtk2ysdIzyPWl3unIi3Ytq9QASTn381Aa8cCDAsNOrPNZ6NKJqkgSIn75FRtYDc34ZWSL8S5zgG3GZi8cAI5pmhUBi/Xz4KaaJTsYo0hcP6j8AQtKjWgE3ykWz7bqR9UAZSeV4GvaSlBVET8ba/EKEgIjBmbd/wAFX1X+laDof2TOKq6N1/fldL0sDUPpbs5SBnwmE6KS2yrb8JRIuZjQ3zj4pzCV/RLSZGv3xSW7nn+/Nb0mQQb8uc8VRoshvzBdJactcjHRqoQ2LR06qemyqJMWyMiZ7dFGGEkyA0iMteJjT91VMk3Y2dBz4FN0MMOHSoKBBN7E6TPfxVlhKgBhwjX91VsGK4/ZzKjN1wBGi8s8o/J40SXNktH5hq2cjzbzXslRljFwqvaezBUaTmRYg6tOYWjjch43/Rj5XGjmj/Z4chX3lTsA4Z4Ik0n/AJDw4sdzHeFQrtRkpK0ednCUJOMvQT2wvWaHtafzhIp7YXrND2tP5wrFA276zX9rU+cpFPbd9Zr+1qfOUkEAWvk1sV2LrtpCQ381R39rRmenQcyF7FjC2hTY1jQ0NG6GjQAeiJ5m561TeRmx/wCVw4Lxu1ao33k5gX3GdQvHFx4K8w7JAbwdvXF5iZ7xbKVz+Tkt18R1eLh6xt+sr2YTzkGRvO/MXHITAnhLj8EliajWUzYEzutvwmSO5PvvvPdAkyY7o6JlJ4rANJBjMABoJN4E36Vlv+TbWtFU7E7zvTJ3eA6Pu6mdtJ26It8fsLV1FjSBrqdJ5KGkN55/tGQTHTBWixrO3iHvkMAhsnONT3nqSmJxr32bAblGRPM+AUOLFp3pv+XU8OpRtqujdABdeQBf7Cqo6GdvhP51zHCd1l7TMZ2yzInvurHDn0SZBuc9ZMxEz3JCjSENBEu0sZn4phjBrY5ag/sqTpjIJobq4kZGY0PxyWzHgzfITeZ6b3UeHpu3wYkjPJbbQxoiGgz/AHOiw4CPvJKr4ht0LvDS0GS0kHR1xocr9UqVgAYN2vTBgAy1wdaJi1+SRdXJESP8KGkddEzpoo3sdq15c5wsDmOpYpVjoTEiRNh3W5KCrWmM56+/wC2Yd0/d+lT10TZZjG1Wz6W99Rot6eK846XQw8foTlHT0Jehjt2QIg/0uuBrYxIUlPcccoPDPtSmq+F0PYemx+RE6jTnCmxLQ0CCJBHTlfqyVZUaGxrN/wBs+K1ZiTvDhpJmOhV62Fl5Rc4XFxF8suhPUGAj8wvpr0c1X0XxB7PqJhOg2tBvHNUKyRT7b2Q2tTqUnAX7Rwe3mF4pjcMab3Mdm0kHq1XvWIcWu3oyseY+7rzX+IuzRvCuwWPov6Rkunwcn/LOX+Rw3HuvhxCe2F6zQ9rT+cJFPbC9Zoe1p/OF0jiht31mv7Wp85Vr5A7HGJxlNrhNNn+pU4brLwek7o61Vbd9Zr+1qfOV6L/DmkKGEdVj0q7/APgyzR1u3+wKk3SGYo9pUdXtSsXFxtlbrJm33mFT4nGHSTeAegQfgVPtDEEw2YnMjv8Avkq3EBu80Cd1oJ6VzJbZ2Y6RZsq7zGg56x2rWs3dDoNzlyVfVxm7pbgO4qLF40jISDF4sFRwYz9RJCdUkm/Ax06oY4tacgXZ/wCOSlqVzExlbkPspKvWmCZP3r2K6TZNpIKjBG8DfXh09KhovgzfP4IqNJbMx0arfDsmBNz9kq/wrtslZUJJJdBcdDfqjJWjBvek43gT2ZEpdmGa24EmM8+xbCdJ6PgkSd+GqEWvSSrXgk/UkW48UrUqAi9jyyWlSqcoUYbJy+/qpUaBysaoYUG03PGLdKjqUy23HiL8s1l7Q3M9kg9doCYwbWu9J0ujQG/K40UN1sKvQu4O5g/FaPxRcADeMk5iMPEEuMf0yO4n6qDC4becNL93H74oTVWS0/DXhmE/gznNz2FbVsIGj0HB0XLXAgjqOYSjMRwEcc+Oiq/3LRZaLCmcpzJ/ui2pk2kI/l4eJjd4ggqWj6YgQO9bHDBuZB5g5cc0rsXosBh3AAk2ju4iOhWWBbkDcjvCoMJioJG8RGXRy8EzhMW4EAkkRbo1uqOLIatFntBugvJy+IK5zb+zW1qdRl53d5vPdzHTC6Wk/wBMO0ibi/8AlLbXwkltRhyInnOYT8MmmhGRJrq/p4BWZuuIOhhN7C9Zoe1p/OFbeX2AbRxbw3I3VTsL1mh7Wn84Xci7SZ5rJHpJx/g2222cVXAzNapH/wCyvUsLQ3KdGmMqbWtPOAJPbK4TZuGFTau6cv5h7j/9HOf/AOK9Ee6BGtyR2wk53SNHGjdsXr1jDg3lPaIH3xSuIfA5qepUO9ujIi/cktqOyA0+pWGtpHRb/a2J4uq4R0KKpVc6G3nh99akD5FzMqXDuglxgk8/imN0haVhXMUr3vlPD4qo89GeU/clN7Rxm8OhVHnswrY4NorkyU9F3TpAiZkxMcI5ap/Z+RtHPjw6FT4cmLCbTa6t8LScN5ro3xci+QtIOR6kjIqRtwTTaGKlKfHKFGK26c5HAT8dFI+sALieHA9fCxWKlRuo6Elf2arXwiq1ATkY5zbrA6VBWbOXborJjWn/ADmt62DEb0w46AZzy0/dCmloHGynFM9Mc81NhiRcA20+KmpUBPx/dSbu7w4z0qZS+ERj9I31nNhsSx0weBjL4pnBva4FxZubhF96zxN2xncctVq0iLwoXURkDxzCrpk7H3YgOI82NwwRc70jhBAHUk8Q6mN21+IsHDn1qKrTgcD0jtUeHd6RdJJGpuhRXoX8LTCVAPSaHR3doTbd12omLQ0gHp56JbDPO8YsIk5Rx+4U9WidIPFKfpc3r07AuEHK/wDVHhmsYeoG5iZBCQxLnAiZIGUz2CVnAYoPDgc2nOc7xEfVWUXVkWvDpMOCGz2KRhkxy6jeVph37sSQRoMuFjzj4LDMaBUtkM+V0QFyPPP4pUAahcBcBp7ZC4vYXrND2tP5wvQPK/GNrBwA431grgNh+s0Pa0/nC7mL/RHnOUv/AEbR0/kvbatd39prntJb9V1YrbxJ1mFyOxH7uOxjuBqDtqq+2a+x6UrkbQ3iktN1ydZv2qtx9aXJqrViehU+IckxjbsfklUaJvOLZ1e0HrSLquqwanYruJVTo1xNRJvI0TFUT0KBzIzsmR0JlsvNhUi5pIdAy5Ta/wBOSstl4gh3m3SbkfE3Gt/8XVJgGS2xiRF+u/f3LOGrbrycnAjd5RrdZskOzZvxZOkYnUVjlwAA7OnrSwMn4cua2bihUG8MzmOB1WbDVY1rR0vVaMOW+MxxptDsrxOrSciOtFOowETcmYJsBz5iJ+wkNr4neYGCPSJEcuZ4TxVox7NFMk+sXTG6GIa+S0wbTN7lMUxvza4z+ncuVBqAwBE2BGUfQpvCbTLRDxImZGYTJ4H6hGPlLySOgdTixt98dVCQNcvHUKvwuJdLjvb17ZZcCE2K4ISnBo0wyKSszUbEZLagwASc0VSd0xBPA8uHOUngK9Ul0k3kgnQn6clKVxIckpJUWBN5tGkfZi6lptM2Jg6c+PT+60w74sdJ5SZvbRT03AESlPQ1GcU8jM9o65VHtCjcuZOYEXuNCOjLsVxjjvCwu6w+MqswtTdfuuExZp7racU3DpWhWaKlplps/GHdAJMxLuxTY2ruj0c9Z55XS9GoIEwbzMZ/f0UG1anfmfvoV4RuRTI6gUuJqTY5i3aLfBctgae7jaY/32d7wV0jXkbwgwd0iRzzlUYEbQp+1pfFq68fDz+fexvB1IxuJHF9TuqLodk1M1yzakY6vzqVfnJ+ivcE+JSsqtFsEqonxdS5VTiXmVYYl0pPcBnll9UuOkOnbE5jTNaOdpwUlSn3KMBXFm5qWhFQgiZ6eOVlGSVhp6EUFj2ErQBGspk0A8ybHTwVRh33gpjE1rCDf4JUoO9DoZV1plhRxhpndOY0OvNNfz4cRHoacQehc9WDjfevogYkyBA+9VDwp7Lx5Uo6+HQYjHCIjeHAZa8b3tyutP55tg0C0XgjIRBPwVPTdH7xp/la0sRDiSJnLiFH6KLPktstn4kxGkkxzKWJuo6lcZqCtWJdA4IjArPKZqYvddLTyT+E2rkDfOSeYKqSQ0XHTK0tmEx401QqOacXaZ1Ax0jPp5qeliABaFzWGxecqZmKJmL/AHxWeWA3Q5hfMrQe9WLKgcMrWXNU8Zbd3TIyIOul+CdweIIaCYnlrwSsmLRpxZ1J0XGLqlrZvxtc8hCXZTBM8+rq7Fk1JvYznnZBcAUqKpGjT2SVYaREX00CQxdTruDwU2JqpLFugLThWzJnemaVSCARxhc3/wC4U/bUh/yarfDvJceCo6D5x7D/AL7O54C6MVSOJnlezXGvjG1T/vVO9zgugw9Rcvtsxiq/tqnzlXODryAeIUTWheJ0WxMpWo3NSNesvKz+GyrQjUJGX393WCN6SfuVOaditmUc4UtoqotiDvrChcMxzTr8Ocx0qMYU8FZSRVxZBuqVwtz0U7qRgACPqo2MIOXgo7WHWiMMcQtGshOb8iRBgXB+IKwKc59P7I7MlwXwjOGNo4LDcKbnsT7BZYqGx4Kndjv0lVlW4LTzpGXfyU9Vpz4qM0i6LQmpr6Z2nejRzz0qMhNPo6BaGlaylSRVxYrKnoOdHomI10WfM24LZo0IQ2mCTRI57teVx3JxuIIZJgQJA5/cKCmDw6uS1qjj1WSmkxyk47Q/gsSTe+VwenNPnEFVmFs1MMeluKbNmHJUabLDelRPcJvdRtqKKu+ASVOOGy2TIqNcRDZI+81yuyHTi6J41mH/AJhXW1MQRQJOZ+tvFUewvWaHtafzhbVpHIzytht31mv7Wp85TOy6ssjUFK7d9Zr+1qfOVFgau67kbIaFRdM6SjWTTbqna9O0q8pE4/TXGQ1EremFECsh2iSx8WTPRTaPsLQOW0qjNCaJDTtY34QhtKRdbsIJHDlmf3W25wPiqWxyimROoN0CBTA0UgCy12iLYdI/ERlnUon0f8JndEKMsUpg8aFPM5T1rRrSM48O1OuCiIVu4l4UvBbcUbW9102WiIWu4rKQp4xdhByHXEKVlMZ65KRrFK1qjsTHHfpAAfFAp35KYMWFKZP6ZrELO7qt4WwZcIJUDVoRiGTujO8qVrStnvDQXHJok9SbB7KZPDnPKitBZTGg3j12H17VXbC9Zoe1p/OFBjsQaj3POp7BoOxT7C9Zoe1p/OFpXhypy7SsNu+s1/a1PnKSCd276zX9rU+cpFSVLXDVpCapuVLQq7pntVpTfIVWh0JFnRepQe5V9OomRU4LPKJojIaaVICl287KRpSmjRCRODnkOXgpKJnU2+8lEzS0rPQqNGiLJnPPYhpuod4oD1FDOwwx+Y1WPOQot4ER3rUkqKJ7G73yoyswtXBSVbAlDGo3ea3AUlaMm3WtWFbkLQkxmhA/TLQb8lgIA64WQrFbNg1a6ypHEKCo+Mv8KYplJSSJ95UnlLi4aKYNzd3RoOv6K1qncpuqOkNbYnidGjmcv8LisTXL3FxzJn9loxR+mPkZdURp3YXrND2tP5wkU9sL1mh7Wn84TzCG3fWa/tanzlIp7bvrNf2tT5ykUACYwuIixy+CXQglOi6aVNTqKpw+Jix/wngVRodGRaMqSp6ZVVTenKdRIlCjRCZYUneKy6ZnilmvUpySaNUZWjclZoMmZ04Z9K0BWeiyii/Yy8QYQCsOPOelZadFBMWBKzmpPN5Xm3GwH3ot6ETmBPFRZejQUbAyL6LNSiWxcHo0WzTNgJz6efUFPSw8xy4KLJoVc3pUZanzgiXAZCeOSiq0Te330lTFlZCZCyCpW0DIEZ8O5WWE2TP5sh9xzV20vRW3pFLMnlouo8m/JJ1Zrq1X/SotG+6o+zQ0XLiTpAK6jye8iaD6JxGJJp0WjelxDRutEl5cchn8V5//ABP/AIiDGf8ASYQebwVOAABBrFuTnDRgizT0m8AaIQ7K/EY8uVQdLbOe8ttvsxFQMw4LcNTkUgbF51qvHE6DQcySeZQhPSoxNtu2Ce2F6zQ9rT+cJFPbC9Zoe1p/OFJAbd9Zr+1qfOUintu+s1/a1PnKRQAIQhAAmKGIixyS6EEp0W1OrOSmZUVNTqEZJyliQc7KrQyMy0ZWTFOuqwPUjXpTgh0ZtFzTcFuL5Kqp1yE1RrklKcGjRHIhwA5yssaZsm24dm60io10/mbDpbwmbEdCn/l43YcyTfXLhe3YlNmheEdFmXFZq4cudJ641TjKG6LTJHpEi/G2ilcBY5aX49OgSxlidOk5/wCeIaPRAGZPb9EzgcM5zg1oLnOyA116ALZlS4etuOIa9zXEFpczKDw5J/ZWzRVqBg3bMLnl7t1oaB+Y3kZjwUUDnogxj202kWLgMxBaTN/SyDed5Sf8s579wwDbmG6kDR2iy5zZcwvDmBwIcBMweJH5dRMdCt6mJpMNMbo3Wkec3d1pMCwaTlzJuZOWspP4UlJfSTAYHeHmqbQ15bc5uDRaw/uP10Fx0NLYlDBUv5raVVjKYgspZiY/KRnUcYB3Rz0XM47+J2CwQccHRbWxLhcyfM0+HpZvN77sTxGS8m8pPKPE46r53E1TUdfdGTWA/wBLGizR9mVrx8dLctmDNym9Q0jp/wCJH8Sau0T5qmDRwjT6NPV8ZOqRboaLDmbrgkIWoxAhCEACe2F6zQ9rT+cJFPbC9Zoe1p/OEAG3fWa/tanzlIp7bvrNf2tT5ykUACEIQAIQhAAhCEAS06xCZpYsa2SKEUSpNFvTfORlSsqKka6MlK3EuH9Sq4jFkOiwW0XU3bwAOkOEiDnZWbdtg7ziwUyQAG06Y3Te+9LvR6WhceMe7UA9Sk/Ej/a1UeJMYs1HV0dtQRIJbrEA3ziZhbVNsyTuiBwJk6ZkATlwXKN2s4ad5Wr9qvOjR1eJVP0UW/yDr3bdfk09NgOxV+I2nn5wgzoVzL8Y8/1Hqt8FBKlYEir5MvhfP2+QIbJjLQeJVZi9pVKlnOMcNP3SaE1QivBMskpesEIQrFAQhCABCEIAE9sL1mh7Wn84SKe2F6zQ9rT+cIA9hp5DoWyEIAEIQgAQhCABCEIAEIQgAQhCABCEIAEIQgAQhCABCEIAEIQgAQhCABCEIAFq/I9CEI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078" name="Picture 6" descr="http://skybox.org.ua/userfiles/image/Space/Mars/mars.jpg"/>
          <p:cNvPicPr>
            <a:picLocks noChangeAspect="1" noChangeArrowheads="1"/>
          </p:cNvPicPr>
          <p:nvPr/>
        </p:nvPicPr>
        <p:blipFill>
          <a:blip r:embed="rId2"/>
          <a:srcRect/>
          <a:stretch>
            <a:fillRect/>
          </a:stretch>
        </p:blipFill>
        <p:spPr bwMode="auto">
          <a:xfrm>
            <a:off x="0" y="0"/>
            <a:ext cx="4071934" cy="4071934"/>
          </a:xfrm>
          <a:prstGeom prst="rect">
            <a:avLst/>
          </a:prstGeom>
          <a:noFill/>
        </p:spPr>
      </p:pic>
      <p:pic>
        <p:nvPicPr>
          <p:cNvPr id="3080" name="Picture 8" descr="http://ecos.org.ua/wp-content/mars-water-ecos.jpg"/>
          <p:cNvPicPr>
            <a:picLocks noChangeAspect="1" noChangeArrowheads="1"/>
          </p:cNvPicPr>
          <p:nvPr/>
        </p:nvPicPr>
        <p:blipFill>
          <a:blip r:embed="rId3"/>
          <a:srcRect/>
          <a:stretch>
            <a:fillRect/>
          </a:stretch>
        </p:blipFill>
        <p:spPr bwMode="auto">
          <a:xfrm>
            <a:off x="4000500" y="3048000"/>
            <a:ext cx="5143500" cy="38100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500034" y="857232"/>
            <a:ext cx="7429552" cy="4031873"/>
          </a:xfrm>
          <a:prstGeom prst="rect">
            <a:avLst/>
          </a:prstGeom>
        </p:spPr>
        <p:txBody>
          <a:bodyPr wrap="square">
            <a:spAutoFit/>
          </a:bodyPr>
          <a:lstStyle/>
          <a:p>
            <a:r>
              <a:rPr lang="ru-RU" sz="3200" dirty="0" smtClean="0"/>
              <a:t>За </a:t>
            </a:r>
            <a:r>
              <a:rPr lang="ru-RU" sz="3200" dirty="0" err="1" smtClean="0"/>
              <a:t>розмірами</a:t>
            </a:r>
            <a:r>
              <a:rPr lang="ru-RU" sz="3200" dirty="0" smtClean="0"/>
              <a:t> Марс </a:t>
            </a:r>
            <a:r>
              <a:rPr lang="ru-RU" sz="3200" dirty="0" err="1" smtClean="0"/>
              <a:t>майже</a:t>
            </a:r>
            <a:r>
              <a:rPr lang="ru-RU" sz="3200" dirty="0" smtClean="0"/>
              <a:t> </a:t>
            </a:r>
            <a:r>
              <a:rPr lang="ru-RU" sz="3200" dirty="0" err="1" smtClean="0"/>
              <a:t>вдвічі</a:t>
            </a:r>
            <a:r>
              <a:rPr lang="ru-RU" sz="3200" dirty="0" smtClean="0"/>
              <a:t>, а за </a:t>
            </a:r>
            <a:r>
              <a:rPr lang="ru-RU" sz="3200" dirty="0" err="1" smtClean="0"/>
              <a:t>масою</a:t>
            </a:r>
            <a:r>
              <a:rPr lang="ru-RU" sz="3200" dirty="0" smtClean="0"/>
              <a:t> – в </a:t>
            </a:r>
            <a:r>
              <a:rPr lang="ru-RU" sz="3200" dirty="0" err="1" smtClean="0"/>
              <a:t>дев’ять</a:t>
            </a:r>
            <a:r>
              <a:rPr lang="ru-RU" sz="3200" dirty="0" smtClean="0"/>
              <a:t> </a:t>
            </a:r>
            <a:r>
              <a:rPr lang="ru-RU" sz="3200" dirty="0" err="1" smtClean="0"/>
              <a:t>разів</a:t>
            </a:r>
            <a:r>
              <a:rPr lang="ru-RU" sz="3200" dirty="0" smtClean="0"/>
              <a:t> </a:t>
            </a:r>
            <a:r>
              <a:rPr lang="ru-RU" sz="3200" dirty="0" err="1" smtClean="0"/>
              <a:t>менший</a:t>
            </a:r>
            <a:r>
              <a:rPr lang="ru-RU" sz="3200" dirty="0" smtClean="0"/>
              <a:t> </a:t>
            </a:r>
            <a:r>
              <a:rPr lang="ru-RU" sz="3200" dirty="0" err="1" smtClean="0"/>
              <a:t>від</a:t>
            </a:r>
            <a:r>
              <a:rPr lang="ru-RU" sz="3200" dirty="0" smtClean="0"/>
              <a:t> </a:t>
            </a:r>
            <a:r>
              <a:rPr lang="ru-RU" sz="3200" dirty="0" err="1" smtClean="0"/>
              <a:t>Землі</a:t>
            </a:r>
            <a:r>
              <a:rPr lang="ru-RU" sz="3200" dirty="0" smtClean="0"/>
              <a:t>, сила </a:t>
            </a:r>
            <a:r>
              <a:rPr lang="ru-RU" sz="3200" dirty="0" err="1" smtClean="0"/>
              <a:t>тяжіння</a:t>
            </a:r>
            <a:r>
              <a:rPr lang="ru-RU" sz="3200" dirty="0" smtClean="0"/>
              <a:t> на </a:t>
            </a:r>
            <a:r>
              <a:rPr lang="ru-RU" sz="3200" dirty="0" err="1" smtClean="0"/>
              <a:t>Марсі</a:t>
            </a:r>
            <a:r>
              <a:rPr lang="ru-RU" sz="3200" dirty="0" smtClean="0"/>
              <a:t> становить 0,39 </a:t>
            </a:r>
            <a:r>
              <a:rPr lang="ru-RU" sz="3200" dirty="0" err="1" smtClean="0"/>
              <a:t>земної</a:t>
            </a:r>
            <a:r>
              <a:rPr lang="ru-RU" sz="3200" dirty="0" smtClean="0"/>
              <a:t>. </a:t>
            </a:r>
            <a:r>
              <a:rPr lang="ru-RU" sz="3200" dirty="0" err="1" smtClean="0"/>
              <a:t>Вісь</a:t>
            </a:r>
            <a:r>
              <a:rPr lang="ru-RU" sz="3200" dirty="0" smtClean="0"/>
              <a:t> </a:t>
            </a:r>
            <a:r>
              <a:rPr lang="ru-RU" sz="3200" dirty="0" err="1" smtClean="0"/>
              <a:t>його</a:t>
            </a:r>
            <a:r>
              <a:rPr lang="ru-RU" sz="3200" dirty="0" smtClean="0"/>
              <a:t> </a:t>
            </a:r>
            <a:r>
              <a:rPr lang="ru-RU" sz="3200" dirty="0" err="1" smtClean="0"/>
              <a:t>обертання</a:t>
            </a:r>
            <a:r>
              <a:rPr lang="ru-RU" sz="3200" dirty="0" smtClean="0"/>
              <a:t> </a:t>
            </a:r>
            <a:r>
              <a:rPr lang="ru-RU" sz="3200" dirty="0" err="1" smtClean="0"/>
              <a:t>нахилена</a:t>
            </a:r>
            <a:r>
              <a:rPr lang="ru-RU" sz="3200" dirty="0" smtClean="0"/>
              <a:t> до </a:t>
            </a:r>
            <a:r>
              <a:rPr lang="ru-RU" sz="3200" dirty="0" err="1" smtClean="0"/>
              <a:t>площини</a:t>
            </a:r>
            <a:r>
              <a:rPr lang="ru-RU" sz="3200" dirty="0" smtClean="0"/>
              <a:t> </a:t>
            </a:r>
            <a:r>
              <a:rPr lang="ru-RU" sz="3200" dirty="0" err="1" smtClean="0"/>
              <a:t>орбіти</a:t>
            </a:r>
            <a:r>
              <a:rPr lang="ru-RU" sz="3200" dirty="0" smtClean="0"/>
              <a:t> </a:t>
            </a:r>
            <a:r>
              <a:rPr lang="ru-RU" sz="3200" dirty="0" err="1" smtClean="0"/>
              <a:t>під</a:t>
            </a:r>
            <a:r>
              <a:rPr lang="ru-RU" sz="3200" dirty="0" smtClean="0"/>
              <a:t> кутом 25°, </a:t>
            </a:r>
            <a:r>
              <a:rPr lang="ru-RU" sz="3200" dirty="0" err="1" smtClean="0"/>
              <a:t>завдяки</a:t>
            </a:r>
            <a:r>
              <a:rPr lang="ru-RU" sz="3200" dirty="0" smtClean="0"/>
              <a:t> </a:t>
            </a:r>
            <a:r>
              <a:rPr lang="ru-RU" sz="3200" dirty="0" err="1" smtClean="0"/>
              <a:t>чому</a:t>
            </a:r>
            <a:r>
              <a:rPr lang="ru-RU" sz="3200" dirty="0" smtClean="0"/>
              <a:t> на </a:t>
            </a:r>
            <a:r>
              <a:rPr lang="ru-RU" sz="3200" dirty="0" err="1" smtClean="0"/>
              <a:t>Марсі</a:t>
            </a:r>
            <a:r>
              <a:rPr lang="ru-RU" sz="3200" dirty="0" smtClean="0"/>
              <a:t> </a:t>
            </a:r>
            <a:r>
              <a:rPr lang="ru-RU" sz="3200" dirty="0" err="1" smtClean="0"/>
              <a:t>відбувається</a:t>
            </a:r>
            <a:r>
              <a:rPr lang="ru-RU" sz="3200" dirty="0" smtClean="0"/>
              <a:t> </a:t>
            </a:r>
            <a:r>
              <a:rPr lang="ru-RU" sz="3200" dirty="0" err="1" smtClean="0"/>
              <a:t>зміна</a:t>
            </a:r>
            <a:r>
              <a:rPr lang="ru-RU" sz="3200" dirty="0" smtClean="0"/>
              <a:t> </a:t>
            </a:r>
            <a:r>
              <a:rPr lang="ru-RU" sz="3200" dirty="0" err="1" smtClean="0"/>
              <a:t>пір</a:t>
            </a:r>
            <a:r>
              <a:rPr lang="ru-RU" sz="3200" dirty="0" smtClean="0"/>
              <a:t> року, а </a:t>
            </a:r>
            <a:r>
              <a:rPr lang="ru-RU" sz="3200" dirty="0" err="1" smtClean="0"/>
              <a:t>тривалість</a:t>
            </a:r>
            <a:r>
              <a:rPr lang="ru-RU" sz="3200" dirty="0" smtClean="0"/>
              <a:t> </a:t>
            </a:r>
            <a:r>
              <a:rPr lang="ru-RU" sz="3200" dirty="0" err="1" smtClean="0"/>
              <a:t>доби</a:t>
            </a:r>
            <a:r>
              <a:rPr lang="ru-RU" sz="3200" dirty="0" smtClean="0"/>
              <a:t> </a:t>
            </a:r>
            <a:r>
              <a:rPr lang="ru-RU" sz="3200" dirty="0" err="1" smtClean="0"/>
              <a:t>лише</a:t>
            </a:r>
            <a:r>
              <a:rPr lang="ru-RU" sz="3200" dirty="0" smtClean="0"/>
              <a:t> на 20 </a:t>
            </a:r>
            <a:r>
              <a:rPr lang="ru-RU" sz="3200" dirty="0" err="1" smtClean="0"/>
              <a:t>хв</a:t>
            </a:r>
            <a:r>
              <a:rPr lang="ru-RU" sz="3200" dirty="0" smtClean="0"/>
              <a:t>. </a:t>
            </a:r>
            <a:r>
              <a:rPr lang="ru-RU" sz="3200" dirty="0" err="1" smtClean="0"/>
              <a:t>менша</a:t>
            </a:r>
            <a:r>
              <a:rPr lang="ru-RU" sz="3200" dirty="0" smtClean="0"/>
              <a:t> за </a:t>
            </a:r>
            <a:r>
              <a:rPr lang="ru-RU" sz="3200" dirty="0" err="1" smtClean="0"/>
              <a:t>земну</a:t>
            </a:r>
            <a:endParaRPr lang="ru-RU" sz="32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Mars_feb2012.jpg"/>
          <p:cNvPicPr>
            <a:picLocks noChangeAspect="1"/>
          </p:cNvPicPr>
          <p:nvPr/>
        </p:nvPicPr>
        <p:blipFill>
          <a:blip r:embed="rId2"/>
          <a:stretch>
            <a:fillRect/>
          </a:stretch>
        </p:blipFill>
        <p:spPr>
          <a:xfrm>
            <a:off x="0" y="0"/>
            <a:ext cx="9144000" cy="6858000"/>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Прямоугольник 3"/>
          <p:cNvSpPr/>
          <p:nvPr/>
        </p:nvSpPr>
        <p:spPr>
          <a:xfrm>
            <a:off x="0" y="285728"/>
            <a:ext cx="9144000" cy="5016758"/>
          </a:xfrm>
          <a:prstGeom prst="rect">
            <a:avLst/>
          </a:prstGeom>
        </p:spPr>
        <p:txBody>
          <a:bodyPr wrap="square">
            <a:spAutoFit/>
          </a:bodyPr>
          <a:lstStyle/>
          <a:p>
            <a:r>
              <a:rPr lang="ru-RU" sz="3200" dirty="0" smtClean="0"/>
              <a:t>Марс </a:t>
            </a:r>
            <a:r>
              <a:rPr lang="ru-RU" sz="3200" dirty="0" err="1" smtClean="0"/>
              <a:t>має</a:t>
            </a:r>
            <a:r>
              <a:rPr lang="ru-RU" sz="3200" dirty="0" smtClean="0"/>
              <a:t> </a:t>
            </a:r>
            <a:r>
              <a:rPr lang="ru-RU" sz="3200" dirty="0" err="1" smtClean="0"/>
              <a:t>розріджену</a:t>
            </a:r>
            <a:r>
              <a:rPr lang="ru-RU" sz="3200" dirty="0" smtClean="0"/>
              <a:t> атмосферу. </a:t>
            </a:r>
            <a:r>
              <a:rPr lang="ru-RU" sz="3200" dirty="0" err="1" smtClean="0"/>
              <a:t>Це</a:t>
            </a:r>
            <a:r>
              <a:rPr lang="ru-RU" sz="3200" dirty="0" smtClean="0"/>
              <a:t> </a:t>
            </a:r>
            <a:r>
              <a:rPr lang="ru-RU" sz="3200" dirty="0" err="1" smtClean="0"/>
              <a:t>дозволяє</a:t>
            </a:r>
            <a:r>
              <a:rPr lang="ru-RU" sz="3200" dirty="0" smtClean="0"/>
              <a:t> </a:t>
            </a:r>
            <a:r>
              <a:rPr lang="ru-RU" sz="3200" dirty="0" err="1" smtClean="0"/>
              <a:t>вивчати</a:t>
            </a:r>
            <a:r>
              <a:rPr lang="ru-RU" sz="3200" dirty="0" smtClean="0"/>
              <a:t> </a:t>
            </a:r>
            <a:r>
              <a:rPr lang="ru-RU" sz="3200" dirty="0" err="1" smtClean="0"/>
              <a:t>його</a:t>
            </a:r>
            <a:r>
              <a:rPr lang="ru-RU" sz="3200" dirty="0" smtClean="0"/>
              <a:t> </a:t>
            </a:r>
            <a:r>
              <a:rPr lang="ru-RU" sz="3200" dirty="0" err="1" smtClean="0"/>
              <a:t>поверхню</a:t>
            </a:r>
            <a:r>
              <a:rPr lang="ru-RU" sz="3200" dirty="0" smtClean="0"/>
              <a:t> </a:t>
            </a:r>
            <a:r>
              <a:rPr lang="ru-RU" sz="3200" dirty="0" err="1" smtClean="0"/>
              <a:t>безпосередньо</a:t>
            </a:r>
            <a:r>
              <a:rPr lang="ru-RU" sz="3200" dirty="0" smtClean="0"/>
              <a:t> </a:t>
            </a:r>
            <a:r>
              <a:rPr lang="ru-RU" sz="3200" dirty="0" err="1" smtClean="0"/>
              <a:t>з</a:t>
            </a:r>
            <a:r>
              <a:rPr lang="ru-RU" sz="3200" dirty="0" smtClean="0"/>
              <a:t> </a:t>
            </a:r>
            <a:r>
              <a:rPr lang="ru-RU" sz="3200" dirty="0" err="1" smtClean="0"/>
              <a:t>Землі</a:t>
            </a:r>
            <a:r>
              <a:rPr lang="ru-RU" sz="3200" dirty="0" smtClean="0"/>
              <a:t>. </a:t>
            </a:r>
            <a:r>
              <a:rPr lang="ru-RU" sz="3200" dirty="0" err="1" smtClean="0"/>
              <a:t>Дві</a:t>
            </a:r>
            <a:r>
              <a:rPr lang="ru-RU" sz="3200" dirty="0" smtClean="0"/>
              <a:t> </a:t>
            </a:r>
            <a:r>
              <a:rPr lang="ru-RU" sz="3200" dirty="0" err="1" smtClean="0"/>
              <a:t>третини</a:t>
            </a:r>
            <a:r>
              <a:rPr lang="ru-RU" sz="3200" dirty="0" smtClean="0"/>
              <a:t> </a:t>
            </a:r>
            <a:r>
              <a:rPr lang="ru-RU" sz="3200" dirty="0" err="1" smtClean="0"/>
              <a:t>поверхні</a:t>
            </a:r>
            <a:r>
              <a:rPr lang="ru-RU" sz="3200" dirty="0" smtClean="0"/>
              <a:t> Марса </a:t>
            </a:r>
            <a:r>
              <a:rPr lang="ru-RU" sz="3200" dirty="0" err="1" smtClean="0"/>
              <a:t>займають</a:t>
            </a:r>
            <a:r>
              <a:rPr lang="ru-RU" sz="3200" dirty="0" smtClean="0"/>
              <a:t> </a:t>
            </a:r>
            <a:r>
              <a:rPr lang="ru-RU" sz="3200" dirty="0" err="1" smtClean="0"/>
              <a:t>світлі</a:t>
            </a:r>
            <a:r>
              <a:rPr lang="ru-RU" sz="3200" dirty="0" smtClean="0"/>
              <a:t> </a:t>
            </a:r>
            <a:r>
              <a:rPr lang="ru-RU" sz="3200" dirty="0" err="1" smtClean="0"/>
              <a:t>ділянки</a:t>
            </a:r>
            <a:r>
              <a:rPr lang="ru-RU" sz="3200" dirty="0" smtClean="0"/>
              <a:t>, </a:t>
            </a:r>
            <a:r>
              <a:rPr lang="ru-RU" sz="3200" dirty="0" err="1" smtClean="0"/>
              <a:t>які</a:t>
            </a:r>
            <a:r>
              <a:rPr lang="ru-RU" sz="3200" dirty="0" smtClean="0"/>
              <a:t> </a:t>
            </a:r>
            <a:r>
              <a:rPr lang="ru-RU" sz="3200" dirty="0" err="1" smtClean="0"/>
              <a:t>отримали</a:t>
            </a:r>
            <a:r>
              <a:rPr lang="ru-RU" sz="3200" dirty="0" smtClean="0"/>
              <a:t> </a:t>
            </a:r>
            <a:r>
              <a:rPr lang="ru-RU" sz="3200" dirty="0" err="1" smtClean="0"/>
              <a:t>назву</a:t>
            </a:r>
            <a:r>
              <a:rPr lang="ru-RU" sz="3200" dirty="0" smtClean="0"/>
              <a:t> </a:t>
            </a:r>
            <a:r>
              <a:rPr lang="ru-RU" sz="3200" dirty="0" err="1" smtClean="0"/>
              <a:t>материків</a:t>
            </a:r>
            <a:r>
              <a:rPr lang="ru-RU" sz="3200" dirty="0" smtClean="0"/>
              <a:t>, </a:t>
            </a:r>
            <a:r>
              <a:rPr lang="ru-RU" sz="3200" dirty="0" err="1" smtClean="0"/>
              <a:t>близько</a:t>
            </a:r>
            <a:r>
              <a:rPr lang="ru-RU" sz="3200" dirty="0" smtClean="0"/>
              <a:t> </a:t>
            </a:r>
            <a:r>
              <a:rPr lang="ru-RU" sz="3200" dirty="0" err="1" smtClean="0"/>
              <a:t>третини</a:t>
            </a:r>
            <a:r>
              <a:rPr lang="ru-RU" sz="3200" dirty="0" smtClean="0"/>
              <a:t> – </a:t>
            </a:r>
            <a:r>
              <a:rPr lang="ru-RU" sz="3200" dirty="0" err="1" smtClean="0"/>
              <a:t>темні</a:t>
            </a:r>
            <a:r>
              <a:rPr lang="ru-RU" sz="3200" dirty="0" smtClean="0"/>
              <a:t> </a:t>
            </a:r>
            <a:r>
              <a:rPr lang="ru-RU" sz="3200" dirty="0" err="1" smtClean="0"/>
              <a:t>ділянки</a:t>
            </a:r>
            <a:r>
              <a:rPr lang="ru-RU" sz="3200" dirty="0" smtClean="0"/>
              <a:t>, </a:t>
            </a:r>
            <a:r>
              <a:rPr lang="ru-RU" sz="3200" dirty="0" err="1" smtClean="0"/>
              <a:t>названі</a:t>
            </a:r>
            <a:r>
              <a:rPr lang="ru-RU" sz="3200" dirty="0" smtClean="0"/>
              <a:t> морями. Вони </a:t>
            </a:r>
            <a:r>
              <a:rPr lang="ru-RU" sz="3200" dirty="0" err="1" smtClean="0"/>
              <a:t>зберігають</a:t>
            </a:r>
            <a:r>
              <a:rPr lang="ru-RU" sz="3200" dirty="0" smtClean="0"/>
              <a:t> свою форму в </a:t>
            </a:r>
            <a:r>
              <a:rPr lang="ru-RU" sz="3200" dirty="0" err="1" smtClean="0"/>
              <a:t>часі</a:t>
            </a:r>
            <a:r>
              <a:rPr lang="ru-RU" sz="3200" dirty="0" smtClean="0"/>
              <a:t>, </a:t>
            </a:r>
            <a:r>
              <a:rPr lang="ru-RU" sz="3200" dirty="0" err="1" smtClean="0"/>
              <a:t>що</a:t>
            </a:r>
            <a:r>
              <a:rPr lang="ru-RU" sz="3200" dirty="0" smtClean="0"/>
              <a:t> дозволило </a:t>
            </a:r>
            <a:r>
              <a:rPr lang="ru-RU" sz="3200" dirty="0" err="1" smtClean="0"/>
              <a:t>скласти</a:t>
            </a:r>
            <a:r>
              <a:rPr lang="ru-RU" sz="3200" dirty="0" smtClean="0"/>
              <a:t> </a:t>
            </a:r>
            <a:r>
              <a:rPr lang="ru-RU" sz="3200" dirty="0" err="1" smtClean="0"/>
              <a:t>точні</a:t>
            </a:r>
            <a:r>
              <a:rPr lang="ru-RU" sz="3200" dirty="0" smtClean="0"/>
              <a:t> </a:t>
            </a:r>
            <a:r>
              <a:rPr lang="ru-RU" sz="3200" dirty="0" err="1" smtClean="0"/>
              <a:t>карти</a:t>
            </a:r>
            <a:r>
              <a:rPr lang="ru-RU" sz="3200" dirty="0" smtClean="0"/>
              <a:t> </a:t>
            </a:r>
            <a:r>
              <a:rPr lang="ru-RU" sz="3200" dirty="0" err="1" smtClean="0"/>
              <a:t>поверхні</a:t>
            </a:r>
            <a:r>
              <a:rPr lang="ru-RU" sz="3200" dirty="0" smtClean="0"/>
              <a:t>. </a:t>
            </a:r>
            <a:r>
              <a:rPr lang="ru-RU" sz="3200" dirty="0" err="1" smtClean="0"/>
              <a:t>Поблизу</a:t>
            </a:r>
            <a:r>
              <a:rPr lang="ru-RU" sz="3200" dirty="0" smtClean="0"/>
              <a:t> </a:t>
            </a:r>
            <a:r>
              <a:rPr lang="ru-RU" sz="3200" dirty="0" err="1" smtClean="0"/>
              <a:t>полюсів</a:t>
            </a:r>
            <a:r>
              <a:rPr lang="ru-RU" sz="3200" dirty="0" smtClean="0"/>
              <a:t> </a:t>
            </a:r>
            <a:r>
              <a:rPr lang="ru-RU" sz="3200" dirty="0" err="1" smtClean="0"/>
              <a:t>восени</a:t>
            </a:r>
            <a:r>
              <a:rPr lang="ru-RU" sz="3200" dirty="0" smtClean="0"/>
              <a:t> </a:t>
            </a:r>
            <a:r>
              <a:rPr lang="ru-RU" sz="3200" dirty="0" err="1" smtClean="0"/>
              <a:t>утворюються</a:t>
            </a:r>
            <a:r>
              <a:rPr lang="ru-RU" sz="3200" dirty="0" smtClean="0"/>
              <a:t> </a:t>
            </a:r>
            <a:r>
              <a:rPr lang="ru-RU" sz="3200" dirty="0" err="1" smtClean="0"/>
              <a:t>білі</a:t>
            </a:r>
            <a:r>
              <a:rPr lang="ru-RU" sz="3200" dirty="0" smtClean="0"/>
              <a:t> </a:t>
            </a:r>
            <a:r>
              <a:rPr lang="ru-RU" sz="3200" dirty="0" err="1" smtClean="0"/>
              <a:t>плями</a:t>
            </a:r>
            <a:r>
              <a:rPr lang="ru-RU" sz="3200" dirty="0" smtClean="0"/>
              <a:t> – </a:t>
            </a:r>
            <a:r>
              <a:rPr lang="ru-RU" sz="3200" dirty="0" err="1" smtClean="0"/>
              <a:t>полярні</a:t>
            </a:r>
            <a:r>
              <a:rPr lang="ru-RU" sz="3200" dirty="0" smtClean="0"/>
              <a:t> шапки, </a:t>
            </a:r>
            <a:r>
              <a:rPr lang="ru-RU" sz="3200" dirty="0" err="1" smtClean="0"/>
              <a:t>які</a:t>
            </a:r>
            <a:r>
              <a:rPr lang="ru-RU" sz="3200" dirty="0" smtClean="0"/>
              <a:t> </a:t>
            </a:r>
            <a:r>
              <a:rPr lang="ru-RU" sz="3200" dirty="0" err="1" smtClean="0"/>
              <a:t>зникають</a:t>
            </a:r>
            <a:r>
              <a:rPr lang="ru-RU" sz="3200" dirty="0" smtClean="0"/>
              <a:t> </a:t>
            </a:r>
            <a:r>
              <a:rPr lang="ru-RU" sz="3200" dirty="0" err="1" smtClean="0"/>
              <a:t>повністю</a:t>
            </a:r>
            <a:r>
              <a:rPr lang="ru-RU" sz="3200" dirty="0" smtClean="0"/>
              <a:t> </a:t>
            </a:r>
            <a:r>
              <a:rPr lang="ru-RU" sz="3200" dirty="0" err="1" smtClean="0"/>
              <a:t>або</a:t>
            </a:r>
            <a:r>
              <a:rPr lang="ru-RU" sz="3200" dirty="0" smtClean="0"/>
              <a:t> </a:t>
            </a:r>
            <a:r>
              <a:rPr lang="ru-RU" sz="3200" dirty="0" err="1" smtClean="0"/>
              <a:t>значно</a:t>
            </a:r>
            <a:r>
              <a:rPr lang="ru-RU" sz="3200" dirty="0" smtClean="0"/>
              <a:t> </a:t>
            </a:r>
            <a:r>
              <a:rPr lang="ru-RU" sz="3200" dirty="0" err="1" smtClean="0"/>
              <a:t>зменшуються</a:t>
            </a:r>
            <a:r>
              <a:rPr lang="ru-RU" sz="3200" dirty="0" smtClean="0"/>
              <a:t> в </a:t>
            </a:r>
            <a:r>
              <a:rPr lang="ru-RU" sz="3200" dirty="0" err="1" smtClean="0"/>
              <a:t>розмірах</a:t>
            </a:r>
            <a:r>
              <a:rPr lang="ru-RU" sz="3200" dirty="0" smtClean="0"/>
              <a:t> на початку </a:t>
            </a:r>
            <a:r>
              <a:rPr lang="ru-RU" sz="3200" dirty="0" err="1" smtClean="0"/>
              <a:t>літа</a:t>
            </a:r>
            <a:r>
              <a:rPr lang="ru-RU" sz="3200" dirty="0" smtClean="0"/>
              <a:t>.</a:t>
            </a:r>
            <a:endParaRPr lang="ru-RU" sz="3200" dirty="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3" descr="ozera-marsa2.jpg"/>
          <p:cNvPicPr>
            <a:picLocks noChangeAspect="1"/>
          </p:cNvPicPr>
          <p:nvPr/>
        </p:nvPicPr>
        <p:blipFill>
          <a:blip r:embed="rId2"/>
          <a:stretch>
            <a:fillRect/>
          </a:stretch>
        </p:blipFill>
        <p:spPr>
          <a:xfrm>
            <a:off x="1571604" y="857232"/>
            <a:ext cx="6114901" cy="4811725"/>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792088"/>
          </a:xfrm>
        </p:spPr>
        <p:txBody>
          <a:bodyPr>
            <a:normAutofit fontScale="90000"/>
          </a:bodyPr>
          <a:lstStyle/>
          <a:p>
            <a:r>
              <a:rPr lang="uk-UA" dirty="0" smtClean="0"/>
              <a:t> </a:t>
            </a:r>
            <a:br>
              <a:rPr lang="uk-UA" dirty="0" smtClean="0"/>
            </a:br>
            <a:r>
              <a:rPr lang="uk-UA" dirty="0" smtClean="0">
                <a:solidFill>
                  <a:schemeClr val="bg1"/>
                </a:solidFill>
              </a:rPr>
              <a:t>Особливості руху</a:t>
            </a:r>
            <a:endParaRPr lang="ru-RU" dirty="0">
              <a:solidFill>
                <a:schemeClr val="bg1"/>
              </a:solidFill>
            </a:endParaRPr>
          </a:p>
        </p:txBody>
      </p:sp>
      <p:sp>
        <p:nvSpPr>
          <p:cNvPr id="3" name="Объект 2"/>
          <p:cNvSpPr>
            <a:spLocks noGrp="1"/>
          </p:cNvSpPr>
          <p:nvPr>
            <p:ph idx="4294967295"/>
          </p:nvPr>
        </p:nvSpPr>
        <p:spPr>
          <a:xfrm>
            <a:off x="0" y="1196975"/>
            <a:ext cx="8785225" cy="5661025"/>
          </a:xfrm>
        </p:spPr>
        <p:txBody>
          <a:bodyPr>
            <a:normAutofit fontScale="92500"/>
          </a:bodyPr>
          <a:lstStyle/>
          <a:p>
            <a:r>
              <a:rPr lang="ru-RU" dirty="0" err="1" smtClean="0">
                <a:solidFill>
                  <a:schemeClr val="bg1"/>
                </a:solidFill>
              </a:rPr>
              <a:t>Меркурій</a:t>
            </a:r>
            <a:r>
              <a:rPr lang="ru-RU" dirty="0" smtClean="0">
                <a:solidFill>
                  <a:schemeClr val="bg1"/>
                </a:solidFill>
              </a:rPr>
              <a:t> </a:t>
            </a:r>
            <a:r>
              <a:rPr lang="ru-RU" dirty="0" err="1" smtClean="0">
                <a:solidFill>
                  <a:schemeClr val="bg1"/>
                </a:solidFill>
              </a:rPr>
              <a:t>обертається</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доволі</a:t>
            </a:r>
            <a:r>
              <a:rPr lang="ru-RU" dirty="0" smtClean="0">
                <a:solidFill>
                  <a:schemeClr val="bg1"/>
                </a:solidFill>
              </a:rPr>
              <a:t> </a:t>
            </a:r>
            <a:r>
              <a:rPr lang="ru-RU" dirty="0" err="1" smtClean="0">
                <a:solidFill>
                  <a:schemeClr val="bg1"/>
                </a:solidFill>
              </a:rPr>
              <a:t>витягнутою</a:t>
            </a:r>
            <a:r>
              <a:rPr lang="ru-RU" dirty="0" smtClean="0">
                <a:solidFill>
                  <a:schemeClr val="bg1"/>
                </a:solidFill>
              </a:rPr>
              <a:t> </a:t>
            </a:r>
            <a:r>
              <a:rPr lang="ru-RU" dirty="0" err="1" smtClean="0">
                <a:solidFill>
                  <a:schemeClr val="bg1"/>
                </a:solidFill>
              </a:rPr>
              <a:t>еліптичною</a:t>
            </a:r>
            <a:r>
              <a:rPr lang="ru-RU" dirty="0" smtClean="0">
                <a:solidFill>
                  <a:schemeClr val="bg1"/>
                </a:solidFill>
              </a:rPr>
              <a:t> </a:t>
            </a:r>
            <a:r>
              <a:rPr lang="ru-RU" dirty="0" err="1" smtClean="0">
                <a:solidFill>
                  <a:schemeClr val="bg1"/>
                </a:solidFill>
              </a:rPr>
              <a:t>орбітою</a:t>
            </a:r>
            <a:r>
              <a:rPr lang="ru-RU" dirty="0" smtClean="0">
                <a:solidFill>
                  <a:schemeClr val="bg1"/>
                </a:solidFill>
              </a:rPr>
              <a:t>, </a:t>
            </a:r>
            <a:r>
              <a:rPr lang="ru-RU" dirty="0" err="1" smtClean="0">
                <a:solidFill>
                  <a:schemeClr val="bg1"/>
                </a:solidFill>
              </a:rPr>
              <a:t>площина</a:t>
            </a:r>
            <a:r>
              <a:rPr lang="ru-RU" dirty="0" smtClean="0">
                <a:solidFill>
                  <a:schemeClr val="bg1"/>
                </a:solidFill>
              </a:rPr>
              <a:t> </a:t>
            </a:r>
            <a:r>
              <a:rPr lang="ru-RU" dirty="0" err="1" smtClean="0">
                <a:solidFill>
                  <a:schemeClr val="bg1"/>
                </a:solidFill>
              </a:rPr>
              <a:t>якої</a:t>
            </a:r>
            <a:r>
              <a:rPr lang="ru-RU" dirty="0" smtClean="0">
                <a:solidFill>
                  <a:schemeClr val="bg1"/>
                </a:solidFill>
              </a:rPr>
              <a:t> </a:t>
            </a:r>
            <a:r>
              <a:rPr lang="ru-RU" dirty="0" err="1" smtClean="0">
                <a:solidFill>
                  <a:schemeClr val="bg1"/>
                </a:solidFill>
              </a:rPr>
              <a:t>нахилена</a:t>
            </a:r>
            <a:r>
              <a:rPr lang="ru-RU" dirty="0" smtClean="0">
                <a:solidFill>
                  <a:schemeClr val="bg1"/>
                </a:solidFill>
              </a:rPr>
              <a:t> до </a:t>
            </a:r>
            <a:r>
              <a:rPr lang="ru-RU" dirty="0" err="1" smtClean="0">
                <a:solidFill>
                  <a:schemeClr val="bg1"/>
                </a:solidFill>
              </a:rPr>
              <a:t>площини</a:t>
            </a:r>
            <a:r>
              <a:rPr lang="ru-RU" dirty="0" smtClean="0">
                <a:solidFill>
                  <a:schemeClr val="bg1"/>
                </a:solidFill>
              </a:rPr>
              <a:t> </a:t>
            </a:r>
            <a:r>
              <a:rPr lang="ru-RU" dirty="0" err="1" smtClean="0">
                <a:solidFill>
                  <a:schemeClr val="bg1"/>
                </a:solidFill>
              </a:rPr>
              <a:t>екліптики</a:t>
            </a:r>
            <a:r>
              <a:rPr lang="ru-RU" dirty="0" smtClean="0">
                <a:solidFill>
                  <a:schemeClr val="bg1"/>
                </a:solidFill>
              </a:rPr>
              <a:t> </a:t>
            </a:r>
            <a:r>
              <a:rPr lang="ru-RU" dirty="0" err="1" smtClean="0">
                <a:solidFill>
                  <a:schemeClr val="bg1"/>
                </a:solidFill>
              </a:rPr>
              <a:t>під</a:t>
            </a:r>
            <a:r>
              <a:rPr lang="ru-RU" dirty="0" smtClean="0">
                <a:solidFill>
                  <a:schemeClr val="bg1"/>
                </a:solidFill>
              </a:rPr>
              <a:t> кутом 7°00'15". </a:t>
            </a:r>
            <a:r>
              <a:rPr lang="ru-RU" dirty="0" err="1" smtClean="0">
                <a:solidFill>
                  <a:schemeClr val="bg1"/>
                </a:solidFill>
              </a:rPr>
              <a:t>Відстань</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до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змінюється</a:t>
            </a:r>
            <a:r>
              <a:rPr lang="ru-RU" dirty="0" smtClean="0">
                <a:solidFill>
                  <a:schemeClr val="bg1"/>
                </a:solidFill>
              </a:rPr>
              <a:t> </a:t>
            </a:r>
            <a:r>
              <a:rPr lang="ru-RU" dirty="0" err="1" smtClean="0">
                <a:solidFill>
                  <a:schemeClr val="bg1"/>
                </a:solidFill>
              </a:rPr>
              <a:t>від</a:t>
            </a:r>
            <a:r>
              <a:rPr lang="ru-RU" dirty="0" smtClean="0">
                <a:solidFill>
                  <a:schemeClr val="bg1"/>
                </a:solidFill>
              </a:rPr>
              <a:t> 46,08 млн км до 68,86 млн км. </a:t>
            </a:r>
            <a:r>
              <a:rPr lang="ru-RU" dirty="0" err="1" smtClean="0">
                <a:solidFill>
                  <a:schemeClr val="bg1"/>
                </a:solidFill>
              </a:rPr>
              <a:t>Період</a:t>
            </a:r>
            <a:r>
              <a:rPr lang="ru-RU" dirty="0" smtClean="0">
                <a:solidFill>
                  <a:schemeClr val="bg1"/>
                </a:solidFill>
              </a:rPr>
              <a:t> </a:t>
            </a:r>
            <a:r>
              <a:rPr lang="ru-RU" dirty="0" err="1" smtClean="0">
                <a:solidFill>
                  <a:schemeClr val="bg1"/>
                </a:solidFill>
              </a:rPr>
              <a:t>обертання</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a:t>
            </a:r>
            <a:r>
              <a:rPr lang="ru-RU" dirty="0" err="1" smtClean="0">
                <a:solidFill>
                  <a:schemeClr val="bg1"/>
                </a:solidFill>
              </a:rPr>
              <a:t>меркуріанський</a:t>
            </a:r>
            <a:r>
              <a:rPr lang="ru-RU" dirty="0" smtClean="0">
                <a:solidFill>
                  <a:schemeClr val="bg1"/>
                </a:solidFill>
              </a:rPr>
              <a:t> </a:t>
            </a:r>
            <a:r>
              <a:rPr lang="ru-RU" dirty="0" err="1" smtClean="0">
                <a:solidFill>
                  <a:schemeClr val="bg1"/>
                </a:solidFill>
              </a:rPr>
              <a:t>рік</a:t>
            </a:r>
            <a:r>
              <a:rPr lang="ru-RU" dirty="0" smtClean="0">
                <a:solidFill>
                  <a:schemeClr val="bg1"/>
                </a:solidFill>
              </a:rPr>
              <a:t>) становить 87,97 </a:t>
            </a:r>
            <a:r>
              <a:rPr lang="ru-RU" dirty="0" err="1" smtClean="0">
                <a:solidFill>
                  <a:schemeClr val="bg1"/>
                </a:solidFill>
              </a:rPr>
              <a:t>земної</a:t>
            </a:r>
            <a:r>
              <a:rPr lang="ru-RU" dirty="0" smtClean="0">
                <a:solidFill>
                  <a:schemeClr val="bg1"/>
                </a:solidFill>
              </a:rPr>
              <a:t> </a:t>
            </a:r>
            <a:r>
              <a:rPr lang="ru-RU" dirty="0" err="1" smtClean="0">
                <a:solidFill>
                  <a:schemeClr val="bg1"/>
                </a:solidFill>
              </a:rPr>
              <a:t>доби</a:t>
            </a:r>
            <a:r>
              <a:rPr lang="ru-RU" dirty="0" smtClean="0">
                <a:solidFill>
                  <a:schemeClr val="bg1"/>
                </a:solidFill>
              </a:rPr>
              <a:t>, а </a:t>
            </a:r>
            <a:r>
              <a:rPr lang="ru-RU" dirty="0" err="1" smtClean="0">
                <a:solidFill>
                  <a:schemeClr val="bg1"/>
                </a:solidFill>
              </a:rPr>
              <a:t>середній</a:t>
            </a:r>
            <a:r>
              <a:rPr lang="ru-RU" dirty="0" smtClean="0">
                <a:solidFill>
                  <a:schemeClr val="bg1"/>
                </a:solidFill>
              </a:rPr>
              <a:t> </a:t>
            </a:r>
            <a:r>
              <a:rPr lang="ru-RU" dirty="0" err="1" smtClean="0">
                <a:solidFill>
                  <a:schemeClr val="bg1"/>
                </a:solidFill>
              </a:rPr>
              <a:t>інтервал</a:t>
            </a:r>
            <a:r>
              <a:rPr lang="ru-RU" dirty="0" smtClean="0">
                <a:solidFill>
                  <a:schemeClr val="bg1"/>
                </a:solidFill>
              </a:rPr>
              <a:t> </a:t>
            </a:r>
            <a:r>
              <a:rPr lang="ru-RU" dirty="0" err="1" smtClean="0">
                <a:solidFill>
                  <a:schemeClr val="bg1"/>
                </a:solidFill>
              </a:rPr>
              <a:t>між</a:t>
            </a:r>
            <a:r>
              <a:rPr lang="ru-RU" dirty="0" smtClean="0">
                <a:solidFill>
                  <a:schemeClr val="bg1"/>
                </a:solidFill>
              </a:rPr>
              <a:t> </a:t>
            </a:r>
            <a:r>
              <a:rPr lang="ru-RU" dirty="0" err="1" smtClean="0">
                <a:solidFill>
                  <a:schemeClr val="bg1"/>
                </a:solidFill>
              </a:rPr>
              <a:t>однаковими</a:t>
            </a:r>
            <a:r>
              <a:rPr lang="ru-RU" dirty="0" smtClean="0">
                <a:solidFill>
                  <a:schemeClr val="bg1"/>
                </a:solidFill>
              </a:rPr>
              <a:t> фазами (</a:t>
            </a:r>
            <a:r>
              <a:rPr lang="ru-RU" dirty="0" err="1" smtClean="0">
                <a:solidFill>
                  <a:schemeClr val="bg1"/>
                </a:solidFill>
              </a:rPr>
              <a:t>синодичний</a:t>
            </a:r>
            <a:r>
              <a:rPr lang="ru-RU" dirty="0" smtClean="0">
                <a:solidFill>
                  <a:schemeClr val="bg1"/>
                </a:solidFill>
              </a:rPr>
              <a:t> </a:t>
            </a:r>
            <a:r>
              <a:rPr lang="ru-RU" dirty="0" err="1" smtClean="0">
                <a:solidFill>
                  <a:schemeClr val="bg1"/>
                </a:solidFill>
              </a:rPr>
              <a:t>період</a:t>
            </a:r>
            <a:r>
              <a:rPr lang="ru-RU" dirty="0" smtClean="0">
                <a:solidFill>
                  <a:schemeClr val="bg1"/>
                </a:solidFill>
              </a:rPr>
              <a:t>) — 115,9 </a:t>
            </a:r>
            <a:r>
              <a:rPr lang="ru-RU" dirty="0" err="1" smtClean="0">
                <a:solidFill>
                  <a:schemeClr val="bg1"/>
                </a:solidFill>
              </a:rPr>
              <a:t>земної</a:t>
            </a:r>
            <a:r>
              <a:rPr lang="ru-RU" dirty="0" smtClean="0">
                <a:solidFill>
                  <a:schemeClr val="bg1"/>
                </a:solidFill>
              </a:rPr>
              <a:t> </a:t>
            </a:r>
            <a:r>
              <a:rPr lang="ru-RU" dirty="0" err="1" smtClean="0">
                <a:solidFill>
                  <a:schemeClr val="bg1"/>
                </a:solidFill>
              </a:rPr>
              <a:t>доби</a:t>
            </a:r>
            <a:r>
              <a:rPr lang="ru-RU" dirty="0" smtClean="0">
                <a:solidFill>
                  <a:schemeClr val="bg1"/>
                </a:solidFill>
              </a:rPr>
              <a:t>. </a:t>
            </a:r>
            <a:r>
              <a:rPr lang="ru-RU" dirty="0" err="1" smtClean="0">
                <a:solidFill>
                  <a:schemeClr val="bg1"/>
                </a:solidFill>
              </a:rPr>
              <a:t>Відстань</a:t>
            </a:r>
            <a:r>
              <a:rPr lang="ru-RU" dirty="0" smtClean="0">
                <a:solidFill>
                  <a:schemeClr val="bg1"/>
                </a:solidFill>
              </a:rPr>
              <a:t> до </a:t>
            </a:r>
            <a:r>
              <a:rPr lang="ru-RU" dirty="0" err="1" smtClean="0">
                <a:solidFill>
                  <a:schemeClr val="bg1"/>
                </a:solidFill>
              </a:rPr>
              <a:t>Меркурія</a:t>
            </a:r>
            <a:r>
              <a:rPr lang="ru-RU" dirty="0" smtClean="0">
                <a:solidFill>
                  <a:schemeClr val="bg1"/>
                </a:solidFill>
              </a:rPr>
              <a:t> </a:t>
            </a:r>
            <a:r>
              <a:rPr lang="ru-RU" dirty="0" err="1" smtClean="0">
                <a:solidFill>
                  <a:schemeClr val="bg1"/>
                </a:solidFill>
              </a:rPr>
              <a:t>від</a:t>
            </a:r>
            <a:r>
              <a:rPr lang="ru-RU" dirty="0" smtClean="0">
                <a:solidFill>
                  <a:schemeClr val="bg1"/>
                </a:solidFill>
              </a:rPr>
              <a:t>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змінюється</a:t>
            </a:r>
            <a:r>
              <a:rPr lang="ru-RU" dirty="0" smtClean="0">
                <a:solidFill>
                  <a:schemeClr val="bg1"/>
                </a:solidFill>
              </a:rPr>
              <a:t> </a:t>
            </a:r>
            <a:r>
              <a:rPr lang="ru-RU" dirty="0" err="1" smtClean="0">
                <a:solidFill>
                  <a:schemeClr val="bg1"/>
                </a:solidFill>
              </a:rPr>
              <a:t>від</a:t>
            </a:r>
            <a:r>
              <a:rPr lang="ru-RU" dirty="0" smtClean="0">
                <a:solidFill>
                  <a:schemeClr val="bg1"/>
                </a:solidFill>
              </a:rPr>
              <a:t> 82 до 217 млн км. </a:t>
            </a:r>
            <a:r>
              <a:rPr lang="ru-RU" dirty="0" err="1" smtClean="0">
                <a:solidFill>
                  <a:schemeClr val="bg1"/>
                </a:solidFill>
              </a:rPr>
              <a:t>Середня</a:t>
            </a:r>
            <a:r>
              <a:rPr lang="ru-RU" dirty="0" smtClean="0">
                <a:solidFill>
                  <a:schemeClr val="bg1"/>
                </a:solidFill>
              </a:rPr>
              <a:t> </a:t>
            </a:r>
            <a:r>
              <a:rPr lang="ru-RU" dirty="0" err="1" smtClean="0">
                <a:solidFill>
                  <a:schemeClr val="bg1"/>
                </a:solidFill>
              </a:rPr>
              <a:t>шфвидкість</a:t>
            </a:r>
            <a:r>
              <a:rPr lang="ru-RU" dirty="0" smtClean="0">
                <a:solidFill>
                  <a:schemeClr val="bg1"/>
                </a:solidFill>
              </a:rPr>
              <a:t> </a:t>
            </a:r>
            <a:r>
              <a:rPr lang="ru-RU" dirty="0" err="1" smtClean="0">
                <a:solidFill>
                  <a:schemeClr val="bg1"/>
                </a:solidFill>
              </a:rPr>
              <a:t>руху</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a:t>
            </a:r>
            <a:r>
              <a:rPr lang="ru-RU" dirty="0" err="1" smtClean="0">
                <a:solidFill>
                  <a:schemeClr val="bg1"/>
                </a:solidFill>
              </a:rPr>
              <a:t>орбітою</a:t>
            </a:r>
            <a:r>
              <a:rPr lang="ru-RU" dirty="0" smtClean="0">
                <a:solidFill>
                  <a:schemeClr val="bg1"/>
                </a:solidFill>
              </a:rPr>
              <a:t> </a:t>
            </a:r>
            <a:r>
              <a:rPr lang="ru-RU" dirty="0" err="1" smtClean="0">
                <a:solidFill>
                  <a:schemeClr val="bg1"/>
                </a:solidFill>
              </a:rPr>
              <a:t>навколо</a:t>
            </a:r>
            <a:r>
              <a:rPr lang="ru-RU" dirty="0" smtClean="0">
                <a:solidFill>
                  <a:schemeClr val="bg1"/>
                </a:solidFill>
              </a:rPr>
              <a:t> </a:t>
            </a:r>
            <a:r>
              <a:rPr lang="ru-RU" dirty="0" err="1" smtClean="0">
                <a:solidFill>
                  <a:schemeClr val="bg1"/>
                </a:solidFill>
              </a:rPr>
              <a:t>Сонця</a:t>
            </a:r>
            <a:r>
              <a:rPr lang="ru-RU" dirty="0" smtClean="0">
                <a:solidFill>
                  <a:schemeClr val="bg1"/>
                </a:solidFill>
              </a:rPr>
              <a:t> — 47,89 км/с.</a:t>
            </a:r>
            <a:endParaRPr lang="ru-RU" dirty="0">
              <a:solidFill>
                <a:schemeClr val="bg1"/>
              </a:solidFill>
            </a:endParaRPr>
          </a:p>
        </p:txBody>
      </p:sp>
    </p:spTree>
    <p:extLst>
      <p:ext uri="{BB962C8B-B14F-4D97-AF65-F5344CB8AC3E}">
        <p14:creationId xmlns:p14="http://schemas.microsoft.com/office/powerpoint/2010/main" xmlns="" val="10580336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928670"/>
            <a:ext cx="8229600" cy="5197493"/>
          </a:xfrm>
        </p:spPr>
        <p:txBody>
          <a:bodyPr>
            <a:normAutofit fontScale="92500" lnSpcReduction="20000"/>
          </a:bodyPr>
          <a:lstStyle/>
          <a:p>
            <a:r>
              <a:rPr lang="ru-RU" dirty="0" err="1" smtClean="0"/>
              <a:t>Супутники</a:t>
            </a:r>
            <a:r>
              <a:rPr lang="ru-RU" dirty="0" smtClean="0"/>
              <a:t> Марса </a:t>
            </a:r>
            <a:r>
              <a:rPr lang="ru-RU" dirty="0" err="1" smtClean="0"/>
              <a:t>були</a:t>
            </a:r>
            <a:r>
              <a:rPr lang="ru-RU" dirty="0" smtClean="0"/>
              <a:t> </a:t>
            </a:r>
            <a:r>
              <a:rPr lang="ru-RU" dirty="0" err="1" smtClean="0"/>
              <a:t>відкриті</a:t>
            </a:r>
            <a:r>
              <a:rPr lang="ru-RU" dirty="0" smtClean="0"/>
              <a:t> в 1877 </a:t>
            </a:r>
            <a:r>
              <a:rPr lang="ru-RU" dirty="0" err="1" smtClean="0"/>
              <a:t>році</a:t>
            </a:r>
            <a:r>
              <a:rPr lang="ru-RU" dirty="0" smtClean="0"/>
              <a:t> </a:t>
            </a:r>
            <a:r>
              <a:rPr lang="ru-RU" dirty="0" err="1" smtClean="0"/>
              <a:t>американським</a:t>
            </a:r>
            <a:r>
              <a:rPr lang="ru-RU" dirty="0" smtClean="0"/>
              <a:t> астрономом </a:t>
            </a:r>
            <a:r>
              <a:rPr lang="ru-RU" dirty="0" err="1" smtClean="0"/>
              <a:t>Асафом</a:t>
            </a:r>
            <a:r>
              <a:rPr lang="ru-RU" dirty="0" smtClean="0"/>
              <a:t> </a:t>
            </a:r>
            <a:r>
              <a:rPr lang="ru-RU" dirty="0" err="1" smtClean="0"/>
              <a:t>Голлом</a:t>
            </a:r>
            <a:r>
              <a:rPr lang="ru-RU" dirty="0" smtClean="0"/>
              <a:t>, </a:t>
            </a:r>
            <a:r>
              <a:rPr lang="ru-RU" dirty="0" err="1" smtClean="0"/>
              <a:t>і</a:t>
            </a:r>
            <a:r>
              <a:rPr lang="ru-RU" dirty="0" smtClean="0"/>
              <a:t> </a:t>
            </a:r>
            <a:r>
              <a:rPr lang="ru-RU" dirty="0" err="1" smtClean="0"/>
              <a:t>названі</a:t>
            </a:r>
            <a:r>
              <a:rPr lang="ru-RU" dirty="0" smtClean="0"/>
              <a:t> на честь </a:t>
            </a:r>
            <a:r>
              <a:rPr lang="ru-RU" dirty="0" err="1" smtClean="0"/>
              <a:t>давньогрецьких</a:t>
            </a:r>
            <a:r>
              <a:rPr lang="ru-RU" dirty="0" smtClean="0"/>
              <a:t> </a:t>
            </a:r>
            <a:r>
              <a:rPr lang="ru-RU" dirty="0" err="1" smtClean="0"/>
              <a:t>міфологічних</a:t>
            </a:r>
            <a:r>
              <a:rPr lang="ru-RU" dirty="0" smtClean="0"/>
              <a:t> </a:t>
            </a:r>
            <a:r>
              <a:rPr lang="ru-RU" dirty="0" err="1" smtClean="0"/>
              <a:t>богів</a:t>
            </a:r>
            <a:r>
              <a:rPr lang="ru-RU" dirty="0" smtClean="0"/>
              <a:t> Фобоса та </a:t>
            </a:r>
            <a:r>
              <a:rPr lang="ru-RU" dirty="0" err="1" smtClean="0"/>
              <a:t>Деймоса</a:t>
            </a:r>
            <a:r>
              <a:rPr lang="ru-RU" dirty="0" smtClean="0"/>
              <a:t>, </a:t>
            </a:r>
            <a:r>
              <a:rPr lang="ru-RU" dirty="0" err="1" smtClean="0"/>
              <a:t>які</a:t>
            </a:r>
            <a:r>
              <a:rPr lang="ru-RU" dirty="0" smtClean="0"/>
              <a:t> </a:t>
            </a:r>
            <a:r>
              <a:rPr lang="ru-RU" dirty="0" err="1" smtClean="0"/>
              <a:t>уособлювали</a:t>
            </a:r>
            <a:r>
              <a:rPr lang="ru-RU" dirty="0" smtClean="0"/>
              <a:t> страх </a:t>
            </a:r>
            <a:r>
              <a:rPr lang="ru-RU" dirty="0" err="1" smtClean="0"/>
              <a:t>і</a:t>
            </a:r>
            <a:r>
              <a:rPr lang="ru-RU" dirty="0" smtClean="0"/>
              <a:t> </a:t>
            </a:r>
            <a:r>
              <a:rPr lang="ru-RU" dirty="0" err="1" smtClean="0"/>
              <a:t>жах</a:t>
            </a:r>
            <a:r>
              <a:rPr lang="ru-RU" dirty="0" smtClean="0"/>
              <a:t>, </a:t>
            </a:r>
            <a:r>
              <a:rPr lang="ru-RU" dirty="0" err="1" smtClean="0"/>
              <a:t>з</a:t>
            </a:r>
            <a:r>
              <a:rPr lang="ru-RU" dirty="0" smtClean="0"/>
              <a:t> </a:t>
            </a:r>
            <a:r>
              <a:rPr lang="ru-RU" dirty="0" err="1" smtClean="0"/>
              <a:t>огляду</a:t>
            </a:r>
            <a:r>
              <a:rPr lang="ru-RU" dirty="0" smtClean="0"/>
              <a:t> на </a:t>
            </a:r>
            <a:r>
              <a:rPr lang="ru-RU" dirty="0" err="1" smtClean="0"/>
              <a:t>їх</a:t>
            </a:r>
            <a:r>
              <a:rPr lang="ru-RU" dirty="0" smtClean="0"/>
              <a:t> </a:t>
            </a:r>
            <a:r>
              <a:rPr lang="ru-RU" dirty="0" err="1" smtClean="0"/>
              <a:t>незвичну</a:t>
            </a:r>
            <a:r>
              <a:rPr lang="ru-RU" dirty="0" smtClean="0"/>
              <a:t> форму.</a:t>
            </a:r>
          </a:p>
          <a:p>
            <a:r>
              <a:rPr lang="ru-RU" dirty="0" err="1" smtClean="0"/>
              <a:t>Обидва</a:t>
            </a:r>
            <a:r>
              <a:rPr lang="ru-RU" dirty="0" smtClean="0"/>
              <a:t> </a:t>
            </a:r>
            <a:r>
              <a:rPr lang="ru-RU" dirty="0" err="1" smtClean="0"/>
              <a:t>супутника</a:t>
            </a:r>
            <a:r>
              <a:rPr lang="ru-RU" dirty="0" smtClean="0"/>
              <a:t> </a:t>
            </a:r>
            <a:r>
              <a:rPr lang="ru-RU" dirty="0" err="1" smtClean="0"/>
              <a:t>обертаються</a:t>
            </a:r>
            <a:r>
              <a:rPr lang="ru-RU" dirty="0" smtClean="0"/>
              <a:t> </a:t>
            </a:r>
            <a:r>
              <a:rPr lang="ru-RU" dirty="0" err="1" smtClean="0"/>
              <a:t>навколо</a:t>
            </a:r>
            <a:r>
              <a:rPr lang="ru-RU" dirty="0" smtClean="0"/>
              <a:t> </a:t>
            </a:r>
            <a:r>
              <a:rPr lang="ru-RU" dirty="0" err="1" smtClean="0"/>
              <a:t>своїх</a:t>
            </a:r>
            <a:r>
              <a:rPr lang="ru-RU" dirty="0" smtClean="0"/>
              <a:t> осей </a:t>
            </a:r>
            <a:r>
              <a:rPr lang="ru-RU" dirty="0" err="1" smtClean="0"/>
              <a:t>з</a:t>
            </a:r>
            <a:r>
              <a:rPr lang="ru-RU" dirty="0" smtClean="0"/>
              <a:t> </a:t>
            </a:r>
            <a:r>
              <a:rPr lang="ru-RU" dirty="0" err="1" smtClean="0"/>
              <a:t>тим</a:t>
            </a:r>
            <a:r>
              <a:rPr lang="ru-RU" dirty="0" smtClean="0"/>
              <a:t> же </a:t>
            </a:r>
            <a:r>
              <a:rPr lang="ru-RU" dirty="0" err="1" smtClean="0"/>
              <a:t>періодом</a:t>
            </a:r>
            <a:r>
              <a:rPr lang="ru-RU" dirty="0" smtClean="0"/>
              <a:t>, </a:t>
            </a:r>
            <a:r>
              <a:rPr lang="ru-RU" dirty="0" err="1" smtClean="0"/>
              <a:t>що</a:t>
            </a:r>
            <a:r>
              <a:rPr lang="ru-RU" dirty="0" smtClean="0"/>
              <a:t> </a:t>
            </a:r>
            <a:r>
              <a:rPr lang="ru-RU" dirty="0" err="1" smtClean="0"/>
              <a:t>й</a:t>
            </a:r>
            <a:r>
              <a:rPr lang="ru-RU" dirty="0" smtClean="0"/>
              <a:t> </a:t>
            </a:r>
            <a:r>
              <a:rPr lang="ru-RU" dirty="0" err="1" smtClean="0"/>
              <a:t>навколо</a:t>
            </a:r>
            <a:r>
              <a:rPr lang="ru-RU" dirty="0" smtClean="0"/>
              <a:t> Марса, тому </a:t>
            </a:r>
            <a:r>
              <a:rPr lang="ru-RU" dirty="0" err="1" smtClean="0"/>
              <a:t>завжди</a:t>
            </a:r>
            <a:r>
              <a:rPr lang="ru-RU" dirty="0" smtClean="0"/>
              <a:t> </a:t>
            </a:r>
            <a:r>
              <a:rPr lang="ru-RU" dirty="0" err="1" smtClean="0"/>
              <a:t>повернуті</a:t>
            </a:r>
            <a:r>
              <a:rPr lang="ru-RU" dirty="0" smtClean="0"/>
              <a:t> до </a:t>
            </a:r>
            <a:r>
              <a:rPr lang="ru-RU" dirty="0" err="1" smtClean="0"/>
              <a:t>планети</a:t>
            </a:r>
            <a:r>
              <a:rPr lang="ru-RU" dirty="0" smtClean="0"/>
              <a:t> </a:t>
            </a:r>
            <a:r>
              <a:rPr lang="ru-RU" dirty="0" err="1" smtClean="0"/>
              <a:t>однією</a:t>
            </a:r>
            <a:r>
              <a:rPr lang="ru-RU" dirty="0" smtClean="0"/>
              <a:t> </a:t>
            </a:r>
            <a:r>
              <a:rPr lang="ru-RU" dirty="0" err="1" smtClean="0"/>
              <a:t>й</a:t>
            </a:r>
            <a:r>
              <a:rPr lang="ru-RU" dirty="0" smtClean="0"/>
              <a:t> </a:t>
            </a:r>
            <a:r>
              <a:rPr lang="ru-RU" dirty="0" err="1" smtClean="0"/>
              <a:t>тією</a:t>
            </a:r>
            <a:r>
              <a:rPr lang="ru-RU" dirty="0" smtClean="0"/>
              <a:t> же стороною. </a:t>
            </a:r>
            <a:r>
              <a:rPr lang="ru-RU" dirty="0" err="1" smtClean="0"/>
              <a:t>Приливна</a:t>
            </a:r>
            <a:r>
              <a:rPr lang="ru-RU" dirty="0" smtClean="0"/>
              <a:t> </a:t>
            </a:r>
            <a:r>
              <a:rPr lang="ru-RU" dirty="0" err="1" smtClean="0"/>
              <a:t>дія</a:t>
            </a:r>
            <a:r>
              <a:rPr lang="ru-RU" dirty="0" smtClean="0"/>
              <a:t> Марса </a:t>
            </a:r>
            <a:r>
              <a:rPr lang="ru-RU" dirty="0" err="1" smtClean="0"/>
              <a:t>поступово</a:t>
            </a:r>
            <a:r>
              <a:rPr lang="ru-RU" dirty="0" smtClean="0"/>
              <a:t> </a:t>
            </a:r>
            <a:r>
              <a:rPr lang="ru-RU" dirty="0" err="1" smtClean="0"/>
              <a:t>сповільнює</a:t>
            </a:r>
            <a:r>
              <a:rPr lang="ru-RU" dirty="0" smtClean="0"/>
              <a:t> </a:t>
            </a:r>
            <a:r>
              <a:rPr lang="ru-RU" dirty="0" err="1" smtClean="0"/>
              <a:t>рух</a:t>
            </a:r>
            <a:r>
              <a:rPr lang="ru-RU" dirty="0" smtClean="0"/>
              <a:t> Фобоса, </a:t>
            </a:r>
            <a:r>
              <a:rPr lang="ru-RU" dirty="0" err="1" smtClean="0"/>
              <a:t>що</a:t>
            </a:r>
            <a:r>
              <a:rPr lang="ru-RU" dirty="0" smtClean="0"/>
              <a:t> </a:t>
            </a:r>
            <a:r>
              <a:rPr lang="ru-RU" dirty="0" err="1" smtClean="0"/>
              <a:t>врешті-решт</a:t>
            </a:r>
            <a:r>
              <a:rPr lang="ru-RU" dirty="0" smtClean="0"/>
              <a:t> </a:t>
            </a:r>
            <a:r>
              <a:rPr lang="ru-RU" dirty="0" err="1" smtClean="0"/>
              <a:t>призведе</a:t>
            </a:r>
            <a:r>
              <a:rPr lang="ru-RU" dirty="0" smtClean="0"/>
              <a:t> до </a:t>
            </a:r>
            <a:r>
              <a:rPr lang="ru-RU" dirty="0" err="1" smtClean="0"/>
              <a:t>падіння</a:t>
            </a:r>
            <a:r>
              <a:rPr lang="ru-RU" dirty="0" smtClean="0"/>
              <a:t> </a:t>
            </a:r>
            <a:r>
              <a:rPr lang="ru-RU" dirty="0" err="1" smtClean="0"/>
              <a:t>супутника</a:t>
            </a:r>
            <a:r>
              <a:rPr lang="ru-RU" dirty="0" smtClean="0"/>
              <a:t> на Марс. </a:t>
            </a:r>
            <a:r>
              <a:rPr lang="ru-RU" dirty="0" err="1" smtClean="0"/>
              <a:t>Деймос</a:t>
            </a:r>
            <a:r>
              <a:rPr lang="ru-RU" dirty="0" smtClean="0"/>
              <a:t>, </a:t>
            </a:r>
            <a:r>
              <a:rPr lang="ru-RU" dirty="0" err="1" smtClean="0"/>
              <a:t>навпаки</a:t>
            </a:r>
            <a:r>
              <a:rPr lang="ru-RU" dirty="0" smtClean="0"/>
              <a:t>, </a:t>
            </a:r>
            <a:r>
              <a:rPr lang="ru-RU" dirty="0" err="1" smtClean="0"/>
              <a:t>віддаляється</a:t>
            </a:r>
            <a:r>
              <a:rPr lang="ru-RU" dirty="0" smtClean="0"/>
              <a:t> </a:t>
            </a:r>
            <a:r>
              <a:rPr lang="ru-RU" dirty="0" err="1" smtClean="0"/>
              <a:t>від</a:t>
            </a:r>
            <a:r>
              <a:rPr lang="ru-RU" dirty="0" smtClean="0"/>
              <a:t> Марса.</a:t>
            </a:r>
          </a:p>
          <a:p>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Содержимое 5" descr="d1.jpg"/>
          <p:cNvPicPr>
            <a:picLocks noChangeAspect="1"/>
          </p:cNvPicPr>
          <p:nvPr/>
        </p:nvPicPr>
        <p:blipFill>
          <a:blip r:embed="rId2"/>
          <a:stretch>
            <a:fillRect/>
          </a:stretch>
        </p:blipFill>
        <p:spPr>
          <a:xfrm>
            <a:off x="4357686" y="1591106"/>
            <a:ext cx="4786314" cy="5266894"/>
          </a:xfrm>
          <a:prstGeom prst="rect">
            <a:avLst/>
          </a:prstGeom>
          <a:ln>
            <a:noFill/>
          </a:ln>
          <a:effectLst>
            <a:softEdge rad="112500"/>
          </a:effectLst>
        </p:spPr>
      </p:pic>
      <p:pic>
        <p:nvPicPr>
          <p:cNvPr id="5" name="Содержимое 3" descr="phobos_big.jpg"/>
          <p:cNvPicPr>
            <a:picLocks noChangeAspect="1"/>
          </p:cNvPicPr>
          <p:nvPr/>
        </p:nvPicPr>
        <p:blipFill>
          <a:blip r:embed="rId3"/>
          <a:stretch>
            <a:fillRect/>
          </a:stretch>
        </p:blipFill>
        <p:spPr>
          <a:xfrm>
            <a:off x="0" y="0"/>
            <a:ext cx="4444518" cy="4286256"/>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2696" y="188640"/>
            <a:ext cx="8229600" cy="1143000"/>
          </a:xfrm>
        </p:spPr>
        <p:txBody>
          <a:bodyPr/>
          <a:lstStyle/>
          <a:p>
            <a:r>
              <a:rPr lang="uk-UA" dirty="0" smtClean="0">
                <a:solidFill>
                  <a:schemeClr val="bg1"/>
                </a:solidFill>
              </a:rPr>
              <a:t>Розміри і маса</a:t>
            </a:r>
            <a:endParaRPr lang="ru-RU" dirty="0">
              <a:solidFill>
                <a:schemeClr val="bg1"/>
              </a:solidFill>
            </a:endParaRPr>
          </a:p>
        </p:txBody>
      </p:sp>
      <p:sp>
        <p:nvSpPr>
          <p:cNvPr id="3" name="Объект 2"/>
          <p:cNvSpPr>
            <a:spLocks noGrp="1"/>
          </p:cNvSpPr>
          <p:nvPr>
            <p:ph idx="1"/>
          </p:nvPr>
        </p:nvSpPr>
        <p:spPr>
          <a:xfrm>
            <a:off x="539552" y="1556792"/>
            <a:ext cx="8229600" cy="4997152"/>
          </a:xfrm>
        </p:spPr>
        <p:txBody>
          <a:bodyPr>
            <a:normAutofit fontScale="77500" lnSpcReduction="20000"/>
          </a:bodyPr>
          <a:lstStyle/>
          <a:p>
            <a:r>
              <a:rPr lang="ru-RU" dirty="0" smtClean="0">
                <a:solidFill>
                  <a:schemeClr val="bg1"/>
                </a:solidFill>
              </a:rPr>
              <a:t>За формою </a:t>
            </a:r>
            <a:r>
              <a:rPr lang="ru-RU" dirty="0" err="1" smtClean="0">
                <a:solidFill>
                  <a:schemeClr val="bg1"/>
                </a:solidFill>
              </a:rPr>
              <a:t>Меркурій</a:t>
            </a:r>
            <a:r>
              <a:rPr lang="ru-RU" dirty="0" smtClean="0">
                <a:solidFill>
                  <a:schemeClr val="bg1"/>
                </a:solidFill>
              </a:rPr>
              <a:t> </a:t>
            </a:r>
            <a:r>
              <a:rPr lang="ru-RU" dirty="0" err="1" smtClean="0">
                <a:solidFill>
                  <a:schemeClr val="bg1"/>
                </a:solidFill>
              </a:rPr>
              <a:t>близький</a:t>
            </a:r>
            <a:r>
              <a:rPr lang="ru-RU" dirty="0" smtClean="0">
                <a:solidFill>
                  <a:schemeClr val="bg1"/>
                </a:solidFill>
              </a:rPr>
              <a:t> до </a:t>
            </a:r>
            <a:r>
              <a:rPr lang="ru-RU" dirty="0" err="1" smtClean="0">
                <a:solidFill>
                  <a:schemeClr val="bg1"/>
                </a:solidFill>
              </a:rPr>
              <a:t>кулі</a:t>
            </a:r>
            <a:r>
              <a:rPr lang="ru-RU" dirty="0" smtClean="0">
                <a:solidFill>
                  <a:schemeClr val="bg1"/>
                </a:solidFill>
              </a:rPr>
              <a:t> з </a:t>
            </a:r>
            <a:r>
              <a:rPr lang="ru-RU" dirty="0" err="1" smtClean="0">
                <a:solidFill>
                  <a:schemeClr val="bg1"/>
                </a:solidFill>
              </a:rPr>
              <a:t>екваторіальним</a:t>
            </a:r>
            <a:r>
              <a:rPr lang="ru-RU" dirty="0" smtClean="0">
                <a:solidFill>
                  <a:schemeClr val="bg1"/>
                </a:solidFill>
              </a:rPr>
              <a:t> </a:t>
            </a:r>
            <a:r>
              <a:rPr lang="ru-RU" dirty="0" err="1" smtClean="0">
                <a:solidFill>
                  <a:schemeClr val="bg1"/>
                </a:solidFill>
              </a:rPr>
              <a:t>радіусом</a:t>
            </a:r>
            <a:r>
              <a:rPr lang="ru-RU" dirty="0" smtClean="0">
                <a:solidFill>
                  <a:schemeClr val="bg1"/>
                </a:solidFill>
              </a:rPr>
              <a:t> (2440 ± 2) км, </a:t>
            </a:r>
            <a:r>
              <a:rPr lang="ru-RU" dirty="0" err="1" smtClean="0">
                <a:solidFill>
                  <a:schemeClr val="bg1"/>
                </a:solidFill>
              </a:rPr>
              <a:t>що</a:t>
            </a:r>
            <a:r>
              <a:rPr lang="ru-RU" dirty="0" smtClean="0">
                <a:solidFill>
                  <a:schemeClr val="bg1"/>
                </a:solidFill>
              </a:rPr>
              <a:t> </a:t>
            </a:r>
            <a:r>
              <a:rPr lang="ru-RU" dirty="0" err="1" smtClean="0">
                <a:solidFill>
                  <a:schemeClr val="bg1"/>
                </a:solidFill>
              </a:rPr>
              <a:t>приблизно</a:t>
            </a:r>
            <a:r>
              <a:rPr lang="ru-RU" dirty="0" smtClean="0">
                <a:solidFill>
                  <a:schemeClr val="bg1"/>
                </a:solidFill>
              </a:rPr>
              <a:t> в 2,6 раза </a:t>
            </a:r>
            <a:r>
              <a:rPr lang="ru-RU" dirty="0" err="1" smtClean="0">
                <a:solidFill>
                  <a:schemeClr val="bg1"/>
                </a:solidFill>
              </a:rPr>
              <a:t>менше</a:t>
            </a:r>
            <a:r>
              <a:rPr lang="ru-RU" dirty="0" smtClean="0">
                <a:solidFill>
                  <a:schemeClr val="bg1"/>
                </a:solidFill>
              </a:rPr>
              <a:t>, </a:t>
            </a:r>
            <a:r>
              <a:rPr lang="ru-RU" dirty="0" err="1" smtClean="0">
                <a:solidFill>
                  <a:schemeClr val="bg1"/>
                </a:solidFill>
              </a:rPr>
              <a:t>ніж</a:t>
            </a:r>
            <a:r>
              <a:rPr lang="ru-RU" dirty="0" smtClean="0">
                <a:solidFill>
                  <a:schemeClr val="bg1"/>
                </a:solidFill>
              </a:rPr>
              <a:t> у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Різниця</a:t>
            </a:r>
            <a:r>
              <a:rPr lang="ru-RU" dirty="0" smtClean="0">
                <a:solidFill>
                  <a:schemeClr val="bg1"/>
                </a:solidFill>
              </a:rPr>
              <a:t> </a:t>
            </a:r>
            <a:r>
              <a:rPr lang="ru-RU" dirty="0" err="1" smtClean="0">
                <a:solidFill>
                  <a:schemeClr val="bg1"/>
                </a:solidFill>
              </a:rPr>
              <a:t>півосей</a:t>
            </a:r>
            <a:r>
              <a:rPr lang="ru-RU" dirty="0" smtClean="0">
                <a:solidFill>
                  <a:schemeClr val="bg1"/>
                </a:solidFill>
              </a:rPr>
              <a:t> </a:t>
            </a:r>
            <a:r>
              <a:rPr lang="ru-RU" dirty="0" err="1" smtClean="0">
                <a:solidFill>
                  <a:schemeClr val="bg1"/>
                </a:solidFill>
              </a:rPr>
              <a:t>екваторіального</a:t>
            </a:r>
            <a:r>
              <a:rPr lang="ru-RU" dirty="0" smtClean="0">
                <a:solidFill>
                  <a:schemeClr val="bg1"/>
                </a:solidFill>
              </a:rPr>
              <a:t> </a:t>
            </a:r>
            <a:r>
              <a:rPr lang="ru-RU" dirty="0" err="1" smtClean="0">
                <a:solidFill>
                  <a:schemeClr val="bg1"/>
                </a:solidFill>
              </a:rPr>
              <a:t>еліпсу</a:t>
            </a:r>
            <a:r>
              <a:rPr lang="ru-RU" dirty="0" smtClean="0">
                <a:solidFill>
                  <a:schemeClr val="bg1"/>
                </a:solidFill>
              </a:rPr>
              <a:t> </a:t>
            </a:r>
            <a:r>
              <a:rPr lang="ru-RU" dirty="0" err="1" smtClean="0">
                <a:solidFill>
                  <a:schemeClr val="bg1"/>
                </a:solidFill>
              </a:rPr>
              <a:t>планети</a:t>
            </a:r>
            <a:r>
              <a:rPr lang="ru-RU" dirty="0" smtClean="0">
                <a:solidFill>
                  <a:schemeClr val="bg1"/>
                </a:solidFill>
              </a:rPr>
              <a:t> становить </a:t>
            </a:r>
            <a:r>
              <a:rPr lang="ru-RU" dirty="0" err="1" smtClean="0">
                <a:solidFill>
                  <a:schemeClr val="bg1"/>
                </a:solidFill>
              </a:rPr>
              <a:t>десь</a:t>
            </a:r>
            <a:r>
              <a:rPr lang="ru-RU" dirty="0" smtClean="0">
                <a:solidFill>
                  <a:schemeClr val="bg1"/>
                </a:solidFill>
              </a:rPr>
              <a:t> 1 км; </a:t>
            </a:r>
            <a:r>
              <a:rPr lang="ru-RU" dirty="0" err="1" smtClean="0">
                <a:solidFill>
                  <a:schemeClr val="bg1"/>
                </a:solidFill>
              </a:rPr>
              <a:t>екваторіальне</a:t>
            </a:r>
            <a:r>
              <a:rPr lang="ru-RU" dirty="0" smtClean="0">
                <a:solidFill>
                  <a:schemeClr val="bg1"/>
                </a:solidFill>
              </a:rPr>
              <a:t> і </a:t>
            </a:r>
            <a:r>
              <a:rPr lang="ru-RU" dirty="0" err="1" smtClean="0">
                <a:solidFill>
                  <a:schemeClr val="bg1"/>
                </a:solidFill>
              </a:rPr>
              <a:t>полярне</a:t>
            </a:r>
            <a:r>
              <a:rPr lang="ru-RU" dirty="0" smtClean="0">
                <a:solidFill>
                  <a:schemeClr val="bg1"/>
                </a:solidFill>
              </a:rPr>
              <a:t> </a:t>
            </a:r>
            <a:r>
              <a:rPr lang="ru-RU" dirty="0" err="1" smtClean="0">
                <a:solidFill>
                  <a:schemeClr val="bg1"/>
                </a:solidFill>
              </a:rPr>
              <a:t>стискання</a:t>
            </a:r>
            <a:r>
              <a:rPr lang="ru-RU" dirty="0" smtClean="0">
                <a:solidFill>
                  <a:schemeClr val="bg1"/>
                </a:solidFill>
              </a:rPr>
              <a:t> </a:t>
            </a:r>
            <a:r>
              <a:rPr lang="ru-RU" dirty="0" err="1" smtClean="0">
                <a:solidFill>
                  <a:schemeClr val="bg1"/>
                </a:solidFill>
              </a:rPr>
              <a:t>незначні</a:t>
            </a:r>
            <a:r>
              <a:rPr lang="ru-RU" dirty="0" smtClean="0">
                <a:solidFill>
                  <a:schemeClr val="bg1"/>
                </a:solidFill>
              </a:rPr>
              <a:t>. </a:t>
            </a:r>
            <a:r>
              <a:rPr lang="ru-RU" dirty="0" err="1" smtClean="0">
                <a:solidFill>
                  <a:schemeClr val="bg1"/>
                </a:solidFill>
              </a:rPr>
              <a:t>Відхилення</a:t>
            </a:r>
            <a:r>
              <a:rPr lang="ru-RU" dirty="0" smtClean="0">
                <a:solidFill>
                  <a:schemeClr val="bg1"/>
                </a:solidFill>
              </a:rPr>
              <a:t> </a:t>
            </a:r>
            <a:r>
              <a:rPr lang="ru-RU" dirty="0" err="1" smtClean="0">
                <a:solidFill>
                  <a:schemeClr val="bg1"/>
                </a:solidFill>
              </a:rPr>
              <a:t>геометричного</a:t>
            </a:r>
            <a:r>
              <a:rPr lang="ru-RU" dirty="0" smtClean="0">
                <a:solidFill>
                  <a:schemeClr val="bg1"/>
                </a:solidFill>
              </a:rPr>
              <a:t> центру </a:t>
            </a:r>
            <a:r>
              <a:rPr lang="ru-RU" dirty="0" err="1" smtClean="0">
                <a:solidFill>
                  <a:schemeClr val="bg1"/>
                </a:solidFill>
              </a:rPr>
              <a:t>планети</a:t>
            </a:r>
            <a:r>
              <a:rPr lang="ru-RU" dirty="0" smtClean="0">
                <a:solidFill>
                  <a:schemeClr val="bg1"/>
                </a:solidFill>
              </a:rPr>
              <a:t> (</a:t>
            </a:r>
            <a:r>
              <a:rPr lang="ru-RU" dirty="0" err="1" smtClean="0">
                <a:solidFill>
                  <a:schemeClr val="bg1"/>
                </a:solidFill>
              </a:rPr>
              <a:t>кулі</a:t>
            </a:r>
            <a:r>
              <a:rPr lang="ru-RU" dirty="0" smtClean="0">
                <a:solidFill>
                  <a:schemeClr val="bg1"/>
                </a:solidFill>
              </a:rPr>
              <a:t>) </a:t>
            </a:r>
            <a:r>
              <a:rPr lang="ru-RU" dirty="0" err="1" smtClean="0">
                <a:solidFill>
                  <a:schemeClr val="bg1"/>
                </a:solidFill>
              </a:rPr>
              <a:t>від</a:t>
            </a:r>
            <a:r>
              <a:rPr lang="ru-RU" dirty="0" smtClean="0">
                <a:solidFill>
                  <a:schemeClr val="bg1"/>
                </a:solidFill>
              </a:rPr>
              <a:t> центру </a:t>
            </a:r>
            <a:r>
              <a:rPr lang="ru-RU" dirty="0" err="1" smtClean="0">
                <a:solidFill>
                  <a:schemeClr val="bg1"/>
                </a:solidFill>
              </a:rPr>
              <a:t>мас</a:t>
            </a:r>
            <a:r>
              <a:rPr lang="ru-RU" dirty="0" smtClean="0">
                <a:solidFill>
                  <a:schemeClr val="bg1"/>
                </a:solidFill>
              </a:rPr>
              <a:t> — у межах 1,5 </a:t>
            </a:r>
            <a:r>
              <a:rPr lang="ru-RU" dirty="0" err="1" smtClean="0">
                <a:solidFill>
                  <a:schemeClr val="bg1"/>
                </a:solidFill>
              </a:rPr>
              <a:t>кілометри</a:t>
            </a:r>
            <a:r>
              <a:rPr lang="ru-RU" dirty="0" smtClean="0">
                <a:solidFill>
                  <a:schemeClr val="bg1"/>
                </a:solidFill>
              </a:rPr>
              <a:t>. </a:t>
            </a:r>
            <a:r>
              <a:rPr lang="ru-RU" dirty="0" err="1" smtClean="0">
                <a:solidFill>
                  <a:schemeClr val="bg1"/>
                </a:solidFill>
              </a:rPr>
              <a:t>Площа</a:t>
            </a:r>
            <a:r>
              <a:rPr lang="ru-RU" dirty="0" smtClean="0">
                <a:solidFill>
                  <a:schemeClr val="bg1"/>
                </a:solidFill>
              </a:rPr>
              <a:t> </a:t>
            </a:r>
            <a:r>
              <a:rPr lang="ru-RU" dirty="0" err="1" smtClean="0">
                <a:solidFill>
                  <a:schemeClr val="bg1"/>
                </a:solidFill>
              </a:rPr>
              <a:t>поверхні</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в 6,8 </a:t>
            </a:r>
            <a:r>
              <a:rPr lang="ru-RU" dirty="0" err="1" smtClean="0">
                <a:solidFill>
                  <a:schemeClr val="bg1"/>
                </a:solidFill>
              </a:rPr>
              <a:t>разів</a:t>
            </a:r>
            <a:r>
              <a:rPr lang="ru-RU" dirty="0" smtClean="0">
                <a:solidFill>
                  <a:schemeClr val="bg1"/>
                </a:solidFill>
              </a:rPr>
              <a:t>, а </a:t>
            </a:r>
            <a:r>
              <a:rPr lang="ru-RU" dirty="0" err="1" smtClean="0">
                <a:solidFill>
                  <a:schemeClr val="bg1"/>
                </a:solidFill>
              </a:rPr>
              <a:t>об'єм</a:t>
            </a:r>
            <a:r>
              <a:rPr lang="ru-RU" dirty="0" smtClean="0">
                <a:solidFill>
                  <a:schemeClr val="bg1"/>
                </a:solidFill>
              </a:rPr>
              <a:t> — у 17,8 </a:t>
            </a:r>
            <a:r>
              <a:rPr lang="ru-RU" dirty="0" err="1" smtClean="0">
                <a:solidFill>
                  <a:schemeClr val="bg1"/>
                </a:solidFill>
              </a:rPr>
              <a:t>разів</a:t>
            </a:r>
            <a:r>
              <a:rPr lang="ru-RU" dirty="0" smtClean="0">
                <a:solidFill>
                  <a:schemeClr val="bg1"/>
                </a:solidFill>
              </a:rPr>
              <a:t> </a:t>
            </a:r>
            <a:r>
              <a:rPr lang="ru-RU" dirty="0" err="1" smtClean="0">
                <a:solidFill>
                  <a:schemeClr val="bg1"/>
                </a:solidFill>
              </a:rPr>
              <a:t>менші</a:t>
            </a:r>
            <a:r>
              <a:rPr lang="ru-RU" dirty="0" smtClean="0">
                <a:solidFill>
                  <a:schemeClr val="bg1"/>
                </a:solidFill>
              </a:rPr>
              <a:t>, </a:t>
            </a:r>
            <a:r>
              <a:rPr lang="ru-RU" dirty="0" err="1" smtClean="0">
                <a:solidFill>
                  <a:schemeClr val="bg1"/>
                </a:solidFill>
              </a:rPr>
              <a:t>ніж</a:t>
            </a:r>
            <a:r>
              <a:rPr lang="ru-RU" dirty="0" smtClean="0">
                <a:solidFill>
                  <a:schemeClr val="bg1"/>
                </a:solidFill>
              </a:rPr>
              <a:t> </a:t>
            </a:r>
            <a:r>
              <a:rPr lang="ru-RU" dirty="0" err="1" smtClean="0">
                <a:solidFill>
                  <a:schemeClr val="bg1"/>
                </a:solidFill>
              </a:rPr>
              <a:t>Землі</a:t>
            </a:r>
            <a:r>
              <a:rPr lang="ru-RU" dirty="0" smtClean="0">
                <a:solidFill>
                  <a:schemeClr val="bg1"/>
                </a:solidFill>
              </a:rPr>
              <a:t>.</a:t>
            </a:r>
          </a:p>
          <a:p>
            <a:pPr marL="0" indent="0">
              <a:buNone/>
            </a:pPr>
            <a:endParaRPr lang="ru-RU" dirty="0" smtClean="0">
              <a:solidFill>
                <a:schemeClr val="bg1"/>
              </a:solidFill>
            </a:endParaRPr>
          </a:p>
          <a:p>
            <a:r>
              <a:rPr lang="ru-RU" dirty="0" err="1" smtClean="0">
                <a:solidFill>
                  <a:schemeClr val="bg1"/>
                </a:solidFill>
              </a:rPr>
              <a:t>Маса</a:t>
            </a:r>
            <a:r>
              <a:rPr lang="ru-RU" dirty="0" smtClean="0">
                <a:solidFill>
                  <a:schemeClr val="bg1"/>
                </a:solidFill>
              </a:rPr>
              <a:t> </a:t>
            </a:r>
            <a:r>
              <a:rPr lang="ru-RU" dirty="0" err="1" smtClean="0">
                <a:solidFill>
                  <a:schemeClr val="bg1"/>
                </a:solidFill>
              </a:rPr>
              <a:t>Меркурія</a:t>
            </a:r>
            <a:r>
              <a:rPr lang="ru-RU" dirty="0" smtClean="0">
                <a:solidFill>
                  <a:schemeClr val="bg1"/>
                </a:solidFill>
              </a:rPr>
              <a:t> </a:t>
            </a:r>
            <a:r>
              <a:rPr lang="ru-RU" dirty="0" err="1" smtClean="0">
                <a:solidFill>
                  <a:schemeClr val="bg1"/>
                </a:solidFill>
              </a:rPr>
              <a:t>дорівнює</a:t>
            </a:r>
            <a:r>
              <a:rPr lang="ru-RU" dirty="0" smtClean="0">
                <a:solidFill>
                  <a:schemeClr val="bg1"/>
                </a:solidFill>
              </a:rPr>
              <a:t> 3,31·1023 кг, </a:t>
            </a:r>
            <a:r>
              <a:rPr lang="ru-RU" dirty="0" err="1" smtClean="0">
                <a:solidFill>
                  <a:schemeClr val="bg1"/>
                </a:solidFill>
              </a:rPr>
              <a:t>що</a:t>
            </a:r>
            <a:r>
              <a:rPr lang="ru-RU" dirty="0" smtClean="0">
                <a:solidFill>
                  <a:schemeClr val="bg1"/>
                </a:solidFill>
              </a:rPr>
              <a:t> </a:t>
            </a:r>
            <a:r>
              <a:rPr lang="ru-RU" dirty="0" err="1" smtClean="0">
                <a:solidFill>
                  <a:schemeClr val="bg1"/>
                </a:solidFill>
              </a:rPr>
              <a:t>приблизно</a:t>
            </a:r>
            <a:r>
              <a:rPr lang="ru-RU" dirty="0" smtClean="0">
                <a:solidFill>
                  <a:schemeClr val="bg1"/>
                </a:solidFill>
              </a:rPr>
              <a:t> в 18 </a:t>
            </a:r>
            <a:r>
              <a:rPr lang="ru-RU" dirty="0" err="1" smtClean="0">
                <a:solidFill>
                  <a:schemeClr val="bg1"/>
                </a:solidFill>
              </a:rPr>
              <a:t>разів</a:t>
            </a:r>
            <a:r>
              <a:rPr lang="ru-RU" dirty="0" smtClean="0">
                <a:solidFill>
                  <a:schemeClr val="bg1"/>
                </a:solidFill>
              </a:rPr>
              <a:t> </a:t>
            </a:r>
            <a:r>
              <a:rPr lang="ru-RU" dirty="0" err="1" smtClean="0">
                <a:solidFill>
                  <a:schemeClr val="bg1"/>
                </a:solidFill>
              </a:rPr>
              <a:t>менше</a:t>
            </a:r>
            <a:r>
              <a:rPr lang="ru-RU" dirty="0" smtClean="0">
                <a:solidFill>
                  <a:schemeClr val="bg1"/>
                </a:solidFill>
              </a:rPr>
              <a:t> за </a:t>
            </a:r>
            <a:r>
              <a:rPr lang="ru-RU" dirty="0" err="1" smtClean="0">
                <a:solidFill>
                  <a:schemeClr val="bg1"/>
                </a:solidFill>
              </a:rPr>
              <a:t>масу</a:t>
            </a:r>
            <a:r>
              <a:rPr lang="ru-RU" dirty="0" smtClean="0">
                <a:solidFill>
                  <a:schemeClr val="bg1"/>
                </a:solidFill>
              </a:rPr>
              <a:t> </a:t>
            </a:r>
            <a:r>
              <a:rPr lang="ru-RU" dirty="0" err="1" smtClean="0">
                <a:solidFill>
                  <a:schemeClr val="bg1"/>
                </a:solidFill>
              </a:rPr>
              <a:t>Землі</a:t>
            </a:r>
            <a:r>
              <a:rPr lang="ru-RU" dirty="0" smtClean="0">
                <a:solidFill>
                  <a:schemeClr val="bg1"/>
                </a:solidFill>
              </a:rPr>
              <a:t>. </a:t>
            </a:r>
            <a:r>
              <a:rPr lang="ru-RU" dirty="0" err="1" smtClean="0">
                <a:solidFill>
                  <a:schemeClr val="bg1"/>
                </a:solidFill>
              </a:rPr>
              <a:t>Середня</a:t>
            </a:r>
            <a:r>
              <a:rPr lang="ru-RU" dirty="0" smtClean="0">
                <a:solidFill>
                  <a:schemeClr val="bg1"/>
                </a:solidFill>
              </a:rPr>
              <a:t> </a:t>
            </a:r>
            <a:r>
              <a:rPr lang="ru-RU" dirty="0" err="1" smtClean="0">
                <a:solidFill>
                  <a:schemeClr val="bg1"/>
                </a:solidFill>
              </a:rPr>
              <a:t>густина</a:t>
            </a:r>
            <a:r>
              <a:rPr lang="ru-RU" dirty="0" smtClean="0">
                <a:solidFill>
                  <a:schemeClr val="bg1"/>
                </a:solidFill>
              </a:rPr>
              <a:t> </a:t>
            </a:r>
            <a:r>
              <a:rPr lang="ru-RU" dirty="0" err="1" smtClean="0">
                <a:solidFill>
                  <a:schemeClr val="bg1"/>
                </a:solidFill>
              </a:rPr>
              <a:t>близька</a:t>
            </a:r>
            <a:r>
              <a:rPr lang="ru-RU" dirty="0" smtClean="0">
                <a:solidFill>
                  <a:schemeClr val="bg1"/>
                </a:solidFill>
              </a:rPr>
              <a:t> до </a:t>
            </a:r>
            <a:r>
              <a:rPr lang="ru-RU" dirty="0" err="1" smtClean="0">
                <a:solidFill>
                  <a:schemeClr val="bg1"/>
                </a:solidFill>
              </a:rPr>
              <a:t>земної</a:t>
            </a:r>
            <a:r>
              <a:rPr lang="ru-RU" dirty="0" smtClean="0">
                <a:solidFill>
                  <a:schemeClr val="bg1"/>
                </a:solidFill>
              </a:rPr>
              <a:t> і становить 5,44 г/см³. </a:t>
            </a:r>
            <a:r>
              <a:rPr lang="ru-RU" dirty="0" err="1" smtClean="0">
                <a:solidFill>
                  <a:schemeClr val="bg1"/>
                </a:solidFill>
              </a:rPr>
              <a:t>Прискорення</a:t>
            </a:r>
            <a:r>
              <a:rPr lang="ru-RU" dirty="0" smtClean="0">
                <a:solidFill>
                  <a:schemeClr val="bg1"/>
                </a:solidFill>
              </a:rPr>
              <a:t> </a:t>
            </a:r>
            <a:r>
              <a:rPr lang="ru-RU" dirty="0" err="1" smtClean="0">
                <a:solidFill>
                  <a:schemeClr val="bg1"/>
                </a:solidFill>
              </a:rPr>
              <a:t>вільного</a:t>
            </a:r>
            <a:r>
              <a:rPr lang="ru-RU" dirty="0" smtClean="0">
                <a:solidFill>
                  <a:schemeClr val="bg1"/>
                </a:solidFill>
              </a:rPr>
              <a:t> </a:t>
            </a:r>
            <a:r>
              <a:rPr lang="ru-RU" dirty="0" err="1" smtClean="0">
                <a:solidFill>
                  <a:schemeClr val="bg1"/>
                </a:solidFill>
              </a:rPr>
              <a:t>падіння</a:t>
            </a:r>
            <a:r>
              <a:rPr lang="ru-RU" dirty="0" smtClean="0">
                <a:solidFill>
                  <a:schemeClr val="bg1"/>
                </a:solidFill>
              </a:rPr>
              <a:t> </a:t>
            </a:r>
            <a:r>
              <a:rPr lang="ru-RU" dirty="0" err="1" smtClean="0">
                <a:solidFill>
                  <a:schemeClr val="bg1"/>
                </a:solidFill>
              </a:rPr>
              <a:t>поблизу</a:t>
            </a:r>
            <a:r>
              <a:rPr lang="ru-RU" dirty="0" smtClean="0">
                <a:solidFill>
                  <a:schemeClr val="bg1"/>
                </a:solidFill>
              </a:rPr>
              <a:t> </a:t>
            </a:r>
            <a:r>
              <a:rPr lang="ru-RU" dirty="0" err="1" smtClean="0">
                <a:solidFill>
                  <a:schemeClr val="bg1"/>
                </a:solidFill>
              </a:rPr>
              <a:t>поверхні</a:t>
            </a:r>
            <a:r>
              <a:rPr lang="ru-RU" dirty="0" smtClean="0">
                <a:solidFill>
                  <a:schemeClr val="bg1"/>
                </a:solidFill>
              </a:rPr>
              <a:t> — 3,7 м/с2.</a:t>
            </a:r>
            <a:endParaRPr lang="ru-RU" dirty="0">
              <a:solidFill>
                <a:schemeClr val="bg1"/>
              </a:solidFill>
            </a:endParaRPr>
          </a:p>
        </p:txBody>
      </p:sp>
    </p:spTree>
    <p:extLst>
      <p:ext uri="{BB962C8B-B14F-4D97-AF65-F5344CB8AC3E}">
        <p14:creationId xmlns:p14="http://schemas.microsoft.com/office/powerpoint/2010/main" xmlns="" val="463883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p>
            <a:r>
              <a:rPr lang="uk-UA" dirty="0" smtClean="0"/>
              <a:t>й</a:t>
            </a:r>
            <a:endParaRPr lang="ru-RU" dirty="0"/>
          </a:p>
        </p:txBody>
      </p:sp>
      <p:pic>
        <p:nvPicPr>
          <p:cNvPr id="11269" name="Picture 5"/>
          <p:cNvPicPr>
            <a:picLocks noChangeAspect="1" noChangeArrowheads="1"/>
          </p:cNvPicPr>
          <p:nvPr/>
        </p:nvPicPr>
        <p:blipFill>
          <a:blip r:embed="rId3" cstate="print"/>
          <a:srcRect/>
          <a:stretch>
            <a:fillRect/>
          </a:stretch>
        </p:blipFill>
        <p:spPr bwMode="auto">
          <a:xfrm>
            <a:off x="0" y="-24"/>
            <a:ext cx="9144000" cy="6858000"/>
          </a:xfrm>
          <a:prstGeom prst="rect">
            <a:avLst/>
          </a:prstGeom>
          <a:noFill/>
          <a:ln w="9525">
            <a:noFill/>
            <a:miter lim="800000"/>
            <a:headEnd/>
            <a:tailEnd/>
          </a:ln>
        </p:spPr>
      </p:pic>
      <p:sp>
        <p:nvSpPr>
          <p:cNvPr id="4" name="TextBox 3"/>
          <p:cNvSpPr txBox="1"/>
          <p:nvPr/>
        </p:nvSpPr>
        <p:spPr>
          <a:xfrm>
            <a:off x="179512" y="5229200"/>
            <a:ext cx="4680520" cy="1384995"/>
          </a:xfrm>
          <a:prstGeom prst="rect">
            <a:avLst/>
          </a:prstGeom>
          <a:noFill/>
        </p:spPr>
        <p:txBody>
          <a:bodyPr wrap="square" rtlCol="0">
            <a:spAutoFit/>
          </a:bodyPr>
          <a:lstStyle/>
          <a:p>
            <a:r>
              <a:rPr lang="ru-RU" sz="2800" dirty="0" smtClean="0">
                <a:solidFill>
                  <a:schemeClr val="bg1"/>
                </a:solidFill>
              </a:rPr>
              <a:t>«</a:t>
            </a:r>
            <a:r>
              <a:rPr lang="ru-RU" sz="2800" dirty="0" smtClean="0"/>
              <a:t>Марінер-10», перший </a:t>
            </a:r>
            <a:r>
              <a:rPr lang="ru-RU" sz="2800" dirty="0" err="1" smtClean="0"/>
              <a:t>космічний</a:t>
            </a:r>
            <a:r>
              <a:rPr lang="ru-RU" sz="2800" dirty="0" smtClean="0"/>
              <a:t> </a:t>
            </a:r>
            <a:r>
              <a:rPr lang="ru-RU" sz="2800" dirty="0" err="1" smtClean="0"/>
              <a:t>апарат</a:t>
            </a:r>
            <a:r>
              <a:rPr lang="ru-RU" sz="2800" dirty="0" smtClean="0"/>
              <a:t>, </a:t>
            </a:r>
            <a:r>
              <a:rPr lang="ru-RU" sz="2800" dirty="0" err="1" smtClean="0"/>
              <a:t>що</a:t>
            </a:r>
            <a:r>
              <a:rPr lang="ru-RU" sz="2800" dirty="0" smtClean="0"/>
              <a:t> </a:t>
            </a:r>
            <a:r>
              <a:rPr lang="ru-RU" sz="2800" dirty="0" err="1" smtClean="0"/>
              <a:t>досяг</a:t>
            </a:r>
            <a:r>
              <a:rPr lang="ru-RU" sz="2800" dirty="0" smtClean="0"/>
              <a:t> </a:t>
            </a:r>
            <a:r>
              <a:rPr lang="ru-RU" sz="2800" dirty="0" err="1" smtClean="0"/>
              <a:t>Меркурію</a:t>
            </a:r>
            <a:r>
              <a:rPr lang="ru-RU" sz="2800" dirty="0" smtClean="0"/>
              <a:t>.</a:t>
            </a:r>
            <a:endParaRPr lang="ru-RU" sz="2800" dirty="0"/>
          </a:p>
        </p:txBody>
      </p:sp>
    </p:spTree>
    <p:extLst>
      <p:ext uri="{BB962C8B-B14F-4D97-AF65-F5344CB8AC3E}">
        <p14:creationId xmlns:p14="http://schemas.microsoft.com/office/powerpoint/2010/main" xmlns="" val="2718379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1412776"/>
            <a:ext cx="7584793" cy="52760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dirty="0" smtClean="0"/>
              <a:t>Поверхня Меркурія</a:t>
            </a:r>
            <a:endParaRPr lang="ru-RU" dirty="0"/>
          </a:p>
        </p:txBody>
      </p:sp>
      <p:sp>
        <p:nvSpPr>
          <p:cNvPr id="3" name="Объект 2"/>
          <p:cNvSpPr>
            <a:spLocks noGrp="1"/>
          </p:cNvSpPr>
          <p:nvPr>
            <p:ph idx="1"/>
          </p:nvPr>
        </p:nvSpPr>
        <p:spPr>
          <a:xfrm>
            <a:off x="11124728" y="1"/>
            <a:ext cx="6357392" cy="3140967"/>
          </a:xfrm>
        </p:spPr>
        <p:txBody>
          <a:bodyPr/>
          <a:lstStyle/>
          <a:p>
            <a:endParaRPr lang="ru-RU" dirty="0"/>
          </a:p>
        </p:txBody>
      </p:sp>
    </p:spTree>
    <p:extLst>
      <p:ext uri="{BB962C8B-B14F-4D97-AF65-F5344CB8AC3E}">
        <p14:creationId xmlns:p14="http://schemas.microsoft.com/office/powerpoint/2010/main" xmlns="" val="293466410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Модель внутрішньої будови</a:t>
            </a:r>
            <a:endParaRPr lang="ru-RU" dirty="0"/>
          </a:p>
        </p:txBody>
      </p:sp>
      <p:pic>
        <p:nvPicPr>
          <p:cNvPr id="4" name="Picture 3"/>
          <p:cNvPicPr>
            <a:picLocks noGrp="1" noChangeAspect="1" noChangeArrowheads="1"/>
          </p:cNvPicPr>
          <p:nvPr>
            <p:ph idx="1"/>
          </p:nvPr>
        </p:nvPicPr>
        <p:blipFill>
          <a:blip r:embed="rId2" cstate="print">
            <a:clrChange>
              <a:clrFrom>
                <a:srgbClr val="000000"/>
              </a:clrFrom>
              <a:clrTo>
                <a:srgbClr val="000000">
                  <a:alpha val="0"/>
                </a:srgbClr>
              </a:clrTo>
            </a:clrChange>
          </a:blip>
          <a:srcRect/>
          <a:stretch>
            <a:fillRect/>
          </a:stretch>
        </p:blipFill>
        <p:spPr bwMode="auto">
          <a:xfrm>
            <a:off x="395536" y="1844824"/>
            <a:ext cx="4344924" cy="4525963"/>
          </a:xfrm>
          <a:prstGeom prst="rect">
            <a:avLst/>
          </a:prstGeom>
          <a:noFill/>
          <a:ln w="9525">
            <a:noFill/>
            <a:miter lim="800000"/>
            <a:headEnd/>
            <a:tailEnd/>
          </a:ln>
        </p:spPr>
      </p:pic>
      <p:sp>
        <p:nvSpPr>
          <p:cNvPr id="5" name="Прямоугольник с двумя скругленными противолежащими углами 4"/>
          <p:cNvSpPr/>
          <p:nvPr/>
        </p:nvSpPr>
        <p:spPr>
          <a:xfrm>
            <a:off x="5220072" y="1772816"/>
            <a:ext cx="3635896" cy="57606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Кора, </a:t>
            </a:r>
            <a:r>
              <a:rPr lang="ru-RU"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товщина</a:t>
            </a: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100 - 300 км.</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с двумя скругленными противолежащими углами 5"/>
          <p:cNvSpPr/>
          <p:nvPr/>
        </p:nvSpPr>
        <p:spPr>
          <a:xfrm>
            <a:off x="5220072" y="2996952"/>
            <a:ext cx="3672408" cy="57606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Мантия, </a:t>
            </a:r>
            <a:r>
              <a:rPr lang="ru-RU"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товщина</a:t>
            </a: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- 600 км.</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с двумя скругленными противолежащими углами 6"/>
          <p:cNvSpPr/>
          <p:nvPr/>
        </p:nvSpPr>
        <p:spPr>
          <a:xfrm>
            <a:off x="5220072" y="4293096"/>
            <a:ext cx="3672408" cy="576064"/>
          </a:xfrm>
          <a:prstGeom prst="round2Diag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Ядро, </a:t>
            </a:r>
            <a:r>
              <a:rPr lang="ru-RU" sz="2000" b="1" dirty="0" err="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радіус</a:t>
            </a:r>
            <a:r>
              <a:rPr lang="ru-RU"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 1800 км.</a:t>
            </a:r>
            <a:endParaRPr lang="ru-RU"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499933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1640</Words>
  <Application>Microsoft Office PowerPoint</Application>
  <PresentationFormat>Экран (4:3)</PresentationFormat>
  <Paragraphs>77</Paragraphs>
  <Slides>51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51</vt:i4>
      </vt:variant>
    </vt:vector>
  </HeadingPairs>
  <TitlesOfParts>
    <vt:vector size="52" baseType="lpstr">
      <vt:lpstr>Тема Office</vt:lpstr>
      <vt:lpstr>Слайд 1</vt:lpstr>
      <vt:lpstr>Меркурій</vt:lpstr>
      <vt:lpstr>Слайд 3</vt:lpstr>
      <vt:lpstr>Походження назви</vt:lpstr>
      <vt:lpstr>  Особливості руху</vt:lpstr>
      <vt:lpstr>Розміри і маса</vt:lpstr>
      <vt:lpstr>й</vt:lpstr>
      <vt:lpstr>Поверхня Меркурія</vt:lpstr>
      <vt:lpstr>Модель внутрішньої будови</vt:lpstr>
      <vt:lpstr>Цікаві факти</vt:lpstr>
      <vt:lpstr> </vt:lpstr>
      <vt:lpstr>Слайд 12</vt:lpstr>
      <vt:lpstr>Слайд 13</vt:lpstr>
      <vt:lpstr>Слайд 14</vt:lpstr>
      <vt:lpstr>Слайд 15</vt:lpstr>
      <vt:lpstr>Атмосфера и температура </vt:lpstr>
      <vt:lpstr>Внутрішня будова</vt:lpstr>
      <vt:lpstr>Апарат «Магеллан»</vt:lpstr>
      <vt:lpstr>Кратери на поверхні Венери</vt:lpstr>
      <vt:lpstr>Слайд 20</vt:lpstr>
      <vt:lpstr>Слайд 21</vt:lpstr>
      <vt:lpstr>Маринер-4</vt:lpstr>
      <vt:lpstr>Маринер- 2</vt:lpstr>
      <vt:lpstr>Маринер-2</vt:lpstr>
      <vt:lpstr>Маринер-10</vt:lpstr>
      <vt:lpstr>Піонер-Венера-1</vt:lpstr>
      <vt:lpstr>Піонер-Венера-2</vt:lpstr>
      <vt:lpstr>Проходження по диску Сонця</vt:lpstr>
      <vt:lpstr>Життя на Венері</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Планета Меркурій</dc:title>
  <dc:creator>Гость</dc:creator>
  <cp:lastModifiedBy>1</cp:lastModifiedBy>
  <cp:revision>20</cp:revision>
  <dcterms:created xsi:type="dcterms:W3CDTF">2013-10-14T16:18:04Z</dcterms:created>
  <dcterms:modified xsi:type="dcterms:W3CDTF">2014-02-20T19:04:40Z</dcterms:modified>
</cp:coreProperties>
</file>