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570" autoAdjust="0"/>
  </p:normalViewPr>
  <p:slideViewPr>
    <p:cSldViewPr>
      <p:cViewPr varScale="1">
        <p:scale>
          <a:sx n="76" d="100"/>
          <a:sy n="76" d="100"/>
        </p:scale>
        <p:origin x="-102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9D392-848F-4935-B9D4-4772914B727C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FD7C5-3E9C-4D05-9873-FE280FED133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98815-7BAB-41B0-81DF-3B8D7CD31DEE}" type="datetimeFigureOut">
              <a:rPr lang="ru-RU" smtClean="0"/>
              <a:t>10.02.2014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A0F6D-AC6C-496F-8889-23AC6DFE1BAD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98815-7BAB-41B0-81DF-3B8D7CD31DEE}" type="datetimeFigureOut">
              <a:rPr lang="ru-RU" smtClean="0"/>
              <a:t>10.02.2014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A0F6D-AC6C-496F-8889-23AC6DFE1BA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98815-7BAB-41B0-81DF-3B8D7CD31DEE}" type="datetimeFigureOut">
              <a:rPr lang="ru-RU" smtClean="0"/>
              <a:t>10.02.2014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A0F6D-AC6C-496F-8889-23AC6DFE1BA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98815-7BAB-41B0-81DF-3B8D7CD31DEE}" type="datetimeFigureOut">
              <a:rPr lang="ru-RU" smtClean="0"/>
              <a:t>10.02.2014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A0F6D-AC6C-496F-8889-23AC6DFE1BA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98815-7BAB-41B0-81DF-3B8D7CD31DEE}" type="datetimeFigureOut">
              <a:rPr lang="ru-RU" smtClean="0"/>
              <a:t>10.02.2014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A0F6D-AC6C-496F-8889-23AC6DFE1BAD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98815-7BAB-41B0-81DF-3B8D7CD31DEE}" type="datetimeFigureOut">
              <a:rPr lang="ru-RU" smtClean="0"/>
              <a:t>10.02.2014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A0F6D-AC6C-496F-8889-23AC6DFE1BA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98815-7BAB-41B0-81DF-3B8D7CD31DEE}" type="datetimeFigureOut">
              <a:rPr lang="ru-RU" smtClean="0"/>
              <a:t>10.02.2014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A0F6D-AC6C-496F-8889-23AC6DFE1BA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98815-7BAB-41B0-81DF-3B8D7CD31DEE}" type="datetimeFigureOut">
              <a:rPr lang="ru-RU" smtClean="0"/>
              <a:t>10.02.2014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EA0F6D-AC6C-496F-8889-23AC6DFE1BAD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98815-7BAB-41B0-81DF-3B8D7CD31DEE}" type="datetimeFigureOut">
              <a:rPr lang="ru-RU" smtClean="0"/>
              <a:t>10.02.2014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A0F6D-AC6C-496F-8889-23AC6DFE1BA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98815-7BAB-41B0-81DF-3B8D7CD31DEE}" type="datetimeFigureOut">
              <a:rPr lang="ru-RU" smtClean="0"/>
              <a:t>10.02.2014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5EA0F6D-AC6C-496F-8889-23AC6DFE1BA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D898815-7BAB-41B0-81DF-3B8D7CD31DEE}" type="datetimeFigureOut">
              <a:rPr lang="ru-RU" smtClean="0"/>
              <a:t>10.02.2014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A0F6D-AC6C-496F-8889-23AC6DFE1BA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D898815-7BAB-41B0-81DF-3B8D7CD31DEE}" type="datetimeFigureOut">
              <a:rPr lang="ru-RU" smtClean="0"/>
              <a:t>10.02.2014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5EA0F6D-AC6C-496F-8889-23AC6DFE1BAD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2844" y="571480"/>
            <a:ext cx="8858312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6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Наслідки</a:t>
            </a:r>
            <a:r>
              <a:rPr lang="ru-RU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6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опромінення</a:t>
            </a:r>
            <a:r>
              <a:rPr lang="ru-RU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6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людини</a:t>
            </a:r>
            <a:r>
              <a:rPr lang="ru-RU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sz="6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Вплив</a:t>
            </a:r>
            <a:r>
              <a:rPr lang="ru-RU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6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радіації</a:t>
            </a:r>
            <a:r>
              <a:rPr lang="ru-RU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на </a:t>
            </a:r>
            <a:r>
              <a:rPr lang="ru-RU" sz="6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організм</a:t>
            </a:r>
            <a:endParaRPr lang="ru-RU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50186" y="4826675"/>
            <a:ext cx="3393814" cy="203132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Підготувала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учениця</a:t>
            </a:r>
            <a:endParaRPr lang="ru-RU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 класу</a:t>
            </a:r>
          </a:p>
          <a:p>
            <a:pPr algn="ctr"/>
            <a:r>
              <a:rPr lang="uk-UA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Лемак</a:t>
            </a: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Андріана</a:t>
            </a:r>
          </a:p>
          <a:p>
            <a:pPr algn="ctr"/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7" name="Рисунок 6" descr="загруженно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4286256"/>
            <a:ext cx="2447925" cy="1866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1) </a:t>
            </a:r>
            <a:r>
              <a:rPr lang="ru-RU" dirty="0" err="1" smtClean="0"/>
              <a:t>гостра</a:t>
            </a:r>
            <a:r>
              <a:rPr lang="ru-RU" dirty="0" smtClean="0"/>
              <a:t> та </a:t>
            </a:r>
            <a:r>
              <a:rPr lang="ru-RU" dirty="0" err="1" smtClean="0"/>
              <a:t>хронічна</a:t>
            </a:r>
            <a:r>
              <a:rPr lang="ru-RU" dirty="0" smtClean="0"/>
              <a:t> </a:t>
            </a:r>
            <a:r>
              <a:rPr lang="ru-RU" dirty="0" err="1" smtClean="0"/>
              <a:t>променева</a:t>
            </a:r>
            <a:r>
              <a:rPr lang="ru-RU" dirty="0" smtClean="0"/>
              <a:t> хвороба;</a:t>
            </a:r>
          </a:p>
          <a:p>
            <a:r>
              <a:rPr lang="ru-RU" dirty="0" smtClean="0"/>
              <a:t>2) </a:t>
            </a:r>
            <a:r>
              <a:rPr lang="ru-RU" dirty="0" err="1" smtClean="0"/>
              <a:t>гостра</a:t>
            </a:r>
            <a:r>
              <a:rPr lang="ru-RU" dirty="0" smtClean="0"/>
              <a:t> та </a:t>
            </a:r>
            <a:r>
              <a:rPr lang="ru-RU" dirty="0" err="1" smtClean="0"/>
              <a:t>хронічна</a:t>
            </a:r>
            <a:r>
              <a:rPr lang="ru-RU" dirty="0" smtClean="0"/>
              <a:t> </a:t>
            </a:r>
            <a:r>
              <a:rPr lang="ru-RU" dirty="0" err="1" smtClean="0"/>
              <a:t>променева</a:t>
            </a:r>
            <a:r>
              <a:rPr lang="ru-RU" dirty="0" smtClean="0"/>
              <a:t> хвороба;</a:t>
            </a:r>
          </a:p>
          <a:p>
            <a:r>
              <a:rPr lang="ru-RU" dirty="0" smtClean="0"/>
              <a:t>3) </a:t>
            </a:r>
            <a:r>
              <a:rPr lang="ru-RU" dirty="0" err="1" smtClean="0"/>
              <a:t>локальне</a:t>
            </a:r>
            <a:r>
              <a:rPr lang="ru-RU" dirty="0" smtClean="0"/>
              <a:t> </a:t>
            </a:r>
            <a:r>
              <a:rPr lang="ru-RU" dirty="0" err="1" smtClean="0"/>
              <a:t>променеве</a:t>
            </a:r>
            <a:r>
              <a:rPr lang="ru-RU" dirty="0" smtClean="0"/>
              <a:t> </a:t>
            </a:r>
            <a:r>
              <a:rPr lang="ru-RU" dirty="0" err="1" smtClean="0"/>
              <a:t>ураження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4) </a:t>
            </a:r>
            <a:r>
              <a:rPr lang="ru-RU" dirty="0" err="1" smtClean="0"/>
              <a:t>лейкемія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5) лейкоз;</a:t>
            </a:r>
          </a:p>
          <a:p>
            <a:r>
              <a:rPr lang="ru-RU" dirty="0" smtClean="0"/>
              <a:t>6) рак </a:t>
            </a:r>
            <a:r>
              <a:rPr lang="ru-RU" dirty="0" err="1" smtClean="0"/>
              <a:t>легенів</a:t>
            </a:r>
            <a:r>
              <a:rPr lang="ru-RU" dirty="0" smtClean="0"/>
              <a:t>;</a:t>
            </a:r>
          </a:p>
          <a:p>
            <a:r>
              <a:rPr lang="ru-RU" dirty="0" smtClean="0"/>
              <a:t>7) рак </a:t>
            </a:r>
            <a:r>
              <a:rPr lang="ru-RU" dirty="0" err="1" smtClean="0"/>
              <a:t>щитовидної</a:t>
            </a:r>
            <a:r>
              <a:rPr lang="ru-RU" dirty="0" smtClean="0"/>
              <a:t> </a:t>
            </a:r>
            <a:r>
              <a:rPr lang="ru-RU" dirty="0" err="1" smtClean="0"/>
              <a:t>залози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8) рак </a:t>
            </a:r>
            <a:r>
              <a:rPr lang="ru-RU" dirty="0" err="1" smtClean="0"/>
              <a:t>шлунку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9) рак </a:t>
            </a:r>
            <a:r>
              <a:rPr lang="ru-RU" dirty="0" err="1" smtClean="0"/>
              <a:t>печінки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10) рак </a:t>
            </a:r>
            <a:r>
              <a:rPr lang="ru-RU" dirty="0" err="1" smtClean="0"/>
              <a:t>молочної</a:t>
            </a:r>
            <a:r>
              <a:rPr lang="ru-RU" dirty="0" smtClean="0"/>
              <a:t> </a:t>
            </a:r>
            <a:r>
              <a:rPr lang="ru-RU" dirty="0" err="1" smtClean="0"/>
              <a:t>залози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11) рак </a:t>
            </a:r>
            <a:r>
              <a:rPr lang="ru-RU" dirty="0" err="1" smtClean="0"/>
              <a:t>шкіри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12)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  <a:r>
              <a:rPr lang="ru-RU" dirty="0" err="1" smtClean="0"/>
              <a:t>ракові</a:t>
            </a:r>
            <a:r>
              <a:rPr lang="ru-RU" dirty="0" smtClean="0"/>
              <a:t> </a:t>
            </a:r>
            <a:r>
              <a:rPr lang="ru-RU" dirty="0" err="1" smtClean="0"/>
              <a:t>пухлини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тканин;</a:t>
            </a:r>
          </a:p>
          <a:p>
            <a:r>
              <a:rPr lang="ru-RU" dirty="0" smtClean="0"/>
              <a:t>13) </a:t>
            </a:r>
            <a:r>
              <a:rPr lang="ru-RU" dirty="0" err="1" smtClean="0"/>
              <a:t>злоякісні</a:t>
            </a:r>
            <a:r>
              <a:rPr lang="ru-RU" dirty="0" smtClean="0"/>
              <a:t> </a:t>
            </a:r>
            <a:r>
              <a:rPr lang="ru-RU" dirty="0" err="1" smtClean="0"/>
              <a:t>лімфоми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14) </a:t>
            </a:r>
            <a:r>
              <a:rPr lang="ru-RU" dirty="0" err="1" smtClean="0"/>
              <a:t>злоякісні</a:t>
            </a:r>
            <a:r>
              <a:rPr lang="ru-RU" dirty="0" smtClean="0"/>
              <a:t> </a:t>
            </a:r>
            <a:r>
              <a:rPr lang="ru-RU" dirty="0" err="1" smtClean="0"/>
              <a:t>пухлини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15) </a:t>
            </a:r>
            <a:r>
              <a:rPr lang="ru-RU" dirty="0" err="1" smtClean="0"/>
              <a:t>злоякісні</a:t>
            </a:r>
            <a:r>
              <a:rPr lang="ru-RU" dirty="0" smtClean="0"/>
              <a:t> </a:t>
            </a:r>
            <a:r>
              <a:rPr lang="ru-RU" dirty="0" err="1" smtClean="0"/>
              <a:t>пухлини</a:t>
            </a:r>
            <a:r>
              <a:rPr lang="ru-RU" dirty="0" smtClean="0"/>
              <a:t> </a:t>
            </a:r>
            <a:r>
              <a:rPr lang="ru-RU" dirty="0" err="1" smtClean="0"/>
              <a:t>кісток</a:t>
            </a:r>
            <a:r>
              <a:rPr lang="ru-RU" dirty="0" smtClean="0"/>
              <a:t> та </a:t>
            </a:r>
            <a:r>
              <a:rPr lang="ru-RU" dirty="0" err="1" smtClean="0"/>
              <a:t>суглобних</a:t>
            </a:r>
            <a:r>
              <a:rPr lang="ru-RU" dirty="0" smtClean="0"/>
              <a:t> </a:t>
            </a:r>
            <a:r>
              <a:rPr lang="ru-RU" dirty="0" err="1" smtClean="0"/>
              <a:t>хрящів</a:t>
            </a:r>
            <a:r>
              <a:rPr lang="ru-RU" dirty="0" smtClean="0"/>
              <a:t>;</a:t>
            </a:r>
          </a:p>
          <a:p>
            <a:r>
              <a:rPr lang="ru-RU" dirty="0" smtClean="0"/>
              <a:t>16) </a:t>
            </a:r>
            <a:r>
              <a:rPr lang="ru-RU" dirty="0" err="1" smtClean="0"/>
              <a:t>мієломна</a:t>
            </a:r>
            <a:r>
              <a:rPr lang="ru-RU" dirty="0" smtClean="0"/>
              <a:t> хвороба;</a:t>
            </a:r>
          </a:p>
          <a:p>
            <a:r>
              <a:rPr lang="ru-RU" dirty="0" smtClean="0"/>
              <a:t>17) </a:t>
            </a:r>
            <a:r>
              <a:rPr lang="ru-RU" dirty="0" err="1" smtClean="0"/>
              <a:t>апластична</a:t>
            </a:r>
            <a:r>
              <a:rPr lang="ru-RU" dirty="0" smtClean="0"/>
              <a:t> </a:t>
            </a:r>
            <a:r>
              <a:rPr lang="ru-RU" dirty="0" err="1" smtClean="0"/>
              <a:t>анемія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18) </a:t>
            </a:r>
            <a:r>
              <a:rPr lang="ru-RU" dirty="0" err="1" smtClean="0"/>
              <a:t>ерітромієлодісплазія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19)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  <a:r>
              <a:rPr lang="ru-RU" dirty="0" err="1" smtClean="0"/>
              <a:t>онкологічні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85728"/>
            <a:ext cx="8786874" cy="5643602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радіонукліди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затримання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концентрації</a:t>
            </a:r>
            <a:r>
              <a:rPr lang="ru-RU" dirty="0" smtClean="0"/>
              <a:t> в органах та тканинах </a:t>
            </a:r>
            <a:r>
              <a:rPr lang="ru-RU" dirty="0" err="1" smtClean="0"/>
              <a:t>людини</a:t>
            </a:r>
            <a:r>
              <a:rPr lang="ru-RU" dirty="0" smtClean="0"/>
              <a:t>. </a:t>
            </a: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окрім</a:t>
            </a:r>
            <a:r>
              <a:rPr lang="ru-RU" dirty="0" smtClean="0"/>
              <a:t>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внутрішнє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r>
              <a:rPr lang="ru-RU" dirty="0" smtClean="0"/>
              <a:t>, </a:t>
            </a:r>
            <a:r>
              <a:rPr lang="ru-RU" dirty="0" err="1" smtClean="0"/>
              <a:t>викликане</a:t>
            </a:r>
            <a:r>
              <a:rPr lang="ru-RU" dirty="0" smtClean="0"/>
              <a:t> </a:t>
            </a:r>
            <a:r>
              <a:rPr lang="ru-RU" dirty="0" err="1" smtClean="0"/>
              <a:t>радіонуклідами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надійшли</a:t>
            </a:r>
            <a:r>
              <a:rPr lang="ru-RU" dirty="0" smtClean="0"/>
              <a:t> до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їжею</a:t>
            </a:r>
            <a:r>
              <a:rPr lang="ru-RU" dirty="0" smtClean="0"/>
              <a:t>, водою, </a:t>
            </a:r>
            <a:r>
              <a:rPr lang="ru-RU" dirty="0" err="1" smtClean="0"/>
              <a:t>атмосферним</a:t>
            </a:r>
            <a:r>
              <a:rPr lang="ru-RU" dirty="0" smtClean="0"/>
              <a:t> </a:t>
            </a:r>
            <a:r>
              <a:rPr lang="ru-RU" dirty="0" err="1" smtClean="0"/>
              <a:t>повітрям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через </a:t>
            </a:r>
            <a:r>
              <a:rPr lang="ru-RU" dirty="0" err="1" smtClean="0"/>
              <a:t>пошкоджену</a:t>
            </a:r>
            <a:r>
              <a:rPr lang="ru-RU" dirty="0" smtClean="0"/>
              <a:t> </a:t>
            </a:r>
            <a:r>
              <a:rPr lang="ru-RU" dirty="0" err="1" smtClean="0"/>
              <a:t>шкіру</a:t>
            </a:r>
            <a:r>
              <a:rPr lang="ru-RU" dirty="0" smtClean="0"/>
              <a:t>. Доза </a:t>
            </a:r>
            <a:r>
              <a:rPr lang="ru-RU" dirty="0" err="1" smtClean="0"/>
              <a:t>внутрішнього</a:t>
            </a:r>
            <a:r>
              <a:rPr lang="ru-RU" dirty="0" smtClean="0"/>
              <a:t> та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за </a:t>
            </a:r>
            <a:r>
              <a:rPr lang="ru-RU" dirty="0" err="1" smtClean="0"/>
              <a:t>певних</a:t>
            </a:r>
            <a:r>
              <a:rPr lang="ru-RU" dirty="0" smtClean="0"/>
              <a:t> умов </a:t>
            </a:r>
            <a:r>
              <a:rPr lang="ru-RU" dirty="0" err="1" smtClean="0"/>
              <a:t>радіоактивного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екосистеми</a:t>
            </a:r>
            <a:r>
              <a:rPr lang="ru-RU" dirty="0" smtClean="0"/>
              <a:t> </a:t>
            </a:r>
            <a:r>
              <a:rPr lang="ru-RU" dirty="0" err="1" smtClean="0"/>
              <a:t>відрізняється</a:t>
            </a:r>
            <a:r>
              <a:rPr lang="ru-RU" dirty="0" smtClean="0"/>
              <a:t> у </a:t>
            </a:r>
            <a:r>
              <a:rPr lang="ru-RU" dirty="0" err="1" smtClean="0"/>
              <a:t>сотні</a:t>
            </a:r>
            <a:r>
              <a:rPr lang="ru-RU" dirty="0" smtClean="0"/>
              <a:t> </a:t>
            </a:r>
            <a:r>
              <a:rPr lang="ru-RU" dirty="0" err="1" smtClean="0"/>
              <a:t>разів</a:t>
            </a:r>
            <a:r>
              <a:rPr lang="ru-RU" dirty="0" smtClean="0"/>
              <a:t>, </a:t>
            </a:r>
            <a:r>
              <a:rPr lang="ru-RU" dirty="0" err="1" smtClean="0"/>
              <a:t>притому</a:t>
            </a:r>
            <a:r>
              <a:rPr lang="ru-RU" dirty="0" smtClean="0"/>
              <a:t> </a:t>
            </a:r>
            <a:r>
              <a:rPr lang="ru-RU" dirty="0" err="1" smtClean="0"/>
              <a:t>вищим</a:t>
            </a:r>
            <a:r>
              <a:rPr lang="ru-RU" dirty="0" smtClean="0"/>
              <a:t> </a:t>
            </a:r>
            <a:r>
              <a:rPr lang="ru-RU" dirty="0" err="1" smtClean="0"/>
              <a:t>буває</a:t>
            </a:r>
            <a:r>
              <a:rPr lang="ru-RU" dirty="0" smtClean="0"/>
              <a:t> як </a:t>
            </a:r>
            <a:r>
              <a:rPr lang="ru-RU" dirty="0" err="1" smtClean="0"/>
              <a:t>внутрішнє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зовнішнє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8786842" cy="5357850"/>
          </a:xfrm>
        </p:spPr>
        <p:txBody>
          <a:bodyPr/>
          <a:lstStyle/>
          <a:p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будь-якої</a:t>
            </a:r>
            <a:r>
              <a:rPr lang="ru-RU" dirty="0" smtClean="0"/>
              <a:t> </a:t>
            </a:r>
            <a:r>
              <a:rPr lang="ru-RU" dirty="0" err="1" smtClean="0"/>
              <a:t>малої</a:t>
            </a:r>
            <a:r>
              <a:rPr lang="ru-RU" dirty="0" smtClean="0"/>
              <a:t> </a:t>
            </a:r>
            <a:r>
              <a:rPr lang="ru-RU" dirty="0" err="1" smtClean="0"/>
              <a:t>дози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екосистеми</a:t>
            </a:r>
            <a:r>
              <a:rPr lang="ru-RU" dirty="0" smtClean="0"/>
              <a:t> </a:t>
            </a:r>
            <a:r>
              <a:rPr lang="ru-RU" dirty="0" err="1" smtClean="0"/>
              <a:t>більший</a:t>
            </a:r>
            <a:r>
              <a:rPr lang="ru-RU" dirty="0" smtClean="0"/>
              <a:t> за </a:t>
            </a:r>
            <a:r>
              <a:rPr lang="ru-RU" dirty="0" err="1" smtClean="0"/>
              <a:t>еволюційно-звичний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змінює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внутрішню</a:t>
            </a:r>
            <a:r>
              <a:rPr lang="ru-RU" dirty="0" smtClean="0"/>
              <a:t> структуру та </a:t>
            </a:r>
            <a:r>
              <a:rPr lang="ru-RU" dirty="0" err="1" smtClean="0"/>
              <a:t>взаємовідносини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сусідніми</a:t>
            </a:r>
            <a:r>
              <a:rPr lang="ru-RU" dirty="0" smtClean="0"/>
              <a:t> </a:t>
            </a:r>
            <a:r>
              <a:rPr lang="ru-RU" dirty="0" err="1" smtClean="0"/>
              <a:t>екосистемами</a:t>
            </a:r>
            <a:r>
              <a:rPr lang="ru-RU" dirty="0" smtClean="0"/>
              <a:t>.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найменші</a:t>
            </a:r>
            <a:r>
              <a:rPr lang="ru-RU" dirty="0" smtClean="0"/>
              <a:t> </a:t>
            </a:r>
            <a:r>
              <a:rPr lang="ru-RU" dirty="0" err="1" smtClean="0"/>
              <a:t>дози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 </a:t>
            </a:r>
            <a:r>
              <a:rPr lang="ru-RU" dirty="0" err="1" smtClean="0"/>
              <a:t>здатні</a:t>
            </a:r>
            <a:r>
              <a:rPr lang="ru-RU" dirty="0" smtClean="0"/>
              <a:t> </a:t>
            </a:r>
            <a:r>
              <a:rPr lang="ru-RU" dirty="0" err="1" smtClean="0"/>
              <a:t>вплинути</a:t>
            </a:r>
            <a:r>
              <a:rPr lang="ru-RU" dirty="0" smtClean="0"/>
              <a:t> на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, </a:t>
            </a:r>
            <a:r>
              <a:rPr lang="ru-RU" dirty="0" err="1" smtClean="0"/>
              <a:t>динаміку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екосистем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light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0042"/>
            <a:ext cx="9144000" cy="51435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18.ht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8670"/>
            <a:ext cx="9189785" cy="4572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08026_html_12a60b8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3" y="0"/>
            <a:ext cx="6535393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05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0"/>
            <a:ext cx="4643470" cy="68734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5786478"/>
          </a:xfrm>
        </p:spPr>
        <p:txBody>
          <a:bodyPr/>
          <a:lstStyle/>
          <a:p>
            <a:pPr fontAlgn="base"/>
            <a:r>
              <a:rPr lang="ru-RU" dirty="0" err="1" smtClean="0"/>
              <a:t>Умовно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розділити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 на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два </a:t>
            </a:r>
            <a:r>
              <a:rPr lang="ru-RU" dirty="0" err="1" smtClean="0"/>
              <a:t>види</a:t>
            </a:r>
            <a:r>
              <a:rPr lang="ru-RU" dirty="0" smtClean="0"/>
              <a:t>:</a:t>
            </a:r>
          </a:p>
          <a:p>
            <a:pPr fontAlgn="base"/>
            <a:r>
              <a:rPr lang="ru-RU" dirty="0" err="1" smtClean="0"/>
              <a:t>Соматичне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err="1" smtClean="0"/>
              <a:t>Генетичне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4525963"/>
          </a:xfrm>
        </p:spPr>
        <p:txBody>
          <a:bodyPr/>
          <a:lstStyle/>
          <a:p>
            <a:pPr fontAlgn="base"/>
            <a:r>
              <a:rPr lang="ru-RU" dirty="0" smtClean="0"/>
              <a:t>На самому початку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 на </a:t>
            </a:r>
            <a:r>
              <a:rPr lang="ru-RU" dirty="0" err="1" smtClean="0"/>
              <a:t>людину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соматичних</a:t>
            </a:r>
            <a:r>
              <a:rPr lang="ru-RU" dirty="0" smtClean="0"/>
              <a:t> </a:t>
            </a:r>
            <a:r>
              <a:rPr lang="ru-RU" dirty="0" err="1" smtClean="0"/>
              <a:t>ефектів</a:t>
            </a:r>
            <a:r>
              <a:rPr lang="ru-RU" dirty="0" smtClean="0"/>
              <a:t>.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виділити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:</a:t>
            </a:r>
          </a:p>
          <a:p>
            <a:pPr fontAlgn="base"/>
            <a:r>
              <a:rPr lang="ru-RU" dirty="0" err="1" smtClean="0"/>
              <a:t>Променева</a:t>
            </a:r>
            <a:r>
              <a:rPr lang="ru-RU" dirty="0" smtClean="0"/>
              <a:t> хвороба.</a:t>
            </a:r>
          </a:p>
          <a:p>
            <a:pPr fontAlgn="base"/>
            <a:r>
              <a:rPr lang="ru-RU" dirty="0" err="1" smtClean="0"/>
              <a:t>Лейкози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err="1" smtClean="0"/>
              <a:t>Різноманітні</a:t>
            </a:r>
            <a:r>
              <a:rPr lang="ru-RU" dirty="0" smtClean="0"/>
              <a:t> </a:t>
            </a:r>
            <a:r>
              <a:rPr lang="ru-RU" dirty="0" err="1" smtClean="0"/>
              <a:t>пухлини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err="1" smtClean="0"/>
              <a:t>Локальні</a:t>
            </a:r>
            <a:r>
              <a:rPr lang="ru-RU" dirty="0" smtClean="0"/>
              <a:t> </a:t>
            </a:r>
            <a:r>
              <a:rPr lang="ru-RU" dirty="0" err="1" smtClean="0"/>
              <a:t>променеві</a:t>
            </a:r>
            <a:r>
              <a:rPr lang="ru-RU" dirty="0" smtClean="0"/>
              <a:t> </a:t>
            </a:r>
            <a:r>
              <a:rPr lang="ru-RU" dirty="0" err="1" smtClean="0"/>
              <a:t>ураження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2844" y="571480"/>
            <a:ext cx="8786874" cy="52629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Протягом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останніх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100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років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людство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навчилося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використовувати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радіонукліди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різною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метою: в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медицині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для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виробництва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енергії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для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створення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ядерної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зброї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та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ін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Це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зумовило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збільшення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дози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опромінення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як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окремих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людей, так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населення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планети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цілому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При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цьому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індивідуальні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дози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отримані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людьми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різних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техногенних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джерел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радіації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надто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відрізняються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У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більшості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випадків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такі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дози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є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незначними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проте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іноді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опромінення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штучних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джерел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бува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є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тисячі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разів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інтенсивніше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ніж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за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рахунок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природних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5715040"/>
          </a:xfrm>
        </p:spPr>
        <p:txBody>
          <a:bodyPr>
            <a:normAutofit/>
          </a:bodyPr>
          <a:lstStyle/>
          <a:p>
            <a:r>
              <a:rPr lang="ru-RU" dirty="0" err="1" smtClean="0"/>
              <a:t>Випромінювання</a:t>
            </a:r>
            <a:r>
              <a:rPr lang="ru-RU" dirty="0" smtClean="0"/>
              <a:t>, </a:t>
            </a:r>
            <a:r>
              <a:rPr lang="ru-RU" dirty="0" err="1" smtClean="0"/>
              <a:t>впливаючи</a:t>
            </a:r>
            <a:r>
              <a:rPr lang="ru-RU" dirty="0" smtClean="0"/>
              <a:t> на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,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хімічні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фізичні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.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небезпечно</a:t>
            </a:r>
            <a:r>
              <a:rPr lang="ru-RU" dirty="0" smtClean="0"/>
              <a:t> у </a:t>
            </a:r>
            <a:r>
              <a:rPr lang="ru-RU" dirty="0" err="1" smtClean="0"/>
              <a:t>даному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бета-випромінювання</a:t>
            </a:r>
            <a:r>
              <a:rPr lang="ru-RU" dirty="0" smtClean="0"/>
              <a:t>, так як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володіє</a:t>
            </a:r>
            <a:r>
              <a:rPr lang="ru-RU" dirty="0" smtClean="0"/>
              <a:t> </a:t>
            </a:r>
            <a:r>
              <a:rPr lang="ru-RU" dirty="0" err="1" smtClean="0"/>
              <a:t>сильним</a:t>
            </a:r>
            <a:r>
              <a:rPr lang="ru-RU" dirty="0" smtClean="0"/>
              <a:t> </a:t>
            </a:r>
            <a:r>
              <a:rPr lang="ru-RU" dirty="0" err="1" smtClean="0"/>
              <a:t>проникаючим</a:t>
            </a:r>
            <a:r>
              <a:rPr lang="ru-RU" dirty="0" smtClean="0"/>
              <a:t> </a:t>
            </a:r>
            <a:r>
              <a:rPr lang="ru-RU" dirty="0" err="1" smtClean="0"/>
              <a:t>властивістю</a:t>
            </a:r>
            <a:r>
              <a:rPr lang="ru-RU" dirty="0" smtClean="0"/>
              <a:t>. </a:t>
            </a:r>
            <a:r>
              <a:rPr lang="ru-RU" dirty="0" err="1" smtClean="0"/>
              <a:t>Альфа-частинки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невелику</a:t>
            </a:r>
            <a:r>
              <a:rPr lang="ru-RU" dirty="0" smtClean="0"/>
              <a:t> </a:t>
            </a:r>
            <a:r>
              <a:rPr lang="ru-RU" dirty="0" err="1" smtClean="0"/>
              <a:t>щільність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сильно </a:t>
            </a:r>
            <a:r>
              <a:rPr lang="ru-RU" dirty="0" err="1" smtClean="0"/>
              <a:t>руйнують</a:t>
            </a:r>
            <a:r>
              <a:rPr lang="ru-RU" dirty="0" smtClean="0"/>
              <a:t> </a:t>
            </a:r>
            <a:r>
              <a:rPr lang="ru-RU" dirty="0" err="1" smtClean="0"/>
              <a:t>слизову</a:t>
            </a:r>
            <a:r>
              <a:rPr lang="ru-RU" dirty="0" smtClean="0"/>
              <a:t> </a:t>
            </a:r>
            <a:r>
              <a:rPr lang="ru-RU" dirty="0" err="1" smtClean="0"/>
              <a:t>оболонку</a:t>
            </a:r>
            <a:r>
              <a:rPr lang="ru-RU" dirty="0" smtClean="0"/>
              <a:t>. У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втрачають</a:t>
            </a:r>
            <a:r>
              <a:rPr lang="ru-RU" dirty="0" smtClean="0"/>
              <a:t> свою </a:t>
            </a:r>
            <a:r>
              <a:rPr lang="ru-RU" dirty="0" err="1" smtClean="0"/>
              <a:t>цілісність</a:t>
            </a:r>
            <a:r>
              <a:rPr lang="ru-RU" dirty="0" smtClean="0"/>
              <a:t>,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іонізація</a:t>
            </a:r>
            <a:r>
              <a:rPr lang="ru-RU" dirty="0" smtClean="0"/>
              <a:t>, а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причиною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нормальної</a:t>
            </a:r>
            <a:r>
              <a:rPr lang="ru-RU" dirty="0" smtClean="0"/>
              <a:t>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28"/>
            <a:ext cx="9144000" cy="5257800"/>
          </a:xfrm>
        </p:spPr>
        <p:txBody>
          <a:bodyPr/>
          <a:lstStyle/>
          <a:p>
            <a:pPr fontAlgn="base"/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 на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по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причин:</a:t>
            </a:r>
          </a:p>
          <a:p>
            <a:pPr fontAlgn="base"/>
            <a:r>
              <a:rPr lang="ru-RU" dirty="0" err="1" smtClean="0"/>
              <a:t>Вдихання</a:t>
            </a:r>
            <a:r>
              <a:rPr lang="ru-RU" dirty="0" smtClean="0"/>
              <a:t> </a:t>
            </a:r>
            <a:r>
              <a:rPr lang="ru-RU" dirty="0" err="1" smtClean="0"/>
              <a:t>забрудненого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err="1" smtClean="0"/>
              <a:t>Вживання</a:t>
            </a:r>
            <a:r>
              <a:rPr lang="ru-RU" dirty="0" smtClean="0"/>
              <a:t> </a:t>
            </a:r>
            <a:r>
              <a:rPr lang="ru-RU" dirty="0" err="1" smtClean="0"/>
              <a:t>зараженої</a:t>
            </a:r>
            <a:r>
              <a:rPr lang="ru-RU" dirty="0" smtClean="0"/>
              <a:t> </a:t>
            </a:r>
            <a:r>
              <a:rPr lang="ru-RU" dirty="0" err="1" smtClean="0"/>
              <a:t>їжі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 на </a:t>
            </a:r>
            <a:r>
              <a:rPr lang="ru-RU" dirty="0" err="1" smtClean="0"/>
              <a:t>відкриті</a:t>
            </a:r>
            <a:r>
              <a:rPr lang="ru-RU" dirty="0" smtClean="0"/>
              <a:t> рани.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5500726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dirty="0" err="1" smtClean="0"/>
              <a:t>Зараження</a:t>
            </a:r>
            <a:r>
              <a:rPr lang="ru-RU" dirty="0" smtClean="0"/>
              <a:t> через </a:t>
            </a:r>
            <a:r>
              <a:rPr lang="ru-RU" dirty="0" err="1" smtClean="0"/>
              <a:t>вдихання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радіоактивні</a:t>
            </a:r>
            <a:r>
              <a:rPr lang="ru-RU" dirty="0" smtClean="0"/>
              <a:t> </a:t>
            </a:r>
            <a:r>
              <a:rPr lang="ru-RU" dirty="0" err="1" smtClean="0"/>
              <a:t>ізотопи</a:t>
            </a:r>
            <a:r>
              <a:rPr lang="ru-RU" dirty="0" smtClean="0"/>
              <a:t>,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небезпечно</a:t>
            </a:r>
            <a:r>
              <a:rPr lang="ru-RU" dirty="0" smtClean="0"/>
              <a:t>, так як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вентилювання</a:t>
            </a:r>
            <a:r>
              <a:rPr lang="ru-RU" dirty="0" smtClean="0"/>
              <a:t> </a:t>
            </a:r>
            <a:r>
              <a:rPr lang="ru-RU" dirty="0" err="1" smtClean="0"/>
              <a:t>легенів</a:t>
            </a:r>
            <a:r>
              <a:rPr lang="ru-RU" dirty="0" smtClean="0"/>
              <a:t> вони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розносяться</a:t>
            </a:r>
            <a:r>
              <a:rPr lang="ru-RU" dirty="0" smtClean="0"/>
              <a:t> по </a:t>
            </a:r>
            <a:r>
              <a:rPr lang="ru-RU" dirty="0" err="1" smtClean="0"/>
              <a:t>всьому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у </a:t>
            </a:r>
            <a:r>
              <a:rPr lang="ru-RU" dirty="0" err="1" smtClean="0"/>
              <a:t>будь-якому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через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хвилин</a:t>
            </a:r>
            <a:r>
              <a:rPr lang="ru-RU" dirty="0" smtClean="0"/>
              <a:t> </a:t>
            </a:r>
            <a:r>
              <a:rPr lang="ru-RU" dirty="0" err="1" smtClean="0"/>
              <a:t>потрапляють</a:t>
            </a:r>
            <a:r>
              <a:rPr lang="ru-RU" dirty="0" smtClean="0"/>
              <a:t> в кров </a:t>
            </a:r>
            <a:r>
              <a:rPr lang="ru-RU" dirty="0" err="1" smtClean="0"/>
              <a:t>людини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не </a:t>
            </a:r>
            <a:r>
              <a:rPr lang="ru-RU" dirty="0" err="1" smtClean="0"/>
              <a:t>було</a:t>
            </a:r>
            <a:r>
              <a:rPr lang="ru-RU" dirty="0" smtClean="0"/>
              <a:t>, то </a:t>
            </a:r>
            <a:r>
              <a:rPr lang="ru-RU" dirty="0" err="1" smtClean="0"/>
              <a:t>концентрація</a:t>
            </a:r>
            <a:r>
              <a:rPr lang="ru-RU" dirty="0" smtClean="0"/>
              <a:t> </a:t>
            </a:r>
            <a:r>
              <a:rPr lang="ru-RU" dirty="0" err="1" smtClean="0"/>
              <a:t>небезпечних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скорочується</a:t>
            </a:r>
            <a:r>
              <a:rPr lang="ru-RU" dirty="0" smtClean="0"/>
              <a:t> через 15-20 </a:t>
            </a:r>
            <a:r>
              <a:rPr lang="ru-RU" dirty="0" err="1" smtClean="0"/>
              <a:t>діб</a:t>
            </a:r>
            <a:r>
              <a:rPr lang="ru-RU" dirty="0" smtClean="0"/>
              <a:t>.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ізотопів</a:t>
            </a:r>
            <a:r>
              <a:rPr lang="ru-RU" dirty="0" smtClean="0"/>
              <a:t> </a:t>
            </a:r>
            <a:r>
              <a:rPr lang="ru-RU" dirty="0" err="1" smtClean="0"/>
              <a:t>живуть</a:t>
            </a:r>
            <a:r>
              <a:rPr lang="ru-RU" dirty="0" smtClean="0"/>
              <a:t> </a:t>
            </a:r>
            <a:r>
              <a:rPr lang="ru-RU" dirty="0" err="1" smtClean="0"/>
              <a:t>набагато</a:t>
            </a:r>
            <a:r>
              <a:rPr lang="ru-RU" dirty="0" smtClean="0"/>
              <a:t> </a:t>
            </a:r>
            <a:r>
              <a:rPr lang="ru-RU" dirty="0" err="1" smtClean="0"/>
              <a:t>довше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smtClean="0"/>
              <a:t>На </a:t>
            </a:r>
            <a:r>
              <a:rPr lang="ru-RU" dirty="0" err="1" smtClean="0"/>
              <a:t>першій</a:t>
            </a:r>
            <a:r>
              <a:rPr lang="ru-RU" dirty="0" smtClean="0"/>
              <a:t> </a:t>
            </a:r>
            <a:r>
              <a:rPr lang="ru-RU" dirty="0" err="1" smtClean="0"/>
              <a:t>стадії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іонізація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променевої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. </a:t>
            </a:r>
            <a:r>
              <a:rPr lang="ru-RU" dirty="0" err="1" smtClean="0"/>
              <a:t>Далі</a:t>
            </a:r>
            <a:r>
              <a:rPr lang="ru-RU" dirty="0" smtClean="0"/>
              <a:t> </a:t>
            </a:r>
            <a:r>
              <a:rPr lang="ru-RU" dirty="0" err="1" smtClean="0"/>
              <a:t>радіація</a:t>
            </a:r>
            <a:r>
              <a:rPr lang="ru-RU" dirty="0" smtClean="0"/>
              <a:t> </a:t>
            </a:r>
            <a:r>
              <a:rPr lang="ru-RU" dirty="0" err="1" smtClean="0"/>
              <a:t>провокує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хімічні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за </a:t>
            </a:r>
            <a:r>
              <a:rPr lang="ru-RU" dirty="0" err="1" smtClean="0"/>
              <a:t>участю</a:t>
            </a:r>
            <a:r>
              <a:rPr lang="ru-RU" dirty="0" smtClean="0"/>
              <a:t> </a:t>
            </a:r>
            <a:r>
              <a:rPr lang="ru-RU" dirty="0" err="1" smtClean="0"/>
              <a:t>білків</a:t>
            </a:r>
            <a:r>
              <a:rPr lang="ru-RU" dirty="0" smtClean="0"/>
              <a:t>,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амінокислот</a:t>
            </a:r>
            <a:r>
              <a:rPr lang="ru-RU" dirty="0" smtClean="0"/>
              <a:t>, води </a:t>
            </a:r>
            <a:r>
              <a:rPr lang="ru-RU" dirty="0" err="1" smtClean="0"/>
              <a:t>і</a:t>
            </a:r>
            <a:r>
              <a:rPr lang="ru-RU" dirty="0" smtClean="0"/>
              <a:t> т.д.</a:t>
            </a:r>
          </a:p>
          <a:p>
            <a:pPr fontAlgn="base"/>
            <a:r>
              <a:rPr lang="ru-RU" dirty="0" smtClean="0"/>
              <a:t>Все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вкрай</a:t>
            </a:r>
            <a:r>
              <a:rPr lang="ru-RU" dirty="0" smtClean="0"/>
              <a:t> </a:t>
            </a:r>
            <a:r>
              <a:rPr lang="ru-RU" dirty="0" err="1" smtClean="0"/>
              <a:t>негативних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в </a:t>
            </a:r>
            <a:r>
              <a:rPr lang="ru-RU" dirty="0" err="1" smtClean="0"/>
              <a:t>організмі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залежать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тривалості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14290"/>
            <a:ext cx="9144000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Після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відкриття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явища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радіоактивності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й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упродовж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багатьох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років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головним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індикатором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впливу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людину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як на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основний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об'єкт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радіоекологічних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досліджень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вважалося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почервоніння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шкіри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До 50-х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років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ХХ ст.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єдиним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чинником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безпосереднього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впливу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радіації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організм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людини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вважали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пряме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радіаційне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ураження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шкіри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кісного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мозку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центральної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нервової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системи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шлункового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тракту у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результаті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дії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гострої</a:t>
            </a:r>
            <a:r>
              <a:rPr lang="ru-RU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променевої</a:t>
            </a:r>
            <a:r>
              <a:rPr lang="ru-RU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хвороби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85728"/>
            <a:ext cx="9144000" cy="64940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Однак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одним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найбільших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ефектів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опромінення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всього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живого на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планеті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у тому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числі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й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людину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виявилося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руйнування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молекул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білка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утворення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нових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нехарактерних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цим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організмам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молекул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У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разі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сильної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дії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радіації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організм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людини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її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тілі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не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встигають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створюватися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антитіла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необхідні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для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боротьби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чужими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білковими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утвореннями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розвивається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захворювання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яке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називається</a:t>
            </a:r>
            <a:r>
              <a:rPr lang="ru-RU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лейкоз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або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лейкемія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–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пухлинне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ураження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крові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0016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Іншим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небезпечним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наслідком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опромінення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людини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під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час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отримання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малих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доз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радіації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є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</a:t>
            </a:r>
            <a:r>
              <a:rPr lang="ru-RU" sz="32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рак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–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злоякісне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новоутворення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її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організмі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Найпоширенішими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видами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ракових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хвороб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є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рак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молочної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щитовидної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залоз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Рак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інших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органів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тканин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серед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опроміненого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населення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трапляється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значно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рідше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Навіть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найменша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доза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збільшує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імовірність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захворювання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раком, а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будь-яка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додаткова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доза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опромінення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суттєво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збільшує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таку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вірогідність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85728"/>
            <a:ext cx="8929718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Найстрашнішим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для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майбутнього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людства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вважається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свідчення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того,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що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</a:t>
            </a:r>
            <a:r>
              <a:rPr lang="ru-RU" sz="32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радіаційні</a:t>
            </a:r>
            <a:r>
              <a:rPr lang="ru-RU" sz="32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порушення</a:t>
            </a:r>
            <a:r>
              <a:rPr lang="ru-RU" sz="32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(</a:t>
            </a:r>
            <a:r>
              <a:rPr lang="ru-RU" sz="32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генні</a:t>
            </a:r>
            <a:r>
              <a:rPr lang="ru-RU" sz="32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32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хромосомні</a:t>
            </a:r>
            <a:r>
              <a:rPr lang="ru-RU" sz="32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sz="32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геномні</a:t>
            </a:r>
            <a:r>
              <a:rPr lang="ru-RU" sz="32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i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мутації</a:t>
            </a:r>
            <a:r>
              <a:rPr lang="ru-RU" sz="32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передаються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спадково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протягом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багатьох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наступних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поколінь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Близько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10%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новонароджених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мають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всілякі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генетичні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дефекти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різною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мірою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спричинені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впливом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радіоактивного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випромінювання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Опромінення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прискорює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процес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старіння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людини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а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отже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зменшує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тривалість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її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життя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357166"/>
            <a:ext cx="8643998" cy="607223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Перелік</a:t>
            </a:r>
            <a:r>
              <a:rPr lang="ru-RU" b="1" dirty="0" smtClean="0"/>
              <a:t> </a:t>
            </a:r>
            <a:r>
              <a:rPr lang="ru-RU" b="1" dirty="0" err="1" smtClean="0"/>
              <a:t>наслідків</a:t>
            </a:r>
            <a:r>
              <a:rPr lang="ru-RU" b="1" dirty="0" smtClean="0"/>
              <a:t> </a:t>
            </a:r>
            <a:r>
              <a:rPr lang="ru-RU" b="1" dirty="0" err="1" smtClean="0"/>
              <a:t>дії</a:t>
            </a:r>
            <a:r>
              <a:rPr lang="ru-RU" b="1" dirty="0" smtClean="0"/>
              <a:t> </a:t>
            </a:r>
            <a:r>
              <a:rPr lang="ru-RU" b="1" dirty="0" err="1" smtClean="0"/>
              <a:t>іонізуючого</a:t>
            </a:r>
            <a:r>
              <a:rPr lang="ru-RU" b="1" dirty="0" smtClean="0"/>
              <a:t> </a:t>
            </a:r>
            <a:r>
              <a:rPr lang="ru-RU" b="1" dirty="0" err="1" smtClean="0"/>
              <a:t>випромінювання</a:t>
            </a:r>
            <a:r>
              <a:rPr lang="ru-RU" b="1" dirty="0" smtClean="0"/>
              <a:t> на </a:t>
            </a:r>
            <a:r>
              <a:rPr lang="ru-RU" b="1" dirty="0" err="1" smtClean="0"/>
              <a:t>людину</a:t>
            </a:r>
            <a:r>
              <a:rPr lang="ru-RU" dirty="0" smtClean="0"/>
              <a:t> 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зростає</a:t>
            </a:r>
            <a:r>
              <a:rPr lang="ru-RU" dirty="0" smtClean="0"/>
              <a:t>. </a:t>
            </a:r>
            <a:r>
              <a:rPr lang="ru-RU" dirty="0" err="1" smtClean="0"/>
              <a:t>Сьогодні</a:t>
            </a:r>
            <a:r>
              <a:rPr lang="ru-RU" dirty="0" smtClean="0"/>
              <a:t> до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входять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(Яблоков, 2002):</a:t>
            </a:r>
          </a:p>
          <a:p>
            <a:r>
              <a:rPr lang="ru-RU" dirty="0" err="1" smtClean="0"/>
              <a:t>ураження</a:t>
            </a:r>
            <a:r>
              <a:rPr lang="ru-RU" dirty="0" smtClean="0"/>
              <a:t> </a:t>
            </a:r>
            <a:r>
              <a:rPr lang="ru-RU" dirty="0" err="1" smtClean="0"/>
              <a:t>гострою</a:t>
            </a:r>
            <a:r>
              <a:rPr lang="ru-RU" dirty="0" smtClean="0"/>
              <a:t> </a:t>
            </a:r>
            <a:r>
              <a:rPr lang="ru-RU" dirty="0" err="1" smtClean="0"/>
              <a:t>променевою</a:t>
            </a:r>
            <a:r>
              <a:rPr lang="ru-RU" dirty="0" smtClean="0"/>
              <a:t> хворобою;</a:t>
            </a:r>
          </a:p>
          <a:p>
            <a:r>
              <a:rPr lang="ru-RU" dirty="0" err="1" smtClean="0"/>
              <a:t>розвиток</a:t>
            </a:r>
            <a:r>
              <a:rPr lang="ru-RU" dirty="0" smtClean="0"/>
              <a:t> лейкозу, </a:t>
            </a:r>
            <a:r>
              <a:rPr lang="ru-RU" dirty="0" err="1" smtClean="0"/>
              <a:t>лейкемії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  <a:r>
              <a:rPr lang="ru-RU" dirty="0" err="1" smtClean="0"/>
              <a:t>пухлинних</a:t>
            </a:r>
            <a:r>
              <a:rPr lang="ru-RU" dirty="0" smtClean="0"/>
              <a:t> хвороб </a:t>
            </a:r>
            <a:r>
              <a:rPr lang="ru-RU" dirty="0" err="1" smtClean="0"/>
              <a:t>крові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злоякісних</a:t>
            </a:r>
            <a:r>
              <a:rPr lang="ru-RU" dirty="0" smtClean="0"/>
              <a:t> </a:t>
            </a:r>
            <a:r>
              <a:rPr lang="ru-RU" dirty="0" err="1" smtClean="0"/>
              <a:t>новоутворень</a:t>
            </a:r>
            <a:r>
              <a:rPr lang="ru-RU" dirty="0" smtClean="0"/>
              <a:t> (</a:t>
            </a:r>
            <a:r>
              <a:rPr lang="ru-RU" dirty="0" err="1" smtClean="0"/>
              <a:t>раків</a:t>
            </a:r>
            <a:r>
              <a:rPr lang="ru-RU" dirty="0" smtClean="0"/>
              <a:t>) </a:t>
            </a:r>
            <a:r>
              <a:rPr lang="ru-RU" dirty="0" err="1" smtClean="0"/>
              <a:t>будь-яких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генетичного</a:t>
            </a:r>
            <a:r>
              <a:rPr lang="ru-RU" dirty="0" smtClean="0"/>
              <a:t> коду (</a:t>
            </a:r>
            <a:r>
              <a:rPr lang="ru-RU" dirty="0" err="1" smtClean="0"/>
              <a:t>мутаційні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);</a:t>
            </a:r>
          </a:p>
          <a:p>
            <a:r>
              <a:rPr lang="ru-RU" dirty="0" err="1" smtClean="0"/>
              <a:t>ураження</a:t>
            </a:r>
            <a:r>
              <a:rPr lang="ru-RU" dirty="0" smtClean="0"/>
              <a:t>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</a:t>
            </a:r>
            <a:r>
              <a:rPr lang="ru-RU" dirty="0" err="1" smtClean="0"/>
              <a:t>кровоносних</a:t>
            </a:r>
            <a:r>
              <a:rPr lang="ru-RU" dirty="0" smtClean="0"/>
              <a:t> та </a:t>
            </a:r>
            <a:r>
              <a:rPr lang="ru-RU" dirty="0" err="1" smtClean="0"/>
              <a:t>лімфатичних</a:t>
            </a:r>
            <a:r>
              <a:rPr lang="ru-RU" dirty="0" smtClean="0"/>
              <a:t> </a:t>
            </a:r>
            <a:r>
              <a:rPr lang="ru-RU" dirty="0" err="1" smtClean="0"/>
              <a:t>судин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пошкодження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зору</a:t>
            </a:r>
            <a:r>
              <a:rPr lang="ru-RU" dirty="0" smtClean="0"/>
              <a:t>, </a:t>
            </a:r>
            <a:r>
              <a:rPr lang="ru-RU" dirty="0" err="1" smtClean="0"/>
              <a:t>помутніння</a:t>
            </a:r>
            <a:r>
              <a:rPr lang="ru-RU" dirty="0" smtClean="0"/>
              <a:t> </a:t>
            </a:r>
            <a:r>
              <a:rPr lang="ru-RU" dirty="0" err="1" smtClean="0"/>
              <a:t>кришталика</a:t>
            </a:r>
            <a:r>
              <a:rPr lang="ru-RU" dirty="0" smtClean="0"/>
              <a:t> ока,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катаракти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обміну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та </a:t>
            </a:r>
            <a:r>
              <a:rPr lang="ru-RU" dirty="0" err="1" smtClean="0"/>
              <a:t>ендокринної</a:t>
            </a:r>
            <a:r>
              <a:rPr lang="ru-RU" dirty="0" smtClean="0"/>
              <a:t> </a:t>
            </a:r>
            <a:r>
              <a:rPr lang="ru-RU" dirty="0" err="1" smtClean="0"/>
              <a:t>рівноваги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тимчасової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постійної</a:t>
            </a:r>
            <a:r>
              <a:rPr lang="ru-RU" dirty="0" smtClean="0"/>
              <a:t> </a:t>
            </a:r>
            <a:r>
              <a:rPr lang="ru-RU" dirty="0" err="1" smtClean="0"/>
              <a:t>стерильності</a:t>
            </a:r>
            <a:r>
              <a:rPr lang="ru-RU" dirty="0" smtClean="0"/>
              <a:t> та </a:t>
            </a:r>
            <a:r>
              <a:rPr lang="ru-RU" dirty="0" err="1" smtClean="0"/>
              <a:t>імпотенції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імунодефіциту</a:t>
            </a:r>
            <a:r>
              <a:rPr lang="ru-RU" dirty="0" smtClean="0"/>
              <a:t>,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чутливості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до </a:t>
            </a:r>
            <a:r>
              <a:rPr lang="ru-RU" dirty="0" err="1" smtClean="0"/>
              <a:t>звичайних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психічного</a:t>
            </a:r>
            <a:r>
              <a:rPr lang="ru-RU" dirty="0" smtClean="0"/>
              <a:t> та </a:t>
            </a:r>
            <a:r>
              <a:rPr lang="ru-RU" dirty="0" err="1" smtClean="0"/>
              <a:t>розумового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прискорення</a:t>
            </a:r>
            <a:r>
              <a:rPr lang="ru-RU" dirty="0" smtClean="0"/>
              <a:t> </a:t>
            </a:r>
            <a:r>
              <a:rPr lang="ru-RU" dirty="0" err="1" smtClean="0"/>
              <a:t>старіння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 tmFilter="0,0; .5, 1; 1, 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 tmFilter="0,0; .5, 1; 1, 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 tmFilter="0,0; .5, 1; 1, 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 tmFilter="0,0; .5, 1; 1, 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8604"/>
            <a:ext cx="9144000" cy="5143536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Доказам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значною</a:t>
            </a:r>
            <a:r>
              <a:rPr lang="ru-RU" dirty="0" smtClean="0"/>
              <a:t> </a:t>
            </a:r>
            <a:r>
              <a:rPr lang="ru-RU" dirty="0" err="1" smtClean="0"/>
              <a:t>мірою</a:t>
            </a:r>
            <a:r>
              <a:rPr lang="ru-RU" dirty="0" smtClean="0"/>
              <a:t> </a:t>
            </a:r>
            <a:r>
              <a:rPr lang="ru-RU" dirty="0" err="1" smtClean="0"/>
              <a:t>зумовлені</a:t>
            </a:r>
            <a:r>
              <a:rPr lang="ru-RU" dirty="0" smtClean="0"/>
              <a:t> </a:t>
            </a:r>
            <a:r>
              <a:rPr lang="ru-RU" dirty="0" err="1" smtClean="0"/>
              <a:t>радіацією</a:t>
            </a:r>
            <a:r>
              <a:rPr lang="ru-RU" dirty="0" smtClean="0"/>
              <a:t>, </a:t>
            </a:r>
            <a:r>
              <a:rPr lang="ru-RU" dirty="0" err="1" smtClean="0"/>
              <a:t>присвячені</a:t>
            </a:r>
            <a:r>
              <a:rPr lang="ru-RU" dirty="0" smtClean="0"/>
              <a:t> </a:t>
            </a:r>
            <a:r>
              <a:rPr lang="ru-RU" dirty="0" err="1" smtClean="0"/>
              <a:t>численні</a:t>
            </a:r>
            <a:r>
              <a:rPr lang="ru-RU" dirty="0" smtClean="0"/>
              <a:t> </a:t>
            </a:r>
            <a:r>
              <a:rPr lang="ru-RU" dirty="0" err="1" smtClean="0"/>
              <a:t>публікації</a:t>
            </a:r>
            <a:r>
              <a:rPr lang="ru-RU" dirty="0" smtClean="0"/>
              <a:t> (Бочков, 1976; Гродзинский, 2000; Москалев, 1991; </a:t>
            </a:r>
            <a:r>
              <a:rPr lang="ru-RU" dirty="0" err="1" smtClean="0"/>
              <a:t>Шубик</a:t>
            </a:r>
            <a:r>
              <a:rPr lang="ru-RU" dirty="0" smtClean="0"/>
              <a:t>, 1977; Яблоков, 2001 та </a:t>
            </a:r>
            <a:r>
              <a:rPr lang="ru-RU" dirty="0" err="1" smtClean="0"/>
              <a:t>ін</a:t>
            </a:r>
            <a:r>
              <a:rPr lang="ru-RU" dirty="0" smtClean="0"/>
              <a:t>.). </a:t>
            </a:r>
            <a:r>
              <a:rPr lang="ru-RU" dirty="0" err="1" smtClean="0"/>
              <a:t>Матеріал</a:t>
            </a:r>
            <a:r>
              <a:rPr lang="ru-RU" dirty="0" smtClean="0"/>
              <a:t> для такого </a:t>
            </a:r>
            <a:r>
              <a:rPr lang="ru-RU" dirty="0" err="1" smtClean="0"/>
              <a:t>переліку</a:t>
            </a:r>
            <a:r>
              <a:rPr lang="ru-RU" dirty="0" smtClean="0"/>
              <a:t> </a:t>
            </a:r>
            <a:r>
              <a:rPr lang="ru-RU" dirty="0" err="1" smtClean="0"/>
              <a:t>зібраний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наслідків</a:t>
            </a:r>
            <a:r>
              <a:rPr lang="ru-RU" dirty="0" smtClean="0"/>
              <a:t> </a:t>
            </a:r>
            <a:r>
              <a:rPr lang="ru-RU" dirty="0" err="1" smtClean="0"/>
              <a:t>радіаційних</a:t>
            </a:r>
            <a:r>
              <a:rPr lang="ru-RU" dirty="0" smtClean="0"/>
              <a:t> </a:t>
            </a:r>
            <a:r>
              <a:rPr lang="ru-RU" dirty="0" err="1" smtClean="0"/>
              <a:t>аварій</a:t>
            </a:r>
            <a:r>
              <a:rPr lang="ru-RU" dirty="0" smtClean="0"/>
              <a:t> (особливо на </a:t>
            </a:r>
            <a:r>
              <a:rPr lang="ru-RU" dirty="0" err="1" smtClean="0"/>
              <a:t>Чорнобильській</a:t>
            </a:r>
            <a:r>
              <a:rPr lang="ru-RU" dirty="0" smtClean="0"/>
              <a:t> АЕС), </a:t>
            </a:r>
            <a:r>
              <a:rPr lang="ru-RU" dirty="0" err="1" smtClean="0"/>
              <a:t>атомних</a:t>
            </a:r>
            <a:r>
              <a:rPr lang="ru-RU" dirty="0" smtClean="0"/>
              <a:t> </a:t>
            </a:r>
            <a:r>
              <a:rPr lang="ru-RU" dirty="0" err="1" smtClean="0"/>
              <a:t>бомбардувань</a:t>
            </a:r>
            <a:r>
              <a:rPr lang="ru-RU" dirty="0" smtClean="0"/>
              <a:t> </a:t>
            </a:r>
            <a:r>
              <a:rPr lang="ru-RU" dirty="0" err="1" smtClean="0"/>
              <a:t>Хіросіми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Нагасакі</a:t>
            </a:r>
            <a:r>
              <a:rPr lang="ru-RU" dirty="0" smtClean="0"/>
              <a:t> у 1945 </a:t>
            </a:r>
            <a:r>
              <a:rPr lang="ru-RU" dirty="0" err="1" smtClean="0"/>
              <a:t>році</a:t>
            </a:r>
            <a:r>
              <a:rPr lang="ru-RU" dirty="0" smtClean="0"/>
              <a:t>, </a:t>
            </a:r>
            <a:r>
              <a:rPr lang="ru-RU" dirty="0" err="1" smtClean="0"/>
              <a:t>наслідків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та </a:t>
            </a:r>
            <a:r>
              <a:rPr lang="ru-RU" dirty="0" err="1" smtClean="0"/>
              <a:t>випробування</a:t>
            </a:r>
            <a:r>
              <a:rPr lang="ru-RU" dirty="0" smtClean="0"/>
              <a:t>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ядерних</a:t>
            </a:r>
            <a:r>
              <a:rPr lang="ru-RU" dirty="0" smtClean="0"/>
              <a:t> бомб, </a:t>
            </a:r>
            <a:r>
              <a:rPr lang="ru-RU" dirty="0" err="1" smtClean="0"/>
              <a:t>даних</a:t>
            </a:r>
            <a:r>
              <a:rPr lang="ru-RU" dirty="0" smtClean="0"/>
              <a:t> </a:t>
            </a:r>
            <a:r>
              <a:rPr lang="ru-RU" dirty="0" err="1" smtClean="0"/>
              <a:t>рентгенодіагностики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рентгенотерапії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4786346"/>
          </a:xfrm>
        </p:spPr>
        <p:txBody>
          <a:bodyPr>
            <a:normAutofit/>
          </a:bodyPr>
          <a:lstStyle/>
          <a:p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тиском</a:t>
            </a:r>
            <a:r>
              <a:rPr lang="ru-RU" dirty="0" smtClean="0"/>
              <a:t> </a:t>
            </a:r>
            <a:r>
              <a:rPr lang="ru-RU" dirty="0" err="1" smtClean="0"/>
              <a:t>переконливих</a:t>
            </a:r>
            <a:r>
              <a:rPr lang="ru-RU" dirty="0" smtClean="0"/>
              <a:t> </a:t>
            </a:r>
            <a:r>
              <a:rPr lang="ru-RU" dirty="0" err="1" smtClean="0"/>
              <a:t>фактів</a:t>
            </a:r>
            <a:r>
              <a:rPr lang="ru-RU" dirty="0" smtClean="0"/>
              <a:t>, </a:t>
            </a:r>
            <a:r>
              <a:rPr lang="ru-RU" dirty="0" err="1" smtClean="0"/>
              <a:t>отриманих</a:t>
            </a:r>
            <a:r>
              <a:rPr lang="ru-RU" dirty="0" smtClean="0"/>
              <a:t> за результатами </a:t>
            </a:r>
            <a:r>
              <a:rPr lang="ru-RU" dirty="0" err="1" smtClean="0"/>
              <a:t>проведених</a:t>
            </a:r>
            <a:r>
              <a:rPr lang="ru-RU" dirty="0" smtClean="0"/>
              <a:t> </a:t>
            </a:r>
            <a:r>
              <a:rPr lang="ru-RU" dirty="0" err="1" smtClean="0"/>
              <a:t>радіоекологічних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 </a:t>
            </a:r>
            <a:r>
              <a:rPr lang="ru-RU" dirty="0" err="1" smtClean="0"/>
              <a:t>владними</a:t>
            </a:r>
            <a:r>
              <a:rPr lang="ru-RU" dirty="0" smtClean="0"/>
              <a:t> структурами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працівниками-атомниками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,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визнається</a:t>
            </a:r>
            <a:r>
              <a:rPr lang="ru-RU" dirty="0" smtClean="0"/>
              <a:t> </a:t>
            </a:r>
            <a:r>
              <a:rPr lang="ru-RU" dirty="0" err="1" smtClean="0"/>
              <a:t>зв'язок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радіацією</a:t>
            </a:r>
            <a:r>
              <a:rPr lang="ru-RU" dirty="0" smtClean="0"/>
              <a:t> </a:t>
            </a:r>
            <a:r>
              <a:rPr lang="ru-RU" dirty="0" err="1" smtClean="0"/>
              <a:t>дедалі</a:t>
            </a:r>
            <a:r>
              <a:rPr lang="ru-RU" dirty="0" smtClean="0"/>
              <a:t> </a:t>
            </a:r>
            <a:r>
              <a:rPr lang="ru-RU" dirty="0" err="1" smtClean="0"/>
              <a:t>більшого</a:t>
            </a:r>
            <a:r>
              <a:rPr lang="ru-RU" dirty="0" smtClean="0"/>
              <a:t> кола </a:t>
            </a:r>
            <a:r>
              <a:rPr lang="ru-RU" dirty="0" err="1" smtClean="0"/>
              <a:t>важких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 </a:t>
            </a:r>
            <a:r>
              <a:rPr lang="ru-RU" dirty="0" err="1" smtClean="0"/>
              <a:t>Наведемо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офіційних</a:t>
            </a:r>
            <a:r>
              <a:rPr lang="ru-RU" dirty="0" smtClean="0"/>
              <a:t> </a:t>
            </a:r>
            <a:r>
              <a:rPr lang="ru-RU" dirty="0" err="1" smtClean="0"/>
              <a:t>переліків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, </a:t>
            </a:r>
            <a:r>
              <a:rPr lang="ru-RU" dirty="0" err="1" smtClean="0"/>
              <a:t>складений</a:t>
            </a:r>
            <a:r>
              <a:rPr lang="ru-RU" dirty="0" smtClean="0"/>
              <a:t> на </a:t>
            </a:r>
            <a:r>
              <a:rPr lang="ru-RU" dirty="0" err="1" smtClean="0"/>
              <a:t>підставі</a:t>
            </a:r>
            <a:r>
              <a:rPr lang="ru-RU" dirty="0" smtClean="0"/>
              <a:t> </a:t>
            </a:r>
            <a:r>
              <a:rPr lang="ru-RU" dirty="0" err="1" smtClean="0"/>
              <a:t>останніх</a:t>
            </a:r>
            <a:r>
              <a:rPr lang="ru-RU" dirty="0" smtClean="0"/>
              <a:t> </a:t>
            </a:r>
            <a:r>
              <a:rPr lang="ru-RU" dirty="0" err="1" smtClean="0"/>
              <a:t>американських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російських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хническая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46</TotalTime>
  <Words>836</Words>
  <Application>Microsoft Office PowerPoint</Application>
  <PresentationFormat>Экран (4:3)</PresentationFormat>
  <Paragraphs>60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Техническая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5</cp:revision>
  <dcterms:created xsi:type="dcterms:W3CDTF">2014-02-10T14:46:46Z</dcterms:created>
  <dcterms:modified xsi:type="dcterms:W3CDTF">2014-02-10T15:33:45Z</dcterms:modified>
</cp:coreProperties>
</file>