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64D6-A54F-4263-B7CB-77ADE2D8F7B4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DB1C-FBFD-4566-A3A5-A9106A0DF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78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DB1C-FBFD-4566-A3A5-A9106A0DF53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78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28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14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13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3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949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32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407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01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2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23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96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03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1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07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17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68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77304C-F4B3-4102-8F82-2A44197FC351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0DDC-B5C2-458F-99F0-833B29B138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82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775" y="2409183"/>
            <a:ext cx="7132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Передача информации с помощью электромагнитных </a:t>
            </a:r>
            <a:r>
              <a:rPr lang="ru-RU" sz="3200" b="1" dirty="0" smtClean="0"/>
              <a:t>волн.</a:t>
            </a:r>
            <a:endParaRPr lang="uk-UA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94" y="3794760"/>
            <a:ext cx="1264653" cy="2845473"/>
          </a:xfrm>
          <a:prstGeom prst="rect">
            <a:avLst/>
          </a:prstGeom>
        </p:spPr>
      </p:pic>
      <p:sp>
        <p:nvSpPr>
          <p:cNvPr id="13" name="Полилиния 12"/>
          <p:cNvSpPr/>
          <p:nvPr/>
        </p:nvSpPr>
        <p:spPr>
          <a:xfrm>
            <a:off x="8908105" y="3705726"/>
            <a:ext cx="813412" cy="637674"/>
          </a:xfrm>
          <a:custGeom>
            <a:avLst/>
            <a:gdLst>
              <a:gd name="connsiteX0" fmla="*/ 180663 w 843431"/>
              <a:gd name="connsiteY0" fmla="*/ 635892 h 635892"/>
              <a:gd name="connsiteX1" fmla="*/ 48315 w 843431"/>
              <a:gd name="connsiteY1" fmla="*/ 539639 h 635892"/>
              <a:gd name="connsiteX2" fmla="*/ 189 w 843431"/>
              <a:gd name="connsiteY2" fmla="*/ 407292 h 635892"/>
              <a:gd name="connsiteX3" fmla="*/ 36284 w 843431"/>
              <a:gd name="connsiteY3" fmla="*/ 214786 h 635892"/>
              <a:gd name="connsiteX4" fmla="*/ 144568 w 843431"/>
              <a:gd name="connsiteY4" fmla="*/ 106502 h 635892"/>
              <a:gd name="connsiteX5" fmla="*/ 300979 w 843431"/>
              <a:gd name="connsiteY5" fmla="*/ 22281 h 635892"/>
              <a:gd name="connsiteX6" fmla="*/ 565673 w 843431"/>
              <a:gd name="connsiteY6" fmla="*/ 10249 h 635892"/>
              <a:gd name="connsiteX7" fmla="*/ 794273 w 843431"/>
              <a:gd name="connsiteY7" fmla="*/ 154628 h 635892"/>
              <a:gd name="connsiteX8" fmla="*/ 842400 w 843431"/>
              <a:gd name="connsiteY8" fmla="*/ 371197 h 635892"/>
              <a:gd name="connsiteX9" fmla="*/ 770210 w 843431"/>
              <a:gd name="connsiteY9" fmla="*/ 575734 h 635892"/>
              <a:gd name="connsiteX10" fmla="*/ 673958 w 843431"/>
              <a:gd name="connsiteY10" fmla="*/ 623860 h 6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431" h="635892">
                <a:moveTo>
                  <a:pt x="180663" y="635892"/>
                </a:moveTo>
                <a:cubicBezTo>
                  <a:pt x="129528" y="606815"/>
                  <a:pt x="78394" y="577739"/>
                  <a:pt x="48315" y="539639"/>
                </a:cubicBezTo>
                <a:cubicBezTo>
                  <a:pt x="18236" y="501539"/>
                  <a:pt x="2194" y="461434"/>
                  <a:pt x="189" y="407292"/>
                </a:cubicBezTo>
                <a:cubicBezTo>
                  <a:pt x="-1816" y="353150"/>
                  <a:pt x="12221" y="264918"/>
                  <a:pt x="36284" y="214786"/>
                </a:cubicBezTo>
                <a:cubicBezTo>
                  <a:pt x="60347" y="164654"/>
                  <a:pt x="100452" y="138586"/>
                  <a:pt x="144568" y="106502"/>
                </a:cubicBezTo>
                <a:cubicBezTo>
                  <a:pt x="188684" y="74418"/>
                  <a:pt x="230795" y="38323"/>
                  <a:pt x="300979" y="22281"/>
                </a:cubicBezTo>
                <a:cubicBezTo>
                  <a:pt x="371163" y="6239"/>
                  <a:pt x="483457" y="-11809"/>
                  <a:pt x="565673" y="10249"/>
                </a:cubicBezTo>
                <a:cubicBezTo>
                  <a:pt x="647889" y="32307"/>
                  <a:pt x="748152" y="94470"/>
                  <a:pt x="794273" y="154628"/>
                </a:cubicBezTo>
                <a:cubicBezTo>
                  <a:pt x="840394" y="214786"/>
                  <a:pt x="846410" y="301013"/>
                  <a:pt x="842400" y="371197"/>
                </a:cubicBezTo>
                <a:cubicBezTo>
                  <a:pt x="838390" y="441381"/>
                  <a:pt x="798284" y="533624"/>
                  <a:pt x="770210" y="575734"/>
                </a:cubicBezTo>
                <a:cubicBezTo>
                  <a:pt x="742136" y="617844"/>
                  <a:pt x="690000" y="615839"/>
                  <a:pt x="673958" y="62386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олилиния 13"/>
          <p:cNvSpPr/>
          <p:nvPr/>
        </p:nvSpPr>
        <p:spPr>
          <a:xfrm>
            <a:off x="8538984" y="3442234"/>
            <a:ext cx="1551654" cy="1164657"/>
          </a:xfrm>
          <a:custGeom>
            <a:avLst/>
            <a:gdLst>
              <a:gd name="connsiteX0" fmla="*/ 180663 w 843431"/>
              <a:gd name="connsiteY0" fmla="*/ 635892 h 635892"/>
              <a:gd name="connsiteX1" fmla="*/ 48315 w 843431"/>
              <a:gd name="connsiteY1" fmla="*/ 539639 h 635892"/>
              <a:gd name="connsiteX2" fmla="*/ 189 w 843431"/>
              <a:gd name="connsiteY2" fmla="*/ 407292 h 635892"/>
              <a:gd name="connsiteX3" fmla="*/ 36284 w 843431"/>
              <a:gd name="connsiteY3" fmla="*/ 214786 h 635892"/>
              <a:gd name="connsiteX4" fmla="*/ 144568 w 843431"/>
              <a:gd name="connsiteY4" fmla="*/ 106502 h 635892"/>
              <a:gd name="connsiteX5" fmla="*/ 300979 w 843431"/>
              <a:gd name="connsiteY5" fmla="*/ 22281 h 635892"/>
              <a:gd name="connsiteX6" fmla="*/ 565673 w 843431"/>
              <a:gd name="connsiteY6" fmla="*/ 10249 h 635892"/>
              <a:gd name="connsiteX7" fmla="*/ 794273 w 843431"/>
              <a:gd name="connsiteY7" fmla="*/ 154628 h 635892"/>
              <a:gd name="connsiteX8" fmla="*/ 842400 w 843431"/>
              <a:gd name="connsiteY8" fmla="*/ 371197 h 635892"/>
              <a:gd name="connsiteX9" fmla="*/ 770210 w 843431"/>
              <a:gd name="connsiteY9" fmla="*/ 575734 h 635892"/>
              <a:gd name="connsiteX10" fmla="*/ 673958 w 843431"/>
              <a:gd name="connsiteY10" fmla="*/ 623860 h 6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431" h="635892">
                <a:moveTo>
                  <a:pt x="180663" y="635892"/>
                </a:moveTo>
                <a:cubicBezTo>
                  <a:pt x="129528" y="606815"/>
                  <a:pt x="78394" y="577739"/>
                  <a:pt x="48315" y="539639"/>
                </a:cubicBezTo>
                <a:cubicBezTo>
                  <a:pt x="18236" y="501539"/>
                  <a:pt x="2194" y="461434"/>
                  <a:pt x="189" y="407292"/>
                </a:cubicBezTo>
                <a:cubicBezTo>
                  <a:pt x="-1816" y="353150"/>
                  <a:pt x="12221" y="264918"/>
                  <a:pt x="36284" y="214786"/>
                </a:cubicBezTo>
                <a:cubicBezTo>
                  <a:pt x="60347" y="164654"/>
                  <a:pt x="100452" y="138586"/>
                  <a:pt x="144568" y="106502"/>
                </a:cubicBezTo>
                <a:cubicBezTo>
                  <a:pt x="188684" y="74418"/>
                  <a:pt x="230795" y="38323"/>
                  <a:pt x="300979" y="22281"/>
                </a:cubicBezTo>
                <a:cubicBezTo>
                  <a:pt x="371163" y="6239"/>
                  <a:pt x="483457" y="-11809"/>
                  <a:pt x="565673" y="10249"/>
                </a:cubicBezTo>
                <a:cubicBezTo>
                  <a:pt x="647889" y="32307"/>
                  <a:pt x="748152" y="94470"/>
                  <a:pt x="794273" y="154628"/>
                </a:cubicBezTo>
                <a:cubicBezTo>
                  <a:pt x="840394" y="214786"/>
                  <a:pt x="846410" y="301013"/>
                  <a:pt x="842400" y="371197"/>
                </a:cubicBezTo>
                <a:cubicBezTo>
                  <a:pt x="838390" y="441381"/>
                  <a:pt x="798284" y="533624"/>
                  <a:pt x="770210" y="575734"/>
                </a:cubicBezTo>
                <a:cubicBezTo>
                  <a:pt x="742136" y="617844"/>
                  <a:pt x="690000" y="615839"/>
                  <a:pt x="673958" y="62386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олилиния 14"/>
          <p:cNvSpPr/>
          <p:nvPr/>
        </p:nvSpPr>
        <p:spPr>
          <a:xfrm>
            <a:off x="8046948" y="3072865"/>
            <a:ext cx="2564904" cy="1811956"/>
          </a:xfrm>
          <a:custGeom>
            <a:avLst/>
            <a:gdLst>
              <a:gd name="connsiteX0" fmla="*/ 180663 w 843431"/>
              <a:gd name="connsiteY0" fmla="*/ 635892 h 635892"/>
              <a:gd name="connsiteX1" fmla="*/ 48315 w 843431"/>
              <a:gd name="connsiteY1" fmla="*/ 539639 h 635892"/>
              <a:gd name="connsiteX2" fmla="*/ 189 w 843431"/>
              <a:gd name="connsiteY2" fmla="*/ 407292 h 635892"/>
              <a:gd name="connsiteX3" fmla="*/ 36284 w 843431"/>
              <a:gd name="connsiteY3" fmla="*/ 214786 h 635892"/>
              <a:gd name="connsiteX4" fmla="*/ 144568 w 843431"/>
              <a:gd name="connsiteY4" fmla="*/ 106502 h 635892"/>
              <a:gd name="connsiteX5" fmla="*/ 300979 w 843431"/>
              <a:gd name="connsiteY5" fmla="*/ 22281 h 635892"/>
              <a:gd name="connsiteX6" fmla="*/ 565673 w 843431"/>
              <a:gd name="connsiteY6" fmla="*/ 10249 h 635892"/>
              <a:gd name="connsiteX7" fmla="*/ 794273 w 843431"/>
              <a:gd name="connsiteY7" fmla="*/ 154628 h 635892"/>
              <a:gd name="connsiteX8" fmla="*/ 842400 w 843431"/>
              <a:gd name="connsiteY8" fmla="*/ 371197 h 635892"/>
              <a:gd name="connsiteX9" fmla="*/ 770210 w 843431"/>
              <a:gd name="connsiteY9" fmla="*/ 575734 h 635892"/>
              <a:gd name="connsiteX10" fmla="*/ 673958 w 843431"/>
              <a:gd name="connsiteY10" fmla="*/ 623860 h 6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431" h="635892">
                <a:moveTo>
                  <a:pt x="180663" y="635892"/>
                </a:moveTo>
                <a:cubicBezTo>
                  <a:pt x="129528" y="606815"/>
                  <a:pt x="78394" y="577739"/>
                  <a:pt x="48315" y="539639"/>
                </a:cubicBezTo>
                <a:cubicBezTo>
                  <a:pt x="18236" y="501539"/>
                  <a:pt x="2194" y="461434"/>
                  <a:pt x="189" y="407292"/>
                </a:cubicBezTo>
                <a:cubicBezTo>
                  <a:pt x="-1816" y="353150"/>
                  <a:pt x="12221" y="264918"/>
                  <a:pt x="36284" y="214786"/>
                </a:cubicBezTo>
                <a:cubicBezTo>
                  <a:pt x="60347" y="164654"/>
                  <a:pt x="100452" y="138586"/>
                  <a:pt x="144568" y="106502"/>
                </a:cubicBezTo>
                <a:cubicBezTo>
                  <a:pt x="188684" y="74418"/>
                  <a:pt x="230795" y="38323"/>
                  <a:pt x="300979" y="22281"/>
                </a:cubicBezTo>
                <a:cubicBezTo>
                  <a:pt x="371163" y="6239"/>
                  <a:pt x="483457" y="-11809"/>
                  <a:pt x="565673" y="10249"/>
                </a:cubicBezTo>
                <a:cubicBezTo>
                  <a:pt x="647889" y="32307"/>
                  <a:pt x="748152" y="94470"/>
                  <a:pt x="794273" y="154628"/>
                </a:cubicBezTo>
                <a:cubicBezTo>
                  <a:pt x="840394" y="214786"/>
                  <a:pt x="846410" y="301013"/>
                  <a:pt x="842400" y="371197"/>
                </a:cubicBezTo>
                <a:cubicBezTo>
                  <a:pt x="838390" y="441381"/>
                  <a:pt x="798284" y="533624"/>
                  <a:pt x="770210" y="575734"/>
                </a:cubicBezTo>
                <a:cubicBezTo>
                  <a:pt x="742136" y="617844"/>
                  <a:pt x="690000" y="615839"/>
                  <a:pt x="673958" y="62386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олилиния 15"/>
          <p:cNvSpPr/>
          <p:nvPr/>
        </p:nvSpPr>
        <p:spPr>
          <a:xfrm>
            <a:off x="7536695" y="2513593"/>
            <a:ext cx="3585410" cy="2562334"/>
          </a:xfrm>
          <a:custGeom>
            <a:avLst/>
            <a:gdLst>
              <a:gd name="connsiteX0" fmla="*/ 180663 w 843431"/>
              <a:gd name="connsiteY0" fmla="*/ 635892 h 635892"/>
              <a:gd name="connsiteX1" fmla="*/ 48315 w 843431"/>
              <a:gd name="connsiteY1" fmla="*/ 539639 h 635892"/>
              <a:gd name="connsiteX2" fmla="*/ 189 w 843431"/>
              <a:gd name="connsiteY2" fmla="*/ 407292 h 635892"/>
              <a:gd name="connsiteX3" fmla="*/ 36284 w 843431"/>
              <a:gd name="connsiteY3" fmla="*/ 214786 h 635892"/>
              <a:gd name="connsiteX4" fmla="*/ 144568 w 843431"/>
              <a:gd name="connsiteY4" fmla="*/ 106502 h 635892"/>
              <a:gd name="connsiteX5" fmla="*/ 300979 w 843431"/>
              <a:gd name="connsiteY5" fmla="*/ 22281 h 635892"/>
              <a:gd name="connsiteX6" fmla="*/ 565673 w 843431"/>
              <a:gd name="connsiteY6" fmla="*/ 10249 h 635892"/>
              <a:gd name="connsiteX7" fmla="*/ 794273 w 843431"/>
              <a:gd name="connsiteY7" fmla="*/ 154628 h 635892"/>
              <a:gd name="connsiteX8" fmla="*/ 842400 w 843431"/>
              <a:gd name="connsiteY8" fmla="*/ 371197 h 635892"/>
              <a:gd name="connsiteX9" fmla="*/ 770210 w 843431"/>
              <a:gd name="connsiteY9" fmla="*/ 575734 h 635892"/>
              <a:gd name="connsiteX10" fmla="*/ 673958 w 843431"/>
              <a:gd name="connsiteY10" fmla="*/ 623860 h 6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431" h="635892">
                <a:moveTo>
                  <a:pt x="180663" y="635892"/>
                </a:moveTo>
                <a:cubicBezTo>
                  <a:pt x="129528" y="606815"/>
                  <a:pt x="78394" y="577739"/>
                  <a:pt x="48315" y="539639"/>
                </a:cubicBezTo>
                <a:cubicBezTo>
                  <a:pt x="18236" y="501539"/>
                  <a:pt x="2194" y="461434"/>
                  <a:pt x="189" y="407292"/>
                </a:cubicBezTo>
                <a:cubicBezTo>
                  <a:pt x="-1816" y="353150"/>
                  <a:pt x="12221" y="264918"/>
                  <a:pt x="36284" y="214786"/>
                </a:cubicBezTo>
                <a:cubicBezTo>
                  <a:pt x="60347" y="164654"/>
                  <a:pt x="100452" y="138586"/>
                  <a:pt x="144568" y="106502"/>
                </a:cubicBezTo>
                <a:cubicBezTo>
                  <a:pt x="188684" y="74418"/>
                  <a:pt x="230795" y="38323"/>
                  <a:pt x="300979" y="22281"/>
                </a:cubicBezTo>
                <a:cubicBezTo>
                  <a:pt x="371163" y="6239"/>
                  <a:pt x="483457" y="-11809"/>
                  <a:pt x="565673" y="10249"/>
                </a:cubicBezTo>
                <a:cubicBezTo>
                  <a:pt x="647889" y="32307"/>
                  <a:pt x="748152" y="94470"/>
                  <a:pt x="794273" y="154628"/>
                </a:cubicBezTo>
                <a:cubicBezTo>
                  <a:pt x="840394" y="214786"/>
                  <a:pt x="846410" y="301013"/>
                  <a:pt x="842400" y="371197"/>
                </a:cubicBezTo>
                <a:cubicBezTo>
                  <a:pt x="838390" y="441381"/>
                  <a:pt x="798284" y="533624"/>
                  <a:pt x="770210" y="575734"/>
                </a:cubicBezTo>
                <a:cubicBezTo>
                  <a:pt x="742136" y="617844"/>
                  <a:pt x="690000" y="615839"/>
                  <a:pt x="673958" y="62386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1445451" y="781492"/>
            <a:ext cx="4330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Презентация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85160" y="1550933"/>
            <a:ext cx="234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На тему:</a:t>
            </a:r>
            <a:endParaRPr lang="uk-UA" sz="3200" b="1" dirty="0"/>
          </a:p>
        </p:txBody>
      </p:sp>
      <p:pic>
        <p:nvPicPr>
          <p:cNvPr id="21" name="тема для презентации - без слов и бэко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691" y="5916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5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684">
        <p:fade/>
      </p:transition>
    </mc:Choice>
    <mc:Fallback>
      <p:transition spd="med" advTm="86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95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50"/>
                            </p:stCondLst>
                            <p:childTnLst>
                              <p:par>
                                <p:cTn id="5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00"/>
                            </p:stCondLst>
                            <p:childTnLst>
                              <p:par>
                                <p:cTn id="6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85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150"/>
                            </p:stCondLst>
                            <p:childTnLst>
                              <p:par>
                                <p:cTn id="7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00"/>
                            </p:stCondLst>
                            <p:childTnLst>
                              <p:par>
                                <p:cTn id="7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450"/>
                            </p:stCondLst>
                            <p:childTnLst>
                              <p:par>
                                <p:cTn id="8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600"/>
                            </p:stCondLst>
                            <p:childTnLst>
                              <p:par>
                                <p:cTn id="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50"/>
                            </p:stCondLst>
                            <p:childTnLst>
                              <p:par>
                                <p:cTn id="8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00"/>
                            </p:stCondLst>
                            <p:childTnLst>
                              <p:par>
                                <p:cTn id="92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50"/>
                            </p:stCondLst>
                            <p:childTnLst>
                              <p:par>
                                <p:cTn id="9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00"/>
                            </p:stCondLst>
                            <p:childTnLst>
                              <p:par>
                                <p:cTn id="100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/>
      <p:bldP spid="18" grpId="0"/>
    </p:bldLst>
  </p:timing>
  <p:extLst>
    <p:ext uri="{E180D4A7-C9FB-4DFB-919C-405C955672EB}">
      <p14:showEvtLst xmlns:p14="http://schemas.microsoft.com/office/powerpoint/2010/main">
        <p14:playEvt time="0" objId="2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6546" y="211741"/>
            <a:ext cx="603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Передавать информацию с помощью электромагнитных волн можно, например, с помощью микрофона и телефона.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557334" y="1410957"/>
            <a:ext cx="753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этом связь может быть односторонней или двусторонней, проводной и радиосвязью. </a:t>
            </a:r>
          </a:p>
          <a:p>
            <a:r>
              <a:rPr lang="ru-RU" dirty="0" smtClean="0"/>
              <a:t>Радиосвязь ведется на высоких частотах. </a:t>
            </a:r>
          </a:p>
          <a:p>
            <a:r>
              <a:rPr lang="ru-RU" dirty="0" smtClean="0"/>
              <a:t>Низкие, или звуковые, частоты (20 Гц — 20 кГц), при радиосвязи использовать нельзя.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7334" y="2887174"/>
            <a:ext cx="655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Радиосвязь</a:t>
            </a:r>
            <a:r>
              <a:rPr lang="ru-RU" i="1" dirty="0" smtClean="0"/>
              <a:t> — передача и прием информации с помощью радиоволн, распространяющихся в пространстве без проводов.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3923" y="391986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бы радиостанции работали в одном и том же диапазоне звуковых частот, то радиослушатель оказался бы в положении учителя, находящегося в классе, в котором все ученики одновременно говорят.</a:t>
            </a:r>
          </a:p>
          <a:p>
            <a:r>
              <a:rPr lang="ru-RU" dirty="0" smtClean="0"/>
              <a:t>Если при телефонной связи каждый из двух говорящих не имеет свой независимый канал связи, то прослушивается одновременно несколько разговоров. 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99" y="3487338"/>
            <a:ext cx="3284621" cy="3284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80" y="30596"/>
            <a:ext cx="3324726" cy="33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8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5379">
        <p14:reveal/>
      </p:transition>
    </mc:Choice>
    <mc:Fallback>
      <p:transition spd="slow" advTm="453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9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2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295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029" y="151848"/>
            <a:ext cx="62022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разделения каналов радиосвязи используются разные частоты электромагнитных волн. </a:t>
            </a:r>
          </a:p>
          <a:p>
            <a:r>
              <a:rPr lang="ru-RU" dirty="0" smtClean="0"/>
              <a:t>Каждая радиостанция работает на своих, специально выделенных частотах. </a:t>
            </a:r>
          </a:p>
          <a:p>
            <a:r>
              <a:rPr lang="ru-RU" dirty="0" smtClean="0"/>
              <a:t>Входная часть приемника обладает избирательными свойствами, благодаря которым он может слышать каждую станцию в отдельности. </a:t>
            </a:r>
          </a:p>
          <a:p>
            <a:r>
              <a:rPr lang="ru-RU" dirty="0" smtClean="0"/>
              <a:t>С этой целью высокочастотные колебания электромагнитных волн преобразуются в строгом соответствии со звуковыми сигналами.</a:t>
            </a:r>
          </a:p>
          <a:p>
            <a:r>
              <a:rPr lang="ru-RU" dirty="0" smtClean="0"/>
              <a:t>Подобный процесс называется </a:t>
            </a:r>
            <a:r>
              <a:rPr lang="ru-RU" b="1" dirty="0" smtClean="0"/>
              <a:t>модуляцией высокочастотного сигнала низкочастотным.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9" y="3610705"/>
            <a:ext cx="5780185" cy="3247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6859" y="4519375"/>
            <a:ext cx="4969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Таким образом, высокочастотный модулированный сигнал необходим для выбора необходимой радиостанции.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59" y="0"/>
            <a:ext cx="5143499" cy="35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651">
        <p:split orient="vert"/>
      </p:transition>
    </mc:Choice>
    <mc:Fallback>
      <p:transition spd="slow" advTm="4065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86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8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29876" y="1365530"/>
            <a:ext cx="3902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Вторая причина, по которой радиосвязь ведется на высоких частотах, связана с особенностями излучения и приема радиосигналов различных частот.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звуковых частотах электромагнитных волн размеры передающей антенны возрастают настолько, что ее практически невозможно изготовить.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4" y="0"/>
            <a:ext cx="7381369" cy="486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95543" y="5010251"/>
            <a:ext cx="5396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осуществления радиосвязи необходимо обеспечить </a:t>
            </a:r>
            <a:r>
              <a:rPr lang="ru-RU" dirty="0" smtClean="0"/>
              <a:t>излучение </a:t>
            </a:r>
            <a:r>
              <a:rPr lang="ru-RU" dirty="0"/>
              <a:t>электромагнитных волн с антенны радиопередатчика. </a:t>
            </a:r>
            <a:endParaRPr lang="ru-RU" dirty="0" smtClean="0"/>
          </a:p>
          <a:p>
            <a:r>
              <a:rPr lang="ru-RU" dirty="0" smtClean="0"/>
              <a:t>Радиопередатчик </a:t>
            </a:r>
            <a:r>
              <a:rPr lang="ru-RU" dirty="0"/>
              <a:t>преобразует звуковые волны в электромагнитные с помощью открытого колебательного контура.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4078101"/>
      </p:ext>
    </p:extLst>
  </p:cSld>
  <p:clrMapOvr>
    <a:masterClrMapping/>
  </p:clrMapOvr>
  <p:transition spd="slow" advTm="3377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495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3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665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21" y="635991"/>
            <a:ext cx="549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Самый простой приемник — детекторный — состоит из следующих основных элементов и цепей: антенны, колебательного контура, полупроводникового диода (детектора), фильтра низких частот и телефона.</a:t>
            </a:r>
            <a:endParaRPr lang="uk-U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96000" y="3672640"/>
            <a:ext cx="5836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Модулированный сигнал принимает входная цепь радиоприемника, затем он детектируется полупроводниковым диодом (детектором).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этого убирают ненужный высокочастотный сигнал</a:t>
            </a:r>
            <a:r>
              <a:rPr lang="ru-RU" dirty="0" smtClean="0"/>
              <a:t>, </a:t>
            </a:r>
            <a:r>
              <a:rPr lang="ru-RU" dirty="0"/>
              <a:t>оставив только звуковой. 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функции выполняет фильтр низких частот, имеющий высокое сопротивление для </a:t>
            </a:r>
            <a:r>
              <a:rPr lang="ru-RU" dirty="0" smtClean="0"/>
              <a:t>высокочастотных сигналов </a:t>
            </a:r>
            <a:r>
              <a:rPr lang="ru-RU" dirty="0"/>
              <a:t>и малое для низкочастотных.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10" y="0"/>
            <a:ext cx="4896853" cy="367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1" y="3222243"/>
            <a:ext cx="5471458" cy="36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3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7432">
        <p14:flythrough/>
      </p:transition>
    </mc:Choice>
    <mc:Fallback>
      <p:transition spd="slow" advTm="374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4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0654" y="732254"/>
            <a:ext cx="60660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Антенна принимает  </a:t>
            </a:r>
            <a:r>
              <a:rPr lang="ru-RU" dirty="0" smtClean="0"/>
              <a:t>                    электромагнитные </a:t>
            </a:r>
            <a:r>
              <a:rPr lang="ru-RU" dirty="0"/>
              <a:t>волны, </a:t>
            </a:r>
            <a:r>
              <a:rPr lang="ru-RU" dirty="0" smtClean="0"/>
              <a:t>                                        под </a:t>
            </a:r>
            <a:r>
              <a:rPr lang="ru-RU" dirty="0"/>
              <a:t>действием которых в ней возникают высокочастотные колебания тока и напряжения.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выделения сигнала нужной радиостанции служит колебательный контур — фильтр LC-фильтр.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частота принимаемого сигнала совпадет с частотой самого контура, то сигнал выделяется. </a:t>
            </a:r>
            <a:endParaRPr lang="ru-RU" dirty="0" smtClean="0"/>
          </a:p>
          <a:p>
            <a:r>
              <a:rPr lang="ru-RU" dirty="0" smtClean="0"/>
              <a:t>Далее </a:t>
            </a:r>
            <a:r>
              <a:rPr lang="ru-RU" dirty="0"/>
              <a:t>колебания высокой частоты поступают на детектор (диод, пропускающий переменный ток высокой частоты только в одном направлении).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прохождения детектора сила тока в цепи меняется во времени со звуковой частотой, использованной при модуляции колебаний в передатчике.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преобразования электрических колебаний в звуковые, переменное напряжение звуковой частоты подается на телефон.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9" y="732254"/>
            <a:ext cx="4935065" cy="50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3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6985">
        <p14:reveal/>
      </p:transition>
    </mc:Choice>
    <mc:Fallback>
      <p:transition spd="slow" advTm="46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8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65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79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33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195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960" y="2255520"/>
            <a:ext cx="569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Презентацию подготовил: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75960" y="3383281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Сергей</a:t>
            </a:r>
            <a:r>
              <a:rPr lang="uk-UA" sz="3200" dirty="0" smtClean="0"/>
              <a:t> Мащук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4201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975">
        <p14:flash/>
      </p:transition>
    </mc:Choice>
    <mc:Fallback>
      <p:transition spd="slow" advTm="3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441</Words>
  <Application>Microsoft Office PowerPoint</Application>
  <PresentationFormat>Широкоэкранный</PresentationFormat>
  <Paragraphs>33</Paragraphs>
  <Slides>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Mashchuk</dc:creator>
  <cp:lastModifiedBy>Sergey Mashchuk</cp:lastModifiedBy>
  <cp:revision>19</cp:revision>
  <dcterms:created xsi:type="dcterms:W3CDTF">2014-02-02T19:18:38Z</dcterms:created>
  <dcterms:modified xsi:type="dcterms:W3CDTF">2014-02-02T21:39:21Z</dcterms:modified>
</cp:coreProperties>
</file>