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8B91-5B91-4111-9151-34115F098F73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9A70-37A8-4119-A958-D912C65A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8B91-5B91-4111-9151-34115F098F73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9A70-37A8-4119-A958-D912C65A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8B91-5B91-4111-9151-34115F098F73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9A70-37A8-4119-A958-D912C65A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8B91-5B91-4111-9151-34115F098F73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9A70-37A8-4119-A958-D912C65A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8B91-5B91-4111-9151-34115F098F73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9A70-37A8-4119-A958-D912C65A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8B91-5B91-4111-9151-34115F098F73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9A70-37A8-4119-A958-D912C65A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8B91-5B91-4111-9151-34115F098F73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9A70-37A8-4119-A958-D912C65A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8B91-5B91-4111-9151-34115F098F73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9A70-37A8-4119-A958-D912C65A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8B91-5B91-4111-9151-34115F098F73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9A70-37A8-4119-A958-D912C65A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8B91-5B91-4111-9151-34115F098F73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9A70-37A8-4119-A958-D912C65A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8B91-5B91-4111-9151-34115F098F73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9A70-37A8-4119-A958-D912C65A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08B91-5B91-4111-9151-34115F098F73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59A70-37A8-4119-A958-D912C65A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гапыч\Desktop\Pink_Background_1_by_sjun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07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204864"/>
            <a:ext cx="9144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9600" b="1" dirty="0" smtClean="0">
                <a:ln w="5715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Лінза</a:t>
            </a:r>
            <a:endParaRPr lang="ru-RU" sz="9600" b="1" dirty="0">
              <a:ln w="57150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гапыч\Desktop\Pink_Background_1_by_sjun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380125"/>
            <a:ext cx="9144000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Якщо предмет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знаходиться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далі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подвійну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фокусну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відстань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то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зображення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знаходитиметься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позаду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лінзи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між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фокусом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подвійним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фокусом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буде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дійсним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перевернутим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зменшеним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endParaRPr lang="ru-RU" sz="2000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Якщо предмет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знаходиться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між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фокусом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подвійним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фокусом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перед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лінзою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то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зображення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буде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позаду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лінзи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подвійним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фокусом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буде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дійсним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перевернутим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збільшеним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endParaRPr lang="ru-RU" sz="2000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3.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Якщо предмет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знаходиться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ближче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фокуса перед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лінзою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то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зображення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буде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ще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ближче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перед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лінзою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буде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уявним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прямим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збільшеним</a:t>
            </a:r>
            <a:r>
              <a:rPr lang="ru-RU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2000" b="1" spc="150" dirty="0">
              <a:ln w="11430"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rgbClr val="FF99FF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171" name="Picture 3" descr="C:\Users\Агапыч\Desktop\slide_39.jpg"/>
          <p:cNvPicPr>
            <a:picLocks noChangeAspect="1" noChangeArrowheads="1"/>
          </p:cNvPicPr>
          <p:nvPr/>
        </p:nvPicPr>
        <p:blipFill>
          <a:blip r:embed="rId3" cstate="print"/>
          <a:srcRect l="11256" t="8421" b="26060"/>
          <a:stretch>
            <a:fillRect/>
          </a:stretch>
        </p:blipFill>
        <p:spPr bwMode="auto">
          <a:xfrm>
            <a:off x="0" y="0"/>
            <a:ext cx="9144000" cy="3356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гапыч\Desktop\Pink_Background_1_by_sjun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Виготовлення лінз із заданою фокусною відстанню</a:t>
            </a:r>
            <a:endParaRPr lang="ru-RU" sz="28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8680"/>
            <a:ext cx="457200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Радіуси кривизни поверхонь лінзи й її фокусна відстань пов'язані наступним </a:t>
            </a:r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співвідношенням</a:t>
            </a:r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  <a:endParaRPr lang="uk-UA" sz="24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197" name="Picture 5" descr="C:\Users\Агапыч\Desktop\Сни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139952" cy="1008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0" y="3212976"/>
            <a:ext cx="55560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</a:t>
            </a:r>
            <a:endParaRPr lang="uk-UA" sz="24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3" name="Picture 11" descr="C:\Users\Агапыч\Desktop\Сним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789040"/>
            <a:ext cx="4139951" cy="15841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204" name="Picture 12" descr="C:\Users\Агапыч\Desktop\530px-Lens(biconvex)_focus_&amp;_radius_svg.png"/>
          <p:cNvPicPr>
            <a:picLocks noChangeAspect="1" noChangeArrowheads="1"/>
          </p:cNvPicPr>
          <p:nvPr/>
        </p:nvPicPr>
        <p:blipFill>
          <a:blip r:embed="rId5" cstate="print"/>
          <a:srcRect r="1471"/>
          <a:stretch>
            <a:fillRect/>
          </a:stretch>
        </p:blipFill>
        <p:spPr bwMode="auto">
          <a:xfrm>
            <a:off x="4319464" y="1484784"/>
            <a:ext cx="4824536" cy="43204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0" y="594928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Знаки перед радіусами ставляться відповідно до їхньої опуклості чи ввігнутості.</a:t>
            </a:r>
            <a:endParaRPr lang="uk-UA" sz="24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 build="allAtOnce"/>
      <p:bldP spid="8" grpId="0" build="allAtOnce"/>
      <p:bldP spid="1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гапыч\Desktop\Pink_Background_1_by_sjun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Лінзи в житті</a:t>
            </a:r>
            <a:endParaRPr lang="ru-RU" sz="60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91440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Лінзи є універсальним оптичним елементом більшості оптичних систем. Традиційне застосування лінз: біноклі, телескопи, оптичні приціли, теодоліти, мікроскопи і </a:t>
            </a:r>
            <a:r>
              <a:rPr lang="uk-UA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фотовідеотехніка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20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4579" name="Picture 3" descr="C:\Users\Агапыч\Desktop\dg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3059832" cy="23042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4580" name="Picture 4" descr="C:\Users\Агапыч\Desktop\nikon_32_10.00x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88840"/>
            <a:ext cx="2880320" cy="23042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4581" name="Picture 5" descr="C:\Users\Агапыч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988840"/>
            <a:ext cx="2915816" cy="23042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4582" name="Picture 6" descr="C:\Users\Агапыч\Desktop\5190297e4d37fc83869b66972b5c0ab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37112"/>
            <a:ext cx="3059832" cy="2420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4583" name="Picture 7" descr="C:\Users\Агапыч\Desktop\sovremennye-teleskopy-novosti-texnologij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437112"/>
            <a:ext cx="2880320" cy="2420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4584" name="Picture 8" descr="C:\Users\Агапыч\Desktop\walther_4_32_b_en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437112"/>
            <a:ext cx="2915816" cy="2420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гапыч\Desktop\Pink_Background_1_by_sjun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07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64088" y="0"/>
            <a:ext cx="3923928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Поодинокі </a:t>
            </a:r>
            <a:r>
              <a:rPr lang="uk-UA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збираючі</a:t>
            </a:r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лінзи використовуються як збільшувальні стекла. Інша важлива сфера застосування лінз офтальмологія, де за допомогою них виправляють різні недоліки зору - короткозорість, далекозорість, неправильна акомодація, астигматизм і т. д. Лінзи використовують у таких пристосуваннях, як окуляри і контактні лінзи.</a:t>
            </a:r>
            <a:endParaRPr lang="uk-UA" sz="24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603" name="Picture 3" descr="C:\Users\Агапыч\Desktop\1258c702098e424d0b4db388ff5edf87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2699792" cy="20969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5604" name="Picture 4" descr="C:\Users\Агапыч\Desktop\1390_P_1293337492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492896"/>
            <a:ext cx="2997936" cy="21035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5605" name="Picture 5" descr="C:\Users\Агапыч\Desktop\223987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656"/>
            <a:ext cx="2699792" cy="2084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5606" name="Picture 6" descr="C:\Users\Агапыч\Desktop\255673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32656"/>
            <a:ext cx="2520280" cy="2088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5607" name="Picture 7" descr="C:\Users\Агапыч\Desktop\103394_or.jpg"/>
          <p:cNvPicPr>
            <a:picLocks noChangeAspect="1" noChangeArrowheads="1"/>
          </p:cNvPicPr>
          <p:nvPr/>
        </p:nvPicPr>
        <p:blipFill>
          <a:blip r:embed="rId7" cstate="print"/>
          <a:srcRect t="4434" b="2453"/>
          <a:stretch>
            <a:fillRect/>
          </a:stretch>
        </p:blipFill>
        <p:spPr bwMode="auto">
          <a:xfrm>
            <a:off x="0" y="4653136"/>
            <a:ext cx="5364088" cy="22048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гапыч\Desktop\Pink_Background_1_by_sjun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07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5436096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 радіоастрономії й радарах часто використовуються діелектричні лінзи, </a:t>
            </a:r>
            <a:r>
              <a:rPr lang="uk-UA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щозбирають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потік радіохвиль у приймальну антену, або фокусуючи на </a:t>
            </a:r>
            <a:r>
              <a:rPr lang="uk-UA" sz="20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цілі.У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конструкції </a:t>
            </a:r>
          </a:p>
          <a:p>
            <a:pPr algn="ctr"/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плутонієвих ядерних </a:t>
            </a:r>
          </a:p>
          <a:p>
            <a:pPr algn="ctr"/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бомб для перетворення сферичної ударної хвилі застосовувалися лінзові системи, виготовлені з вибухівки з різною швидкістю детонації.</a:t>
            </a:r>
            <a:endParaRPr lang="uk-UA" sz="20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6627" name="Picture 3" descr="C:\Users\Агапыч\Desktop\C-band_Radar-dish_Antenna.jpg"/>
          <p:cNvPicPr>
            <a:picLocks noChangeAspect="1" noChangeArrowheads="1"/>
          </p:cNvPicPr>
          <p:nvPr/>
        </p:nvPicPr>
        <p:blipFill>
          <a:blip r:embed="rId3" cstate="print"/>
          <a:srcRect t="16870" b="12033"/>
          <a:stretch>
            <a:fillRect/>
          </a:stretch>
        </p:blipFill>
        <p:spPr bwMode="auto">
          <a:xfrm>
            <a:off x="5508104" y="0"/>
            <a:ext cx="363589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6628" name="Picture 4" descr="C:\Users\Агапыч\Desktop\17b477ed68d3496812fc410770877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5292080" cy="32849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гапыч\Desktop\Pink_Background_1_by_sjun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07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932040" cy="69249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800" b="1" u="sng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Оптична</a:t>
            </a:r>
            <a:r>
              <a:rPr lang="ru-RU" sz="4800" b="1" u="sng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800" b="1" u="sng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лінза</a:t>
            </a:r>
            <a:r>
              <a:rPr lang="ru-RU" sz="4800" b="1" u="sng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8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найпростіший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оптичний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елемент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виготовлений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із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прозорого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матеріалу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обмежений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двома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заломлюючими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поверхнями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які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мають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спільну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вісь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або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взаємно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перпендикулярні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площини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симетрії</a:t>
            </a:r>
            <a:r>
              <a:rPr lang="ru-RU" sz="3600" b="1" spc="15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endParaRPr lang="ru-RU" sz="3600" b="1" spc="150" dirty="0">
              <a:ln w="1905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1" name="Picture 3" descr="C:\Users\Агапыч\Desktop\BiconvexL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355976" cy="37719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гапыч\Desktop\Pink_Background_1_by_sjun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07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виготовлені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для видимого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діапазону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світла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використовують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оптичне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або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органічне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скло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в УФ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діапазоні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— кварц, флюорит,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т. д., в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ІЧ-діапазоні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—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спеціальні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сорти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скла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кремінь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сапфір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германій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ряд солей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тощо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28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5" name="Picture 3" descr="C:\Users\Агапыч\Desktop\orgsteklo.jpg"/>
          <p:cNvPicPr>
            <a:picLocks noChangeAspect="1" noChangeArrowheads="1"/>
          </p:cNvPicPr>
          <p:nvPr/>
        </p:nvPicPr>
        <p:blipFill>
          <a:blip r:embed="rId3" cstate="print"/>
          <a:srcRect t="10833" b="7149"/>
          <a:stretch>
            <a:fillRect/>
          </a:stretch>
        </p:blipFill>
        <p:spPr bwMode="auto">
          <a:xfrm>
            <a:off x="0" y="3501008"/>
            <a:ext cx="4499992" cy="3356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C:\Users\Агапыч\Desktop\nocolor_polir.jpg"/>
          <p:cNvPicPr>
            <a:picLocks noChangeAspect="1" noChangeArrowheads="1"/>
          </p:cNvPicPr>
          <p:nvPr/>
        </p:nvPicPr>
        <p:blipFill>
          <a:blip r:embed="rId4" cstate="print"/>
          <a:srcRect t="19360" r="2333" b="12135"/>
          <a:stretch>
            <a:fillRect/>
          </a:stretch>
        </p:blipFill>
        <p:spPr bwMode="auto">
          <a:xfrm>
            <a:off x="4644008" y="3545632"/>
            <a:ext cx="4499992" cy="33123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7" name="Picture 5" descr="C:\Users\Агапыч\Desktop\foto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204864"/>
            <a:ext cx="3744415" cy="26057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8" name="Picture 6" descr="C:\Users\Агапыч\Desktop\1325461515_1284029293_quartz-corchia.jpg"/>
          <p:cNvPicPr>
            <a:picLocks noChangeAspect="1" noChangeArrowheads="1"/>
          </p:cNvPicPr>
          <p:nvPr/>
        </p:nvPicPr>
        <p:blipFill>
          <a:blip r:embed="rId6" cstate="print"/>
          <a:srcRect l="1083" t="2176" r="5530" b="2176"/>
          <a:stretch>
            <a:fillRect/>
          </a:stretch>
        </p:blipFill>
        <p:spPr bwMode="auto">
          <a:xfrm>
            <a:off x="4644008" y="2204864"/>
            <a:ext cx="3882893" cy="25922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гапыч\Desktop\Pink_Background_1_by_sjun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36625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Здебільшого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лінзи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мають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аксіальну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симетрію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й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обмежені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двома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сферичними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поверхнями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однакового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або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різного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радіусу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2800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Оптичні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лінзи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зазвичай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виготовляються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зі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скла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або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пластику. Природною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оптичною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лінзою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є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кришталик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ока.</a:t>
            </a:r>
          </a:p>
          <a:p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C:\Users\Агапыч\Desktop\f4f2c623fd57be46ded133cc02c5a9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18000"/>
            <a:ext cx="3810000" cy="254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7" name="Picture 3" descr="C:\Users\Агапыч\Desktop\thumbnai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0356" y="4293096"/>
            <a:ext cx="4153644" cy="2564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8" name="Picture 4" descr="C:\Users\Агапыч\Desktop\0003-003-Uproschennaja-opticheskaja-skhema-glaza.jpg"/>
          <p:cNvPicPr>
            <a:picLocks noChangeAspect="1" noChangeArrowheads="1"/>
          </p:cNvPicPr>
          <p:nvPr/>
        </p:nvPicPr>
        <p:blipFill>
          <a:blip r:embed="rId5" cstate="print"/>
          <a:srcRect l="24230" t="28000" r="14709" b="13201"/>
          <a:stretch>
            <a:fillRect/>
          </a:stretch>
        </p:blipFill>
        <p:spPr bwMode="auto">
          <a:xfrm>
            <a:off x="2555776" y="3284984"/>
            <a:ext cx="3816424" cy="25442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1" name="Стрелка влево 10"/>
          <p:cNvSpPr/>
          <p:nvPr/>
        </p:nvSpPr>
        <p:spPr>
          <a:xfrm rot="19433846">
            <a:off x="3523347" y="4101796"/>
            <a:ext cx="864096" cy="144016"/>
          </a:xfrm>
          <a:prstGeom prst="left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гапыч\Desktop\Pink_Background_1_by_sjun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9600" b="1" spc="150" dirty="0" smtClean="0">
                <a:ln w="571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Типи лінз</a:t>
            </a:r>
            <a:endParaRPr lang="ru-RU" sz="9600" b="1" spc="150" dirty="0">
              <a:ln w="5715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9144000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Лінзу називають </a:t>
            </a:r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тонкою</a:t>
            </a:r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якщо її товщина мала порівняно з радіусами сферичних поверхонь, що її обмежують. Сферичні тонкі лінзи бувають опуклі і ввігнуті.</a:t>
            </a:r>
          </a:p>
          <a:p>
            <a:endParaRPr lang="uk-UA" sz="2400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Опуклі</a:t>
            </a:r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лінзи мають властивість збирати заломлене світло (кожну з лінз можна умовно розділити на три частини, з яких краї — призми, що заломлюють промені до основи, а середина — </a:t>
            </a:r>
            <a:r>
              <a:rPr lang="uk-UA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плоскопаралельна</a:t>
            </a:r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пластинка), тому їх називають </a:t>
            </a:r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збиральними</a:t>
            </a:r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(у них середина товста, а краї тонші)</a:t>
            </a:r>
          </a:p>
          <a:p>
            <a:endParaRPr lang="uk-UA" sz="2400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Ввігнуті</a:t>
            </a:r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лінзи розсіюють світло після заломлення, їх називають </a:t>
            </a:r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розсіювальними</a:t>
            </a:r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(середина тонка, а краї товстіші).</a:t>
            </a:r>
            <a:endParaRPr lang="uk-UA" sz="24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гапыч\Desktop\Pink_Background_1_by_sjun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07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Залежно від розташування центрів сферичних поверхонь та їхнього радіусу розрізняють такі </a:t>
            </a:r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типи лінз</a:t>
            </a:r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  <a:endParaRPr lang="uk-UA" sz="24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88840"/>
            <a:ext cx="517321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Двоопукла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лінза</a:t>
            </a:r>
            <a:endParaRPr lang="uk-UA" sz="44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08920"/>
            <a:ext cx="622478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Плоско-опукла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лінза</a:t>
            </a:r>
            <a:endParaRPr lang="uk-UA" sz="44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429000"/>
            <a:ext cx="588815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3.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Збиральний меніск</a:t>
            </a:r>
            <a:endParaRPr lang="uk-UA" sz="4400" b="1" spc="150" dirty="0">
              <a:ln w="1143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077072"/>
            <a:ext cx="545534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4.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Двоввігнута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лінза</a:t>
            </a:r>
            <a:endParaRPr lang="uk-UA" sz="44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797152"/>
            <a:ext cx="650690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5.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Плоско-ввігнута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лінза</a:t>
            </a:r>
            <a:endParaRPr lang="uk-UA" sz="44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445224"/>
            <a:ext cx="667189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6.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Розсіювальний меніск</a:t>
            </a:r>
            <a:endParaRPr lang="uk-UA" sz="4400" b="1" spc="150" dirty="0">
              <a:ln w="1143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5" name="Picture 3" descr="C:\Users\Агапыч\Desktop\Lens_types.png"/>
          <p:cNvPicPr>
            <a:picLocks noChangeAspect="1" noChangeArrowheads="1"/>
          </p:cNvPicPr>
          <p:nvPr/>
        </p:nvPicPr>
        <p:blipFill>
          <a:blip r:embed="rId3" cstate="print"/>
          <a:srcRect r="81461"/>
          <a:stretch>
            <a:fillRect/>
          </a:stretch>
        </p:blipFill>
        <p:spPr bwMode="auto">
          <a:xfrm>
            <a:off x="6660232" y="0"/>
            <a:ext cx="937531" cy="22322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C:\Users\Агапыч\Desktop\Lens_types.png"/>
          <p:cNvPicPr>
            <a:picLocks noChangeAspect="1" noChangeArrowheads="1"/>
          </p:cNvPicPr>
          <p:nvPr/>
        </p:nvPicPr>
        <p:blipFill>
          <a:blip r:embed="rId3" cstate="print"/>
          <a:srcRect l="26779" r="54682"/>
          <a:stretch>
            <a:fillRect/>
          </a:stretch>
        </p:blipFill>
        <p:spPr bwMode="auto">
          <a:xfrm>
            <a:off x="6660232" y="2348880"/>
            <a:ext cx="936104" cy="21568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7" name="Picture 5" descr="C:\Users\Агапыч\Desktop\Lens_types.png"/>
          <p:cNvPicPr>
            <a:picLocks noChangeAspect="1" noChangeArrowheads="1"/>
          </p:cNvPicPr>
          <p:nvPr/>
        </p:nvPicPr>
        <p:blipFill>
          <a:blip r:embed="rId3" cstate="print"/>
          <a:srcRect l="12360" r="69101"/>
          <a:stretch>
            <a:fillRect/>
          </a:stretch>
        </p:blipFill>
        <p:spPr bwMode="auto">
          <a:xfrm>
            <a:off x="7812360" y="0"/>
            <a:ext cx="943324" cy="2246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8" name="Picture 6" descr="C:\Users\Агапыч\Desktop\Lens_types.png"/>
          <p:cNvPicPr>
            <a:picLocks noChangeAspect="1" noChangeArrowheads="1"/>
          </p:cNvPicPr>
          <p:nvPr/>
        </p:nvPicPr>
        <p:blipFill>
          <a:blip r:embed="rId3" cstate="print"/>
          <a:srcRect l="54120" r="25281"/>
          <a:stretch>
            <a:fillRect/>
          </a:stretch>
        </p:blipFill>
        <p:spPr bwMode="auto">
          <a:xfrm>
            <a:off x="7812360" y="2348880"/>
            <a:ext cx="936104" cy="2160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9" name="Picture 7" descr="C:\Users\Агапыч\Desktop\Lens_types.png"/>
          <p:cNvPicPr>
            <a:picLocks noChangeAspect="1" noChangeArrowheads="1"/>
          </p:cNvPicPr>
          <p:nvPr/>
        </p:nvPicPr>
        <p:blipFill>
          <a:blip r:embed="rId3" cstate="print"/>
          <a:srcRect l="67977" r="13484"/>
          <a:stretch>
            <a:fillRect/>
          </a:stretch>
        </p:blipFill>
        <p:spPr bwMode="auto">
          <a:xfrm>
            <a:off x="6660232" y="4581128"/>
            <a:ext cx="936104" cy="22768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80" name="Picture 8" descr="C:\Users\Агапыч\Desktop\Lens_types.png"/>
          <p:cNvPicPr>
            <a:picLocks noChangeAspect="1" noChangeArrowheads="1"/>
          </p:cNvPicPr>
          <p:nvPr/>
        </p:nvPicPr>
        <p:blipFill>
          <a:blip r:embed="rId3" cstate="print"/>
          <a:srcRect l="82397"/>
          <a:stretch>
            <a:fillRect/>
          </a:stretch>
        </p:blipFill>
        <p:spPr bwMode="auto">
          <a:xfrm>
            <a:off x="7812360" y="4592688"/>
            <a:ext cx="936104" cy="2265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гапыч\Desktop\Pink_Background_1_by_sjun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41"/>
            <a:ext cx="9144000" cy="685105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052736"/>
            <a:ext cx="592053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Характеристики лінзи</a:t>
            </a:r>
            <a:endParaRPr lang="ru-RU" sz="4400" b="1" spc="150" dirty="0">
              <a:ln w="1143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rgbClr val="FF99FF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241444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Оптична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вісь</a:t>
            </a:r>
            <a:endParaRPr lang="ru-RU" sz="28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0"/>
            <a:ext cx="311040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Фокусна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віддаль</a:t>
            </a:r>
            <a:endParaRPr lang="ru-RU" sz="28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3990" y="188640"/>
            <a:ext cx="261001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Оптична</a:t>
            </a: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сила</a:t>
            </a:r>
            <a:endParaRPr lang="ru-RU" sz="28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8214257">
            <a:off x="2233307" y="459442"/>
            <a:ext cx="288032" cy="936104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4427984" y="476672"/>
            <a:ext cx="288032" cy="792088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3367768">
            <a:off x="6769078" y="461058"/>
            <a:ext cx="288032" cy="936104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91440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Вісь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симетрії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аксіально-симетричної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лінзи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називається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оптичною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віссю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Світловий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промінь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який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розповсюджується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уздовж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оптичної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осі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не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заломлюється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endParaRPr lang="ru-RU" sz="2400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Важливими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характеристиками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лінзи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є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фокусна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віддаль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endParaRPr lang="ru-RU" sz="2400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Обернена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до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фокусно</a:t>
            </a:r>
            <a:r>
              <a:rPr lang="uk-UA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ї віддалі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величина, яку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називають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оптичною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силою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лінзи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24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099" name="Picture 3" descr="C:\Users\Агапыч\Desktop\189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6026"/>
            <a:ext cx="2919408" cy="21019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100" name="Picture 4" descr="C:\Users\Агапыч\Desktop\len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97152"/>
            <a:ext cx="2880320" cy="2060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101" name="Picture 5" descr="C:\Users\Агапыч\Desktop\50031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97152"/>
            <a:ext cx="3059832" cy="2060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10" grpId="0" animBg="1"/>
      <p:bldP spid="11" grpId="0" animBg="1"/>
      <p:bldP spid="12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гапыч\Desktop\Pink_Background_1_by_sjun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807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000" b="1" spc="150" dirty="0" smtClean="0">
                <a:ln w="5715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Головний фокус</a:t>
            </a:r>
            <a:endParaRPr lang="ru-RU" sz="6000" b="1" spc="150" dirty="0">
              <a:ln w="5715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9144000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Збиральна лінза має властивість збирати промені, випущені з однієї точки, в іншій точці з іншого боку лінзи. Якщо на деякій відстані перед лінзою розмістити точку 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то промені, що виходитимуть із цієї точки, проходитимуть через лінзу, заломлюючись до оптичної осі, і збиратимуться в точці 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А'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Ця точка називається 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спряженим фокусом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до точки 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endParaRPr lang="uk-UA" sz="2000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uk-UA" sz="2000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Якщо віддаляти точку 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від </a:t>
            </a:r>
          </a:p>
          <a:p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лінзи, то точка 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А'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переміщатиметься </a:t>
            </a:r>
          </a:p>
          <a:p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ближче до лінзи, і навпаки.</a:t>
            </a:r>
          </a:p>
          <a:p>
            <a:endParaRPr lang="uk-UA" sz="2000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uk-UA" sz="2000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Якщо точка 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знаходитиметься нескінченно далеко від лінзи, то промені від неї будуть паралельними, а точка 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А' 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називатиметься 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головним фокусом лінзи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а відстань до неї — </a:t>
            </a:r>
            <a:r>
              <a:rPr lang="uk-UA" sz="20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головною фокусною відстанню.</a:t>
            </a:r>
            <a:endParaRPr lang="uk-UA" sz="2000" b="1" spc="150" dirty="0">
              <a:ln w="11430">
                <a:solidFill>
                  <a:schemeClr val="tx1"/>
                </a:solidFill>
              </a:ln>
              <a:effectLst>
                <a:glow rad="101600">
                  <a:srgbClr val="FF99FF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123" name="Picture 3" descr="C:\Users\Агапыч\Desktop\580px-Lens(biconvex)_main_focus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5364088" cy="25375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гапыч\Desktop\Pink_Background_1_by_sjun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Зображення, утворене лінзою</a:t>
            </a:r>
            <a:endParaRPr lang="ru-RU" sz="44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 побудові зображень створених двоопуклою лінзою, проводять три лінії:</a:t>
            </a:r>
          </a:p>
          <a:p>
            <a:endParaRPr lang="uk-UA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uk-UA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</a:t>
            </a:r>
            <a:r>
              <a:rPr lang="uk-UA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Із вершини предмета паралельно оптичній осі лінзи до головної площини лінзи, далі, заломлюючись, через задній головний фокус.</a:t>
            </a:r>
          </a:p>
          <a:p>
            <a:endParaRPr lang="uk-UA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uk-UA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uk-UA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uk-UA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</a:t>
            </a:r>
            <a:r>
              <a:rPr lang="uk-UA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Із вершини предмета </a:t>
            </a:r>
          </a:p>
          <a:p>
            <a:r>
              <a:rPr lang="uk-UA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через центр лінзи.</a:t>
            </a:r>
          </a:p>
          <a:p>
            <a:endParaRPr lang="uk-UA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uk-UA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uk-UA" b="1" spc="150" dirty="0" smtClean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uk-UA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3.</a:t>
            </a:r>
            <a:r>
              <a:rPr lang="uk-UA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Із вершини предмета через передній фокус до головної площини лінзи, а далі паралельно оптичній осі лінзи.</a:t>
            </a:r>
            <a:endParaRPr lang="uk-UA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147" name="Picture 3" descr="C:\Users\Агапыч\Desktop\590px-Lens(biconvex)_image1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04864"/>
            <a:ext cx="5796136" cy="21648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0" y="5157192"/>
            <a:ext cx="500404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Ці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три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лінії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перетинаються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одній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точці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дають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зображення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вершини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предмета.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Відповідно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до </a:t>
            </a:r>
            <a:r>
              <a:rPr lang="ru-RU" sz="2400" b="1" spc="150" dirty="0" err="1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99FF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формули</a:t>
            </a:r>
            <a:r>
              <a:rPr lang="ru-RU" sz="24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  <a:endParaRPr lang="ru-RU" sz="2400" b="1" spc="150" dirty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148" name="Picture 4" descr="C:\Users\Агапыч\Desktop\Сним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850739"/>
            <a:ext cx="3900222" cy="18140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p"/>
      <p:bldP spid="7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711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Агапыч</dc:creator>
  <cp:lastModifiedBy>Агапыч</cp:lastModifiedBy>
  <cp:revision>22</cp:revision>
  <dcterms:created xsi:type="dcterms:W3CDTF">2013-11-23T22:49:26Z</dcterms:created>
  <dcterms:modified xsi:type="dcterms:W3CDTF">2013-11-24T13:24:00Z</dcterms:modified>
</cp:coreProperties>
</file>