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0" d="100"/>
          <a:sy n="110" d="100"/>
        </p:scale>
        <p:origin x="-164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uk-UA"/>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uk-UA"/>
          </a:p>
        </p:txBody>
      </p:sp>
      <p:sp>
        <p:nvSpPr>
          <p:cNvPr id="4" name="Дата 3"/>
          <p:cNvSpPr>
            <a:spLocks noGrp="1"/>
          </p:cNvSpPr>
          <p:nvPr>
            <p:ph type="dt" sz="half" idx="10"/>
          </p:nvPr>
        </p:nvSpPr>
        <p:spPr/>
        <p:txBody>
          <a:bodyPr/>
          <a:lstStyle/>
          <a:p>
            <a:fld id="{AE82C1D8-CEEA-45FC-8C63-80811EA1ECAC}" type="datetimeFigureOut">
              <a:rPr lang="uk-UA" smtClean="0"/>
              <a:t>19.05.2014</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06461617-9FF4-4071-9A4B-8B9346C856E1}" type="slidenum">
              <a:rPr lang="uk-UA" smtClean="0"/>
              <a:t>‹#›</a:t>
            </a:fld>
            <a:endParaRPr lang="uk-U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p>
            <a:fld id="{AE82C1D8-CEEA-45FC-8C63-80811EA1ECAC}" type="datetimeFigureOut">
              <a:rPr lang="uk-UA" smtClean="0"/>
              <a:t>19.05.2014</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06461617-9FF4-4071-9A4B-8B9346C856E1}" type="slidenum">
              <a:rPr lang="uk-UA" smtClean="0"/>
              <a:t>‹#›</a:t>
            </a:fld>
            <a:endParaRPr lang="uk-U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uk-UA"/>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p>
            <a:fld id="{AE82C1D8-CEEA-45FC-8C63-80811EA1ECAC}" type="datetimeFigureOut">
              <a:rPr lang="uk-UA" smtClean="0"/>
              <a:t>19.05.2014</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06461617-9FF4-4071-9A4B-8B9346C856E1}" type="slidenum">
              <a:rPr lang="uk-UA" smtClean="0"/>
              <a:t>‹#›</a:t>
            </a:fld>
            <a:endParaRPr lang="uk-U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p>
            <a:fld id="{AE82C1D8-CEEA-45FC-8C63-80811EA1ECAC}" type="datetimeFigureOut">
              <a:rPr lang="uk-UA" smtClean="0"/>
              <a:t>19.05.2014</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06461617-9FF4-4071-9A4B-8B9346C856E1}" type="slidenum">
              <a:rPr lang="uk-UA" smtClean="0"/>
              <a:t>‹#›</a:t>
            </a:fld>
            <a:endParaRPr lang="uk-U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uk-UA"/>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AE82C1D8-CEEA-45FC-8C63-80811EA1ECAC}" type="datetimeFigureOut">
              <a:rPr lang="uk-UA" smtClean="0"/>
              <a:t>19.05.2014</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06461617-9FF4-4071-9A4B-8B9346C856E1}" type="slidenum">
              <a:rPr lang="uk-UA" smtClean="0"/>
              <a:t>‹#›</a:t>
            </a:fld>
            <a:endParaRPr lang="uk-U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5" name="Дата 4"/>
          <p:cNvSpPr>
            <a:spLocks noGrp="1"/>
          </p:cNvSpPr>
          <p:nvPr>
            <p:ph type="dt" sz="half" idx="10"/>
          </p:nvPr>
        </p:nvSpPr>
        <p:spPr/>
        <p:txBody>
          <a:bodyPr/>
          <a:lstStyle/>
          <a:p>
            <a:fld id="{AE82C1D8-CEEA-45FC-8C63-80811EA1ECAC}" type="datetimeFigureOut">
              <a:rPr lang="uk-UA" smtClean="0"/>
              <a:t>19.05.2014</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06461617-9FF4-4071-9A4B-8B9346C856E1}" type="slidenum">
              <a:rPr lang="uk-UA" smtClean="0"/>
              <a:t>‹#›</a:t>
            </a:fld>
            <a:endParaRPr lang="uk-U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uk-UA"/>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7" name="Дата 6"/>
          <p:cNvSpPr>
            <a:spLocks noGrp="1"/>
          </p:cNvSpPr>
          <p:nvPr>
            <p:ph type="dt" sz="half" idx="10"/>
          </p:nvPr>
        </p:nvSpPr>
        <p:spPr/>
        <p:txBody>
          <a:bodyPr/>
          <a:lstStyle/>
          <a:p>
            <a:fld id="{AE82C1D8-CEEA-45FC-8C63-80811EA1ECAC}" type="datetimeFigureOut">
              <a:rPr lang="uk-UA" smtClean="0"/>
              <a:t>19.05.2014</a:t>
            </a:fld>
            <a:endParaRPr lang="uk-UA"/>
          </a:p>
        </p:txBody>
      </p:sp>
      <p:sp>
        <p:nvSpPr>
          <p:cNvPr id="8" name="Нижний колонтитул 7"/>
          <p:cNvSpPr>
            <a:spLocks noGrp="1"/>
          </p:cNvSpPr>
          <p:nvPr>
            <p:ph type="ftr" sz="quarter" idx="11"/>
          </p:nvPr>
        </p:nvSpPr>
        <p:spPr/>
        <p:txBody>
          <a:bodyPr/>
          <a:lstStyle/>
          <a:p>
            <a:endParaRPr lang="uk-UA"/>
          </a:p>
        </p:txBody>
      </p:sp>
      <p:sp>
        <p:nvSpPr>
          <p:cNvPr id="9" name="Номер слайда 8"/>
          <p:cNvSpPr>
            <a:spLocks noGrp="1"/>
          </p:cNvSpPr>
          <p:nvPr>
            <p:ph type="sldNum" sz="quarter" idx="12"/>
          </p:nvPr>
        </p:nvSpPr>
        <p:spPr/>
        <p:txBody>
          <a:bodyPr/>
          <a:lstStyle/>
          <a:p>
            <a:fld id="{06461617-9FF4-4071-9A4B-8B9346C856E1}" type="slidenum">
              <a:rPr lang="uk-UA" smtClean="0"/>
              <a:t>‹#›</a:t>
            </a:fld>
            <a:endParaRPr lang="uk-U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Дата 2"/>
          <p:cNvSpPr>
            <a:spLocks noGrp="1"/>
          </p:cNvSpPr>
          <p:nvPr>
            <p:ph type="dt" sz="half" idx="10"/>
          </p:nvPr>
        </p:nvSpPr>
        <p:spPr/>
        <p:txBody>
          <a:bodyPr/>
          <a:lstStyle/>
          <a:p>
            <a:fld id="{AE82C1D8-CEEA-45FC-8C63-80811EA1ECAC}" type="datetimeFigureOut">
              <a:rPr lang="uk-UA" smtClean="0"/>
              <a:t>19.05.2014</a:t>
            </a:fld>
            <a:endParaRPr lang="uk-UA"/>
          </a:p>
        </p:txBody>
      </p:sp>
      <p:sp>
        <p:nvSpPr>
          <p:cNvPr id="4" name="Нижний колонтитул 3"/>
          <p:cNvSpPr>
            <a:spLocks noGrp="1"/>
          </p:cNvSpPr>
          <p:nvPr>
            <p:ph type="ftr" sz="quarter" idx="11"/>
          </p:nvPr>
        </p:nvSpPr>
        <p:spPr/>
        <p:txBody>
          <a:bodyPr/>
          <a:lstStyle/>
          <a:p>
            <a:endParaRPr lang="uk-UA"/>
          </a:p>
        </p:txBody>
      </p:sp>
      <p:sp>
        <p:nvSpPr>
          <p:cNvPr id="5" name="Номер слайда 4"/>
          <p:cNvSpPr>
            <a:spLocks noGrp="1"/>
          </p:cNvSpPr>
          <p:nvPr>
            <p:ph type="sldNum" sz="quarter" idx="12"/>
          </p:nvPr>
        </p:nvSpPr>
        <p:spPr/>
        <p:txBody>
          <a:bodyPr/>
          <a:lstStyle/>
          <a:p>
            <a:fld id="{06461617-9FF4-4071-9A4B-8B9346C856E1}" type="slidenum">
              <a:rPr lang="uk-UA" smtClean="0"/>
              <a:t>‹#›</a:t>
            </a:fld>
            <a:endParaRPr lang="uk-U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AE82C1D8-CEEA-45FC-8C63-80811EA1ECAC}" type="datetimeFigureOut">
              <a:rPr lang="uk-UA" smtClean="0"/>
              <a:t>19.05.2014</a:t>
            </a:fld>
            <a:endParaRPr lang="uk-UA"/>
          </a:p>
        </p:txBody>
      </p:sp>
      <p:sp>
        <p:nvSpPr>
          <p:cNvPr id="3" name="Нижний колонтитул 2"/>
          <p:cNvSpPr>
            <a:spLocks noGrp="1"/>
          </p:cNvSpPr>
          <p:nvPr>
            <p:ph type="ftr" sz="quarter" idx="11"/>
          </p:nvPr>
        </p:nvSpPr>
        <p:spPr/>
        <p:txBody>
          <a:bodyPr/>
          <a:lstStyle/>
          <a:p>
            <a:endParaRPr lang="uk-UA"/>
          </a:p>
        </p:txBody>
      </p:sp>
      <p:sp>
        <p:nvSpPr>
          <p:cNvPr id="4" name="Номер слайда 3"/>
          <p:cNvSpPr>
            <a:spLocks noGrp="1"/>
          </p:cNvSpPr>
          <p:nvPr>
            <p:ph type="sldNum" sz="quarter" idx="12"/>
          </p:nvPr>
        </p:nvSpPr>
        <p:spPr/>
        <p:txBody>
          <a:bodyPr/>
          <a:lstStyle/>
          <a:p>
            <a:fld id="{06461617-9FF4-4071-9A4B-8B9346C856E1}" type="slidenum">
              <a:rPr lang="uk-UA" smtClean="0"/>
              <a:t>‹#›</a:t>
            </a:fld>
            <a:endParaRPr lang="uk-U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uk-UA"/>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AE82C1D8-CEEA-45FC-8C63-80811EA1ECAC}" type="datetimeFigureOut">
              <a:rPr lang="uk-UA" smtClean="0"/>
              <a:t>19.05.2014</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06461617-9FF4-4071-9A4B-8B9346C856E1}" type="slidenum">
              <a:rPr lang="uk-UA" smtClean="0"/>
              <a:t>‹#›</a:t>
            </a:fld>
            <a:endParaRPr lang="uk-U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uk-UA"/>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uk-UA"/>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AE82C1D8-CEEA-45FC-8C63-80811EA1ECAC}" type="datetimeFigureOut">
              <a:rPr lang="uk-UA" smtClean="0"/>
              <a:t>19.05.2014</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06461617-9FF4-4071-9A4B-8B9346C856E1}" type="slidenum">
              <a:rPr lang="uk-UA" smtClean="0"/>
              <a:t>‹#›</a:t>
            </a:fld>
            <a:endParaRPr lang="uk-U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uk-UA"/>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E82C1D8-CEEA-45FC-8C63-80811EA1ECAC}" type="datetimeFigureOut">
              <a:rPr lang="uk-UA" smtClean="0"/>
              <a:t>19.05.2014</a:t>
            </a:fld>
            <a:endParaRPr lang="uk-UA"/>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uk-UA"/>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461617-9FF4-4071-9A4B-8B9346C856E1}" type="slidenum">
              <a:rPr lang="uk-UA" smtClean="0"/>
              <a:t>‹#›</a:t>
            </a:fld>
            <a:endParaRPr lang="uk-UA"/>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google.com.ua/url?sa=t&amp;rct=j&amp;q=&amp;esrc=s&amp;source=web&amp;cd=1&amp;ved=0CCwQFjAA&amp;url=http%3A%2F%2Fhistoryatomicstructure.blogspot.com%2F&amp;ei=2Ct6U7rdAcyO4gTYzYFg&amp;usg=AFQjCNHwdgFv9LuSBSGPTYPU321JBJp_pQ&amp;sig2=--DKC6v5Du9Rn__YH2Nk6g&amp;bvm=bv.66917471,d.bGE&amp;cad=rja"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hyperlink" Target="http://3.bp.blogspot.com/-PlHLrlwpw20/UWq1YuphqbI/AAAAAAAAACc/mr5HSjb267I/s1600/%D0%B0%D1%82%D0%BE%D0%BC.jpg" TargetMode="Externa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03D4A8">
                <a:alpha val="47000"/>
              </a:srgbClr>
            </a:gs>
            <a:gs pos="25000">
              <a:srgbClr val="21D6E0"/>
            </a:gs>
            <a:gs pos="75000">
              <a:srgbClr val="0087E6"/>
            </a:gs>
            <a:gs pos="100000">
              <a:srgbClr val="005CBF"/>
            </a:gs>
          </a:gsLst>
          <a:lin ang="5400000" scaled="0"/>
          <a:tileRect r="-100000" b="-100000"/>
        </a:gradFill>
        <a:effectLst/>
      </p:bgPr>
    </p:bg>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fontScale="90000"/>
          </a:bodyPr>
          <a:lstStyle/>
          <a:p>
            <a:r>
              <a:rPr lang="uk-UA" dirty="0" smtClean="0">
                <a:effectLst>
                  <a:outerShdw blurRad="38100" dist="38100" dir="2700000" algn="tl">
                    <a:srgbClr val="000000">
                      <a:alpha val="43137"/>
                    </a:srgbClr>
                  </a:outerShdw>
                </a:effectLst>
                <a:hlinkClick r:id="rId2"/>
              </a:rPr>
              <a:t>Історія розвитку вчення про будову атома</a:t>
            </a:r>
            <a:r>
              <a:rPr lang="ru-RU" dirty="0" smtClean="0">
                <a:effectLst>
                  <a:outerShdw blurRad="38100" dist="38100" dir="2700000" algn="tl">
                    <a:srgbClr val="000000">
                      <a:alpha val="43137"/>
                    </a:srgbClr>
                  </a:outerShdw>
                </a:effectLst>
              </a:rPr>
              <a:t>.</a:t>
            </a:r>
            <a:r>
              <a:rPr lang="ru-RU" b="1" dirty="0" smtClean="0">
                <a:effectLst>
                  <a:outerShdw blurRad="38100" dist="38100" dir="2700000" algn="tl">
                    <a:srgbClr val="000000">
                      <a:alpha val="43137"/>
                    </a:srgbClr>
                  </a:outerShdw>
                </a:effectLst>
              </a:rPr>
              <a:t/>
            </a:r>
            <a:br>
              <a:rPr lang="ru-RU" b="1" dirty="0" smtClean="0">
                <a:effectLst>
                  <a:outerShdw blurRad="38100" dist="38100" dir="2700000" algn="tl">
                    <a:srgbClr val="000000">
                      <a:alpha val="43137"/>
                    </a:srgbClr>
                  </a:outerShdw>
                </a:effectLst>
              </a:rPr>
            </a:br>
            <a:endParaRPr lang="uk-UA" dirty="0">
              <a:effectLst>
                <a:outerShdw blurRad="38100" dist="38100" dir="2700000" algn="tl">
                  <a:srgbClr val="000000">
                    <a:alpha val="43137"/>
                  </a:srgbClr>
                </a:outerShdw>
              </a:effectLst>
            </a:endParaRPr>
          </a:p>
        </p:txBody>
      </p:sp>
      <p:sp>
        <p:nvSpPr>
          <p:cNvPr id="3" name="Подзаголовок 2"/>
          <p:cNvSpPr>
            <a:spLocks noGrp="1"/>
          </p:cNvSpPr>
          <p:nvPr>
            <p:ph type="subTitle" idx="1"/>
          </p:nvPr>
        </p:nvSpPr>
        <p:spPr>
          <a:xfrm>
            <a:off x="1475656" y="3212976"/>
            <a:ext cx="6400800" cy="1752600"/>
          </a:xfrm>
        </p:spPr>
        <p:txBody>
          <a:bodyPr/>
          <a:lstStyle/>
          <a:p>
            <a:r>
              <a:rPr lang="uk-UA" dirty="0" smtClean="0">
                <a:solidFill>
                  <a:schemeClr val="tx1"/>
                </a:solidFill>
                <a:effectLst>
                  <a:outerShdw blurRad="38100" dist="38100" dir="2700000" algn="tl">
                    <a:srgbClr val="000000">
                      <a:alpha val="43137"/>
                    </a:srgbClr>
                  </a:outerShdw>
                </a:effectLst>
              </a:rPr>
              <a:t>Ядерна модель атома</a:t>
            </a:r>
            <a:endParaRPr lang="uk-UA" dirty="0">
              <a:solidFill>
                <a:schemeClr val="tx1"/>
              </a:solidFill>
              <a:effectLst>
                <a:outerShdw blurRad="38100" dist="38100" dir="2700000" algn="tl">
                  <a:srgbClr val="000000">
                    <a:alpha val="43137"/>
                  </a:srgbClr>
                </a:outerShdw>
              </a:effectLst>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48000"/>
            <a:lum/>
          </a:blip>
          <a:srcRect/>
          <a:stretch>
            <a:fillRect t="-17000" b="-17000"/>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effectLst>
                  <a:outerShdw blurRad="38100" dist="38100" dir="2700000" algn="tl">
                    <a:srgbClr val="000000">
                      <a:alpha val="43137"/>
                    </a:srgbClr>
                  </a:outerShdw>
                </a:effectLst>
              </a:rPr>
              <a:t>Відкриття атома</a:t>
            </a:r>
            <a:endParaRPr lang="uk-UA" dirty="0">
              <a:effectLst>
                <a:outerShdw blurRad="38100" dist="38100" dir="2700000" algn="tl">
                  <a:srgbClr val="000000">
                    <a:alpha val="43137"/>
                  </a:srgbClr>
                </a:outerShdw>
              </a:effectLst>
            </a:endParaRPr>
          </a:p>
        </p:txBody>
      </p:sp>
      <p:sp>
        <p:nvSpPr>
          <p:cNvPr id="3" name="Содержимое 2"/>
          <p:cNvSpPr>
            <a:spLocks noGrp="1"/>
          </p:cNvSpPr>
          <p:nvPr>
            <p:ph idx="1"/>
          </p:nvPr>
        </p:nvSpPr>
        <p:spPr>
          <a:xfrm>
            <a:off x="457200" y="2348880"/>
            <a:ext cx="8579296" cy="3777283"/>
          </a:xfrm>
        </p:spPr>
        <p:txBody>
          <a:bodyPr>
            <a:normAutofit fontScale="85000" lnSpcReduction="20000"/>
          </a:bodyPr>
          <a:lstStyle/>
          <a:p>
            <a:pPr>
              <a:buNone/>
            </a:pPr>
            <a:r>
              <a:rPr lang="uk-UA" dirty="0" smtClean="0">
                <a:effectLst>
                  <a:outerShdw blurRad="38100" dist="38100" dir="2700000" algn="tl">
                    <a:srgbClr val="000000">
                      <a:alpha val="43137"/>
                    </a:srgbClr>
                  </a:outerShdw>
                </a:effectLst>
              </a:rPr>
              <a:t>        Наприкінці </a:t>
            </a:r>
            <a:r>
              <a:rPr lang="uk-UA" dirty="0">
                <a:effectLst>
                  <a:outerShdw blurRad="38100" dist="38100" dir="2700000" algn="tl">
                    <a:srgbClr val="000000">
                      <a:alpha val="43137"/>
                    </a:srgbClr>
                  </a:outerShdw>
                </a:effectLst>
              </a:rPr>
              <a:t>ХІХ і на початку ХХ ст. у фізиці було отримано кілька визначних дослідних фактів, які привернули увагу вчених до мікросвіту. Це відкриття </a:t>
            </a:r>
            <a:r>
              <a:rPr lang="uk-UA" dirty="0" smtClean="0">
                <a:effectLst>
                  <a:outerShdw blurRad="38100" dist="38100" dir="2700000" algn="tl">
                    <a:srgbClr val="000000">
                      <a:alpha val="43137"/>
                    </a:srgbClr>
                  </a:outerShdw>
                </a:effectLst>
              </a:rPr>
              <a:t>рентгенівського </a:t>
            </a:r>
            <a:r>
              <a:rPr lang="uk-UA" dirty="0">
                <a:effectLst>
                  <a:outerShdw blurRad="38100" dist="38100" dir="2700000" algn="tl">
                    <a:srgbClr val="000000">
                      <a:alpha val="43137"/>
                    </a:srgbClr>
                  </a:outerShdw>
                </a:effectLst>
              </a:rPr>
              <a:t>випромінювання (1895р., В.К. Рентген, І. Пулюй), радіоактивності (1896 р., А. Беккерель), електрона (1897 р., Дж.Дж. Томсон). Вони ставили під сумнів погляди давніх учених про неподільність атома, суперечили усталеним класичним уявленням про будову речовини, спонукали до поглиблення знань про явища, які відбуваються в мікросвіті.</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5">
            <a:lumMod val="40000"/>
            <a:lumOff val="60000"/>
          </a:schemeClr>
        </a:solidFill>
        <a:effectLst/>
      </p:bgPr>
    </p:bg>
    <p:spTree>
      <p:nvGrpSpPr>
        <p:cNvPr id="1" name=""/>
        <p:cNvGrpSpPr/>
        <p:nvPr/>
      </p:nvGrpSpPr>
      <p:grpSpPr>
        <a:xfrm>
          <a:off x="0" y="0"/>
          <a:ext cx="0" cy="0"/>
          <a:chOff x="0" y="0"/>
          <a:chExt cx="0" cy="0"/>
        </a:xfrm>
      </p:grpSpPr>
      <p:sp>
        <p:nvSpPr>
          <p:cNvPr id="3" name="Содержимое 2"/>
          <p:cNvSpPr>
            <a:spLocks noGrp="1"/>
          </p:cNvSpPr>
          <p:nvPr>
            <p:ph idx="1"/>
          </p:nvPr>
        </p:nvSpPr>
        <p:spPr>
          <a:xfrm>
            <a:off x="323528" y="4365104"/>
            <a:ext cx="8568952" cy="2376264"/>
          </a:xfrm>
        </p:spPr>
        <p:txBody>
          <a:bodyPr>
            <a:normAutofit fontScale="70000" lnSpcReduction="20000"/>
          </a:bodyPr>
          <a:lstStyle/>
          <a:p>
            <a:pPr>
              <a:buNone/>
            </a:pPr>
            <a:r>
              <a:rPr lang="uk-UA" dirty="0" smtClean="0">
                <a:effectLst>
                  <a:outerShdw blurRad="38100" dist="38100" dir="2700000" algn="tl">
                    <a:srgbClr val="000000">
                      <a:alpha val="43137"/>
                    </a:srgbClr>
                  </a:outerShdw>
                </a:effectLst>
              </a:rPr>
              <a:t>           У </a:t>
            </a:r>
            <a:r>
              <a:rPr lang="uk-UA" dirty="0">
                <a:effectLst>
                  <a:outerShdw blurRad="38100" dist="38100" dir="2700000" algn="tl">
                    <a:srgbClr val="000000">
                      <a:alpha val="43137"/>
                    </a:srgbClr>
                  </a:outerShdw>
                </a:effectLst>
              </a:rPr>
              <a:t>1897 р. </a:t>
            </a:r>
            <a:r>
              <a:rPr lang="uk-UA" dirty="0" smtClean="0">
                <a:effectLst>
                  <a:outerShdw blurRad="38100" dist="38100" dir="2700000" algn="tl">
                    <a:srgbClr val="000000">
                      <a:alpha val="43137"/>
                    </a:srgbClr>
                  </a:outerShdw>
                </a:effectLst>
              </a:rPr>
              <a:t>англійський </a:t>
            </a:r>
            <a:r>
              <a:rPr lang="uk-UA" dirty="0">
                <a:effectLst>
                  <a:outerShdw blurRad="38100" dist="38100" dir="2700000" algn="tl">
                    <a:srgbClr val="000000">
                      <a:alpha val="43137"/>
                    </a:srgbClr>
                  </a:outerShdw>
                </a:effectLst>
              </a:rPr>
              <a:t>фізик </a:t>
            </a:r>
            <a:r>
              <a:rPr lang="uk-UA" u="sng" dirty="0">
                <a:effectLst>
                  <a:outerShdw blurRad="38100" dist="38100" dir="2700000" algn="tl">
                    <a:srgbClr val="000000">
                      <a:alpha val="43137"/>
                    </a:srgbClr>
                  </a:outerShdw>
                </a:effectLst>
              </a:rPr>
              <a:t>Дж.Дж. Томсон </a:t>
            </a:r>
            <a:r>
              <a:rPr lang="uk-UA" dirty="0">
                <a:effectLst>
                  <a:outerShdw blurRad="38100" dist="38100" dir="2700000" algn="tl">
                    <a:srgbClr val="000000">
                      <a:alpha val="43137"/>
                    </a:srgbClr>
                  </a:outerShdw>
                </a:effectLst>
              </a:rPr>
              <a:t>експериментально відкрив електрон як складову частинку атома і носія найменшого електричного заряду. Він припустив, що атом - це позитивно заряджена куля, всередині якої міститься негативно заряджені електрони. </a:t>
            </a:r>
            <a:r>
              <a:rPr lang="uk-UA" dirty="0" smtClean="0">
                <a:effectLst>
                  <a:outerShdw blurRad="38100" dist="38100" dir="2700000" algn="tl">
                    <a:srgbClr val="000000">
                      <a:alpha val="43137"/>
                    </a:srgbClr>
                  </a:outerShdw>
                </a:effectLst>
              </a:rPr>
              <a:t>Рівномірність </a:t>
            </a:r>
            <a:r>
              <a:rPr lang="uk-UA" dirty="0">
                <a:effectLst>
                  <a:outerShdw blurRad="38100" dist="38100" dir="2700000" algn="tl">
                    <a:srgbClr val="000000">
                      <a:alpha val="43137"/>
                    </a:srgbClr>
                  </a:outerShdw>
                </a:effectLst>
              </a:rPr>
              <a:t>їх розподілу в об'ємі кулі та рівність позитивного і негативного зарядів зумовлюють електричну нейтральність атома. </a:t>
            </a:r>
          </a:p>
        </p:txBody>
      </p:sp>
      <p:pic>
        <p:nvPicPr>
          <p:cNvPr id="1026" name="Picture 2" descr="D:\Кристина\физика\jjtomson.jpg"/>
          <p:cNvPicPr>
            <a:picLocks noChangeAspect="1" noChangeArrowheads="1"/>
          </p:cNvPicPr>
          <p:nvPr/>
        </p:nvPicPr>
        <p:blipFill>
          <a:blip r:embed="rId2" cstate="print"/>
          <a:srcRect/>
          <a:stretch>
            <a:fillRect/>
          </a:stretch>
        </p:blipFill>
        <p:spPr bwMode="auto">
          <a:xfrm>
            <a:off x="251519" y="548680"/>
            <a:ext cx="3024337" cy="3456384"/>
          </a:xfrm>
          <a:prstGeom prst="rect">
            <a:avLst/>
          </a:prstGeom>
          <a:noFill/>
        </p:spPr>
      </p:pic>
      <p:pic>
        <p:nvPicPr>
          <p:cNvPr id="1027" name="Picture 3" descr="D:\Кристина\физика\0040-040-Model-atoma-Tomsona.jpg"/>
          <p:cNvPicPr>
            <a:picLocks noChangeAspect="1" noChangeArrowheads="1"/>
          </p:cNvPicPr>
          <p:nvPr/>
        </p:nvPicPr>
        <p:blipFill>
          <a:blip r:embed="rId3" cstate="print"/>
          <a:srcRect/>
          <a:stretch>
            <a:fillRect/>
          </a:stretch>
        </p:blipFill>
        <p:spPr bwMode="auto">
          <a:xfrm>
            <a:off x="4211960" y="692696"/>
            <a:ext cx="4464496" cy="3348372"/>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5">
            <a:lumMod val="40000"/>
            <a:lumOff val="60000"/>
          </a:schemeClr>
        </a:solidFill>
        <a:effectLst/>
      </p:bgPr>
    </p:bg>
    <p:spTree>
      <p:nvGrpSpPr>
        <p:cNvPr id="1" name=""/>
        <p:cNvGrpSpPr/>
        <p:nvPr/>
      </p:nvGrpSpPr>
      <p:grpSpPr>
        <a:xfrm>
          <a:off x="0" y="0"/>
          <a:ext cx="0" cy="0"/>
          <a:chOff x="0" y="0"/>
          <a:chExt cx="0" cy="0"/>
        </a:xfrm>
      </p:grpSpPr>
      <p:sp>
        <p:nvSpPr>
          <p:cNvPr id="6" name="Заголовок 5"/>
          <p:cNvSpPr>
            <a:spLocks noGrp="1"/>
          </p:cNvSpPr>
          <p:nvPr>
            <p:ph type="title"/>
          </p:nvPr>
        </p:nvSpPr>
        <p:spPr>
          <a:xfrm>
            <a:off x="6084168" y="3645024"/>
            <a:ext cx="3384376" cy="566936"/>
          </a:xfrm>
        </p:spPr>
        <p:txBody>
          <a:bodyPr>
            <a:normAutofit fontScale="90000"/>
          </a:bodyPr>
          <a:lstStyle/>
          <a:p>
            <a:r>
              <a:rPr lang="uk-UA" dirty="0" smtClean="0"/>
              <a:t>Е.Резерфорд</a:t>
            </a:r>
            <a:endParaRPr lang="uk-UA" dirty="0"/>
          </a:p>
        </p:txBody>
      </p:sp>
      <p:sp>
        <p:nvSpPr>
          <p:cNvPr id="3" name="Содержимое 2"/>
          <p:cNvSpPr>
            <a:spLocks noGrp="1"/>
          </p:cNvSpPr>
          <p:nvPr>
            <p:ph idx="4294967295"/>
          </p:nvPr>
        </p:nvSpPr>
        <p:spPr>
          <a:xfrm>
            <a:off x="0" y="3357563"/>
            <a:ext cx="6588125" cy="3500437"/>
          </a:xfrm>
        </p:spPr>
        <p:txBody>
          <a:bodyPr>
            <a:normAutofit fontScale="55000" lnSpcReduction="20000"/>
          </a:bodyPr>
          <a:lstStyle/>
          <a:p>
            <a:pPr>
              <a:buNone/>
            </a:pPr>
            <a:r>
              <a:rPr lang="uk-UA" dirty="0" smtClean="0"/>
              <a:t>        У </a:t>
            </a:r>
            <a:r>
              <a:rPr lang="uk-UA" dirty="0"/>
              <a:t>1911 р. англійський фізик Е. Резерфорд, досліджуючи разом зі своїми співробітниками проходження а-частинками тонких металевих пластинок, установив, що ці заряджені частинки певним чином розсіюються в речовині. Вузький пучок швидких альфа-частинок спрямовувався на тонку золоту чи платинову пластинку ,  за якою розміщувався екран. здатний фіксувати їх попадання на екран спалахами. За допомогою спеціального оптичного пристрою можна було спостерігати і вимірювати кут відхилення альфа-частинок.</a:t>
            </a:r>
            <a:r>
              <a:rPr lang="uk-UA" dirty="0" smtClean="0"/>
              <a:t/>
            </a:r>
            <a:br>
              <a:rPr lang="uk-UA" dirty="0" smtClean="0"/>
            </a:br>
            <a:r>
              <a:rPr lang="uk-UA" dirty="0"/>
              <a:t>Більшість із них рухалася майже прямолінійно( кут відхилення альфа-частинки становив 1-2 градуси). Проте незначна їх частина відхилялася на більші кути; були зафіксовані навіть такі альфа-частинки, які після розсіювання змінювали напрям руху на протилежний (альфа-частинки&gt;90 градусів).</a:t>
            </a:r>
          </a:p>
        </p:txBody>
      </p:sp>
      <p:pic>
        <p:nvPicPr>
          <p:cNvPr id="2050" name="Picture 2" descr="D:\Кристина\физика\atom.jpg"/>
          <p:cNvPicPr>
            <a:picLocks noChangeAspect="1" noChangeArrowheads="1"/>
          </p:cNvPicPr>
          <p:nvPr/>
        </p:nvPicPr>
        <p:blipFill>
          <a:blip r:embed="rId2" cstate="print"/>
          <a:srcRect/>
          <a:stretch>
            <a:fillRect/>
          </a:stretch>
        </p:blipFill>
        <p:spPr bwMode="auto">
          <a:xfrm>
            <a:off x="1403648" y="116632"/>
            <a:ext cx="4248472" cy="2880320"/>
          </a:xfrm>
          <a:prstGeom prst="rect">
            <a:avLst/>
          </a:prstGeom>
          <a:noFill/>
        </p:spPr>
      </p:pic>
      <p:pic>
        <p:nvPicPr>
          <p:cNvPr id="2051" name="Picture 3" descr="D:\Кристина\физика\Rutherford.gif"/>
          <p:cNvPicPr>
            <a:picLocks noChangeAspect="1" noChangeArrowheads="1"/>
          </p:cNvPicPr>
          <p:nvPr/>
        </p:nvPicPr>
        <p:blipFill>
          <a:blip r:embed="rId3" cstate="print"/>
          <a:srcRect/>
          <a:stretch>
            <a:fillRect/>
          </a:stretch>
        </p:blipFill>
        <p:spPr bwMode="auto">
          <a:xfrm>
            <a:off x="6228184" y="260648"/>
            <a:ext cx="2664296" cy="3240360"/>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http://www.syl.ru/misc/i/ai/85698/147585.jpg"/>
          <p:cNvPicPr>
            <a:picLocks noChangeAspect="1" noChangeArrowheads="1"/>
          </p:cNvPicPr>
          <p:nvPr/>
        </p:nvPicPr>
        <p:blipFill>
          <a:blip r:embed="rId2" cstate="print"/>
          <a:srcRect/>
          <a:stretch>
            <a:fillRect/>
          </a:stretch>
        </p:blipFill>
        <p:spPr bwMode="auto">
          <a:xfrm>
            <a:off x="179512" y="0"/>
            <a:ext cx="3810000" cy="6237312"/>
          </a:xfrm>
          <a:prstGeom prst="rect">
            <a:avLst/>
          </a:prstGeom>
          <a:noFill/>
        </p:spPr>
      </p:pic>
      <p:sp>
        <p:nvSpPr>
          <p:cNvPr id="2" name="Прямоугольник 1"/>
          <p:cNvSpPr/>
          <p:nvPr/>
        </p:nvSpPr>
        <p:spPr>
          <a:xfrm>
            <a:off x="4572000" y="692696"/>
            <a:ext cx="4572000" cy="4801314"/>
          </a:xfrm>
          <a:prstGeom prst="rect">
            <a:avLst/>
          </a:prstGeom>
        </p:spPr>
        <p:txBody>
          <a:bodyPr>
            <a:spAutoFit/>
          </a:bodyPr>
          <a:lstStyle/>
          <a:p>
            <a:r>
              <a:rPr lang="ru-RU" dirty="0" err="1"/>
              <a:t>Щоб</a:t>
            </a:r>
            <a:r>
              <a:rPr lang="ru-RU" dirty="0"/>
              <a:t> </a:t>
            </a:r>
            <a:r>
              <a:rPr lang="ru-RU" dirty="0" err="1" smtClean="0"/>
              <a:t>пояснити</a:t>
            </a:r>
            <a:r>
              <a:rPr lang="ru-RU" dirty="0" smtClean="0"/>
              <a:t> </a:t>
            </a:r>
            <a:r>
              <a:rPr lang="ru-RU" dirty="0" err="1"/>
              <a:t>одержані</a:t>
            </a:r>
            <a:r>
              <a:rPr lang="ru-RU" dirty="0"/>
              <a:t> </a:t>
            </a:r>
            <a:r>
              <a:rPr lang="ru-RU" dirty="0" err="1"/>
              <a:t>результати</a:t>
            </a:r>
            <a:r>
              <a:rPr lang="ru-RU" dirty="0"/>
              <a:t>, Резерфорд припустив, </a:t>
            </a:r>
            <a:r>
              <a:rPr lang="ru-RU" dirty="0" err="1"/>
              <a:t>що</a:t>
            </a:r>
            <a:r>
              <a:rPr lang="ru-RU" dirty="0"/>
              <a:t> атом </a:t>
            </a:r>
            <a:r>
              <a:rPr lang="ru-RU" dirty="0" err="1"/>
              <a:t>є</a:t>
            </a:r>
            <a:r>
              <a:rPr lang="ru-RU" dirty="0"/>
              <a:t> </a:t>
            </a:r>
            <a:r>
              <a:rPr lang="ru-RU" dirty="0" err="1"/>
              <a:t>складним</a:t>
            </a:r>
            <a:r>
              <a:rPr lang="ru-RU" dirty="0"/>
              <a:t> </a:t>
            </a:r>
            <a:r>
              <a:rPr lang="ru-RU" dirty="0" err="1"/>
              <a:t>утворенням</a:t>
            </a:r>
            <a:r>
              <a:rPr lang="ru-RU" dirty="0"/>
              <a:t>, схожим на </a:t>
            </a:r>
            <a:r>
              <a:rPr lang="ru-RU" dirty="0" err="1"/>
              <a:t>Сонячну</a:t>
            </a:r>
            <a:r>
              <a:rPr lang="ru-RU" dirty="0"/>
              <a:t> систему:</a:t>
            </a:r>
            <a:r>
              <a:rPr lang="ru-RU" b="1" i="1" u="sng" dirty="0"/>
              <a:t> </a:t>
            </a:r>
            <a:r>
              <a:rPr lang="ru-RU" b="1" i="1" u="sng" dirty="0" err="1"/>
              <a:t>всередині</a:t>
            </a:r>
            <a:r>
              <a:rPr lang="ru-RU" b="1" i="1" u="sng" dirty="0"/>
              <a:t> </a:t>
            </a:r>
            <a:r>
              <a:rPr lang="ru-RU" b="1" i="1" u="sng" dirty="0" err="1"/>
              <a:t>його</a:t>
            </a:r>
            <a:r>
              <a:rPr lang="ru-RU" b="1" i="1" u="sng" dirty="0"/>
              <a:t> </a:t>
            </a:r>
            <a:r>
              <a:rPr lang="ru-RU" b="1" i="1" u="sng" dirty="0" err="1"/>
              <a:t>міститься</a:t>
            </a:r>
            <a:r>
              <a:rPr lang="ru-RU" b="1" i="1" u="sng" dirty="0"/>
              <a:t> позитивно </a:t>
            </a:r>
            <a:r>
              <a:rPr lang="ru-RU" b="1" i="1" u="sng" dirty="0" err="1"/>
              <a:t>заряджене</a:t>
            </a:r>
            <a:r>
              <a:rPr lang="ru-RU" b="1" i="1" u="sng" dirty="0"/>
              <a:t> ядро, </a:t>
            </a:r>
            <a:r>
              <a:rPr lang="ru-RU" b="1" i="1" u="sng" dirty="0" err="1"/>
              <a:t>навколо</a:t>
            </a:r>
            <a:r>
              <a:rPr lang="ru-RU" b="1" i="1" u="sng" dirty="0"/>
              <a:t> </a:t>
            </a:r>
            <a:r>
              <a:rPr lang="ru-RU" b="1" i="1" u="sng" dirty="0" err="1"/>
              <a:t>якого</a:t>
            </a:r>
            <a:r>
              <a:rPr lang="ru-RU" b="1" i="1" u="sng" dirty="0"/>
              <a:t> </a:t>
            </a:r>
            <a:r>
              <a:rPr lang="ru-RU" b="1" i="1" u="sng" dirty="0" err="1"/>
              <a:t>обертаються</a:t>
            </a:r>
            <a:r>
              <a:rPr lang="ru-RU" b="1" i="1" u="sng" dirty="0"/>
              <a:t> </a:t>
            </a:r>
            <a:r>
              <a:rPr lang="ru-RU" b="1" i="1" u="sng" dirty="0" err="1"/>
              <a:t>електрони</a:t>
            </a:r>
            <a:r>
              <a:rPr lang="ru-RU" b="1" i="1" u="sng" dirty="0"/>
              <a:t>.</a:t>
            </a:r>
            <a:r>
              <a:rPr lang="ru-RU" dirty="0"/>
              <a:t> </a:t>
            </a:r>
            <a:r>
              <a:rPr lang="ru-RU" dirty="0" err="1"/>
              <a:t>Його</a:t>
            </a:r>
            <a:r>
              <a:rPr lang="ru-RU" dirty="0"/>
              <a:t> </a:t>
            </a:r>
            <a:r>
              <a:rPr lang="ru-RU" dirty="0" err="1"/>
              <a:t>розрахунки</a:t>
            </a:r>
            <a:r>
              <a:rPr lang="ru-RU" dirty="0"/>
              <a:t> показали. </a:t>
            </a:r>
            <a:r>
              <a:rPr lang="ru-RU" dirty="0" err="1"/>
              <a:t>що</a:t>
            </a:r>
            <a:r>
              <a:rPr lang="ru-RU" dirty="0"/>
              <a:t> в </a:t>
            </a:r>
            <a:r>
              <a:rPr lang="ru-RU" dirty="0" err="1"/>
              <a:t>ядрі</a:t>
            </a:r>
            <a:r>
              <a:rPr lang="ru-RU" dirty="0"/>
              <a:t> </a:t>
            </a:r>
            <a:r>
              <a:rPr lang="ru-RU" dirty="0" err="1"/>
              <a:t>зосереджена</a:t>
            </a:r>
            <a:r>
              <a:rPr lang="ru-RU" dirty="0"/>
              <a:t> практично вся </a:t>
            </a:r>
            <a:r>
              <a:rPr lang="ru-RU" dirty="0" err="1"/>
              <a:t>маса</a:t>
            </a:r>
            <a:r>
              <a:rPr lang="ru-RU" dirty="0"/>
              <a:t> атома, </a:t>
            </a:r>
            <a:r>
              <a:rPr lang="ru-RU" dirty="0" err="1"/>
              <a:t>але</a:t>
            </a:r>
            <a:r>
              <a:rPr lang="ru-RU" dirty="0"/>
              <a:t> </a:t>
            </a:r>
            <a:r>
              <a:rPr lang="ru-RU" dirty="0" err="1"/>
              <a:t>його</a:t>
            </a:r>
            <a:r>
              <a:rPr lang="ru-RU" dirty="0"/>
              <a:t> </a:t>
            </a:r>
            <a:r>
              <a:rPr lang="ru-RU" dirty="0" err="1"/>
              <a:t>розміри</a:t>
            </a:r>
            <a:r>
              <a:rPr lang="ru-RU" dirty="0"/>
              <a:t> </a:t>
            </a:r>
            <a:r>
              <a:rPr lang="ru-RU" dirty="0" err="1"/>
              <a:t>набагато</a:t>
            </a:r>
            <a:r>
              <a:rPr lang="ru-RU" dirty="0"/>
              <a:t> </a:t>
            </a:r>
            <a:r>
              <a:rPr lang="ru-RU" dirty="0" err="1"/>
              <a:t>менші</a:t>
            </a:r>
            <a:r>
              <a:rPr lang="ru-RU" dirty="0"/>
              <a:t> за </a:t>
            </a:r>
            <a:r>
              <a:rPr lang="ru-RU" dirty="0" err="1"/>
              <a:t>самий</a:t>
            </a:r>
            <a:r>
              <a:rPr lang="ru-RU" dirty="0"/>
              <a:t> атом. </a:t>
            </a:r>
            <a:r>
              <a:rPr lang="ru-RU" dirty="0" err="1"/>
              <a:t>Вимірювання</a:t>
            </a:r>
            <a:r>
              <a:rPr lang="ru-RU" dirty="0"/>
              <a:t> показали, </a:t>
            </a:r>
            <a:r>
              <a:rPr lang="ru-RU" dirty="0" err="1"/>
              <a:t>що</a:t>
            </a:r>
            <a:r>
              <a:rPr lang="ru-RU" dirty="0"/>
              <a:t> </a:t>
            </a:r>
            <a:r>
              <a:rPr lang="ru-RU" dirty="0" err="1"/>
              <a:t>лінійні</a:t>
            </a:r>
            <a:r>
              <a:rPr lang="ru-RU" dirty="0"/>
              <a:t> </a:t>
            </a:r>
            <a:r>
              <a:rPr lang="ru-RU" dirty="0" err="1"/>
              <a:t>розміри</a:t>
            </a:r>
            <a:r>
              <a:rPr lang="ru-RU" dirty="0"/>
              <a:t> атома </a:t>
            </a:r>
            <a:r>
              <a:rPr lang="ru-RU" dirty="0" err="1"/>
              <a:t>становлять</a:t>
            </a:r>
            <a:r>
              <a:rPr lang="ru-RU" dirty="0"/>
              <a:t> 10-10м, а </a:t>
            </a:r>
            <a:r>
              <a:rPr lang="ru-RU" dirty="0" err="1"/>
              <a:t>радіус</a:t>
            </a:r>
            <a:r>
              <a:rPr lang="ru-RU" dirty="0"/>
              <a:t> </a:t>
            </a:r>
            <a:r>
              <a:rPr lang="ru-RU" dirty="0" err="1"/>
              <a:t>його</a:t>
            </a:r>
            <a:r>
              <a:rPr lang="ru-RU" dirty="0"/>
              <a:t> ядра </a:t>
            </a:r>
            <a:r>
              <a:rPr lang="ru-RU" dirty="0" err="1"/>
              <a:t>дорівнює</a:t>
            </a:r>
            <a:r>
              <a:rPr lang="ru-RU" dirty="0"/>
              <a:t> </a:t>
            </a:r>
            <a:r>
              <a:rPr lang="ru-RU" dirty="0" err="1"/>
              <a:t>приблизно</a:t>
            </a:r>
            <a:r>
              <a:rPr lang="ru-RU" dirty="0"/>
              <a:t> 10-15 м.</a:t>
            </a:r>
            <a:r>
              <a:rPr lang="ru-RU" dirty="0" smtClean="0"/>
              <a:t/>
            </a:r>
            <a:br>
              <a:rPr lang="ru-RU" dirty="0" smtClean="0"/>
            </a:br>
            <a:r>
              <a:rPr lang="ru-RU" dirty="0"/>
              <a:t>Таким чином, на </a:t>
            </a:r>
            <a:r>
              <a:rPr lang="ru-RU" dirty="0" err="1"/>
              <a:t>підстальних</a:t>
            </a:r>
            <a:r>
              <a:rPr lang="ru-RU" dirty="0"/>
              <a:t> </a:t>
            </a:r>
            <a:r>
              <a:rPr lang="ru-RU" dirty="0" err="1"/>
              <a:t>даних</a:t>
            </a:r>
            <a:r>
              <a:rPr lang="ru-RU" dirty="0"/>
              <a:t> Е, Резерфорд </a:t>
            </a:r>
            <a:r>
              <a:rPr lang="ru-RU" dirty="0" err="1"/>
              <a:t>запропонував</a:t>
            </a:r>
            <a:r>
              <a:rPr lang="ru-RU" dirty="0"/>
              <a:t> </a:t>
            </a:r>
            <a:r>
              <a:rPr lang="ru-RU" dirty="0" err="1"/>
              <a:t>ядерну</a:t>
            </a:r>
            <a:r>
              <a:rPr lang="ru-RU" dirty="0"/>
              <a:t> модель атома, яка </a:t>
            </a:r>
            <a:r>
              <a:rPr lang="ru-RU" dirty="0" err="1"/>
              <a:t>узгоджувалася</a:t>
            </a:r>
            <a:r>
              <a:rPr lang="ru-RU" dirty="0"/>
              <a:t> </a:t>
            </a:r>
            <a:r>
              <a:rPr lang="ru-RU" dirty="0" err="1"/>
              <a:t>з</a:t>
            </a:r>
            <a:r>
              <a:rPr lang="ru-RU" dirty="0"/>
              <a:t> результатами </a:t>
            </a:r>
            <a:r>
              <a:rPr lang="ru-RU" dirty="0" err="1"/>
              <a:t>його</a:t>
            </a:r>
            <a:r>
              <a:rPr lang="ru-RU" dirty="0"/>
              <a:t> </a:t>
            </a:r>
            <a:r>
              <a:rPr lang="ru-RU" dirty="0" err="1"/>
              <a:t>дослідів</a:t>
            </a:r>
            <a:r>
              <a:rPr lang="ru-RU" dirty="0"/>
              <a:t> </a:t>
            </a:r>
            <a:r>
              <a:rPr lang="ru-RU" dirty="0" err="1"/>
              <a:t>і</a:t>
            </a:r>
            <a:r>
              <a:rPr lang="ru-RU" dirty="0"/>
              <a:t> </a:t>
            </a:r>
            <a:r>
              <a:rPr lang="ru-RU" dirty="0" err="1"/>
              <a:t>пояснівала</a:t>
            </a:r>
            <a:r>
              <a:rPr lang="ru-RU" dirty="0"/>
              <a:t> </a:t>
            </a:r>
            <a:r>
              <a:rPr lang="ru-RU" dirty="0" err="1"/>
              <a:t>багато</a:t>
            </a:r>
            <a:r>
              <a:rPr lang="ru-RU" dirty="0"/>
              <a:t> </a:t>
            </a:r>
            <a:r>
              <a:rPr lang="ru-RU" dirty="0" err="1"/>
              <a:t>інших</a:t>
            </a:r>
            <a:r>
              <a:rPr lang="ru-RU" dirty="0"/>
              <a:t> </a:t>
            </a:r>
            <a:r>
              <a:rPr lang="ru-RU" dirty="0" err="1"/>
              <a:t>явищ</a:t>
            </a:r>
            <a:r>
              <a:rPr lang="ru-RU" dirty="0"/>
              <a:t>. </a:t>
            </a:r>
            <a:r>
              <a:rPr lang="ru-RU" dirty="0" err="1"/>
              <a:t>пов'язаних</a:t>
            </a:r>
            <a:r>
              <a:rPr lang="ru-RU" dirty="0"/>
              <a:t> </a:t>
            </a:r>
            <a:r>
              <a:rPr lang="ru-RU" dirty="0" err="1"/>
              <a:t>із</a:t>
            </a:r>
            <a:r>
              <a:rPr lang="ru-RU" dirty="0"/>
              <a:t> </a:t>
            </a:r>
            <a:r>
              <a:rPr lang="ru-RU" dirty="0" err="1"/>
              <a:t>будовою</a:t>
            </a:r>
            <a:r>
              <a:rPr lang="ru-RU" dirty="0"/>
              <a:t> атома.</a:t>
            </a:r>
            <a:endParaRPr lang="uk-UA"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http://2.bp.blogspot.com/-W9lCPavdeag/UWq0z8Ljq1I/AAAAAAAAACU/Ttr0eNR5gbg/s1600/%D1%81%D1%82%D1%80%D1%83%D0%BA%D1%82%D1%83%D1%80%D0%B0+%D0%B0%D1%82%D0%BE%D0%BC%D0%B0.jpg"/>
          <p:cNvPicPr>
            <a:picLocks noChangeAspect="1" noChangeArrowheads="1"/>
          </p:cNvPicPr>
          <p:nvPr/>
        </p:nvPicPr>
        <p:blipFill>
          <a:blip r:embed="rId2" cstate="print"/>
          <a:srcRect/>
          <a:stretch>
            <a:fillRect/>
          </a:stretch>
        </p:blipFill>
        <p:spPr bwMode="auto">
          <a:xfrm>
            <a:off x="179512" y="260648"/>
            <a:ext cx="4536504" cy="6367025"/>
          </a:xfrm>
          <a:prstGeom prst="rect">
            <a:avLst/>
          </a:prstGeom>
          <a:noFill/>
        </p:spPr>
      </p:pic>
      <p:sp>
        <p:nvSpPr>
          <p:cNvPr id="4" name="TextBox 3"/>
          <p:cNvSpPr txBox="1"/>
          <p:nvPr/>
        </p:nvSpPr>
        <p:spPr>
          <a:xfrm>
            <a:off x="5652120" y="1772816"/>
            <a:ext cx="2243499" cy="461665"/>
          </a:xfrm>
          <a:prstGeom prst="rect">
            <a:avLst/>
          </a:prstGeom>
          <a:noFill/>
        </p:spPr>
        <p:txBody>
          <a:bodyPr wrap="none" rtlCol="0">
            <a:spAutoFit/>
          </a:bodyPr>
          <a:lstStyle/>
          <a:p>
            <a:r>
              <a:rPr lang="uk-UA" sz="2400" b="1" i="1" dirty="0" smtClean="0">
                <a:solidFill>
                  <a:schemeClr val="accent4"/>
                </a:solidFill>
              </a:rPr>
              <a:t>Будова атома:</a:t>
            </a:r>
            <a:endParaRPr lang="uk-UA" sz="2400" b="1" i="1" dirty="0">
              <a:solidFill>
                <a:schemeClr val="accent4"/>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1"/>
          <p:cNvSpPr>
            <a:spLocks noChangeArrowheads="1"/>
          </p:cNvSpPr>
          <p:nvPr/>
        </p:nvSpPr>
        <p:spPr bwMode="auto">
          <a:xfrm>
            <a:off x="2935000" y="-556229"/>
            <a:ext cx="3274000" cy="1569660"/>
          </a:xfrm>
          <a:prstGeom prst="rect">
            <a:avLst/>
          </a:prstGeom>
          <a:noFill/>
          <a:ln w="9525">
            <a:noFill/>
            <a:miter lim="800000"/>
            <a:headEnd/>
            <a:tailEnd/>
          </a:ln>
          <a:effectLst/>
        </p:spPr>
        <p:txBody>
          <a:bodyPr vert="horz" wrap="none" lIns="158700" tIns="45720" rIns="15870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uk-UA" sz="1800" b="0" i="1" u="sng" strike="noStrike" cap="none" normalizeH="0" baseline="0" dirty="0" smtClean="0">
                <a:ln>
                  <a:noFill/>
                </a:ln>
                <a:solidFill>
                  <a:srgbClr val="A64D79"/>
                </a:solidFill>
                <a:effectLst/>
                <a:latin typeface="Arial" charset="0"/>
                <a:cs typeface="Arial" charset="0"/>
              </a:rPr>
              <a:t>  ЯК ВИГЛЯДАЄ АТОМ:      </a:t>
            </a:r>
            <a:r>
              <a:rPr kumimoji="0" lang="uk-UA" sz="1800" b="0" i="0" u="none" strike="noStrike" cap="none" normalizeH="0" baseline="0" dirty="0" smtClean="0">
                <a:ln>
                  <a:noFill/>
                </a:ln>
                <a:solidFill>
                  <a:schemeClr val="tx1"/>
                </a:solidFill>
                <a:effectLst/>
                <a:latin typeface="Arial" charset="0"/>
                <a:cs typeface="Arial" charset="0"/>
              </a:rPr>
              <a:t/>
            </a:r>
            <a:br>
              <a:rPr kumimoji="0" lang="uk-UA" sz="1800" b="0" i="0" u="none" strike="noStrike" cap="none" normalizeH="0" baseline="0" dirty="0" smtClean="0">
                <a:ln>
                  <a:noFill/>
                </a:ln>
                <a:solidFill>
                  <a:schemeClr val="tx1"/>
                </a:solidFill>
                <a:effectLst/>
                <a:latin typeface="Arial" charset="0"/>
                <a:cs typeface="Arial" charset="0"/>
              </a:rPr>
            </a:br>
            <a:r>
              <a:rPr kumimoji="0" lang="uk-UA" sz="1800" b="0" i="1" u="sng" strike="noStrike" cap="none" normalizeH="0" baseline="0" dirty="0" smtClean="0">
                <a:ln>
                  <a:noFill/>
                </a:ln>
                <a:solidFill>
                  <a:srgbClr val="A64D79"/>
                </a:solidFill>
                <a:effectLst/>
                <a:latin typeface="Arial" charset="0"/>
                <a:cs typeface="Arial" charset="0"/>
              </a:rPr>
              <a:t/>
            </a:r>
            <a:br>
              <a:rPr kumimoji="0" lang="uk-UA" sz="1800" b="0" i="1" u="sng" strike="noStrike" cap="none" normalizeH="0" baseline="0" dirty="0" smtClean="0">
                <a:ln>
                  <a:noFill/>
                </a:ln>
                <a:solidFill>
                  <a:srgbClr val="A64D79"/>
                </a:solidFill>
                <a:effectLst/>
                <a:latin typeface="Arial" charset="0"/>
                <a:cs typeface="Arial" charset="0"/>
              </a:rPr>
            </a:br>
            <a:r>
              <a:rPr kumimoji="0" lang="uk-UA" sz="1800" b="0" i="1" u="sng" strike="noStrike" cap="none" normalizeH="0" baseline="0" dirty="0" smtClean="0">
                <a:ln>
                  <a:noFill/>
                </a:ln>
                <a:solidFill>
                  <a:srgbClr val="A64D79"/>
                </a:solidFill>
                <a:effectLst/>
                <a:latin typeface="Arial" charset="0"/>
                <a:cs typeface="Arial" charset="0"/>
              </a:rPr>
              <a:t/>
            </a:r>
            <a:br>
              <a:rPr kumimoji="0" lang="uk-UA" sz="1800" b="0" i="1" u="sng" strike="noStrike" cap="none" normalizeH="0" baseline="0" dirty="0" smtClean="0">
                <a:ln>
                  <a:noFill/>
                </a:ln>
                <a:solidFill>
                  <a:srgbClr val="A64D79"/>
                </a:solidFill>
                <a:effectLst/>
                <a:latin typeface="Arial" charset="0"/>
                <a:cs typeface="Arial" charset="0"/>
              </a:rPr>
            </a:br>
            <a:r>
              <a:rPr kumimoji="0" lang="uk-UA" sz="1800" b="0" i="0" u="none" strike="noStrike" cap="none" normalizeH="0" baseline="0" dirty="0" smtClean="0">
                <a:ln>
                  <a:noFill/>
                </a:ln>
                <a:solidFill>
                  <a:schemeClr val="tx1"/>
                </a:solidFill>
                <a:effectLst/>
                <a:latin typeface="Arial" charset="0"/>
                <a:cs typeface="Arial" charset="0"/>
              </a:rPr>
              <a:t/>
            </a:r>
            <a:br>
              <a:rPr kumimoji="0" lang="uk-UA" sz="1800" b="0" i="0" u="none" strike="noStrike" cap="none" normalizeH="0" baseline="0" dirty="0" smtClean="0">
                <a:ln>
                  <a:noFill/>
                </a:ln>
                <a:solidFill>
                  <a:schemeClr val="tx1"/>
                </a:solidFill>
                <a:effectLst/>
                <a:latin typeface="Arial" charset="0"/>
                <a:cs typeface="Arial" charset="0"/>
              </a:rPr>
            </a:br>
            <a:r>
              <a:rPr kumimoji="0" lang="uk-UA" sz="2400" b="1" i="1" u="none" strike="noStrike" cap="none" normalizeH="0" baseline="0" dirty="0" smtClean="0">
                <a:ln>
                  <a:noFill/>
                </a:ln>
                <a:solidFill>
                  <a:srgbClr val="FF0000"/>
                </a:solidFill>
                <a:effectLst/>
                <a:latin typeface="Arial" charset="0"/>
                <a:cs typeface="Arial" charset="0"/>
              </a:rPr>
              <a:t>Як</a:t>
            </a:r>
            <a:r>
              <a:rPr kumimoji="0" lang="uk-UA" sz="2400" b="1" i="1" u="none" strike="noStrike" cap="none" normalizeH="0" dirty="0" smtClean="0">
                <a:ln>
                  <a:noFill/>
                </a:ln>
                <a:solidFill>
                  <a:srgbClr val="FF0000"/>
                </a:solidFill>
                <a:effectLst/>
                <a:latin typeface="Arial" charset="0"/>
                <a:cs typeface="Arial" charset="0"/>
              </a:rPr>
              <a:t> виглядає атом:</a:t>
            </a:r>
            <a:endParaRPr kumimoji="0" lang="uk-UA" sz="1800" b="1" i="1" u="none" strike="noStrike" cap="none" normalizeH="0" baseline="0" dirty="0" smtClean="0">
              <a:ln>
                <a:noFill/>
              </a:ln>
              <a:solidFill>
                <a:srgbClr val="FF0000"/>
              </a:solidFill>
              <a:effectLst/>
              <a:latin typeface="Arial" charset="0"/>
              <a:cs typeface="Arial" charset="0"/>
            </a:endParaRPr>
          </a:p>
        </p:txBody>
      </p:sp>
      <p:pic>
        <p:nvPicPr>
          <p:cNvPr id="19458" name="Picture 2" descr="http://3.bp.blogspot.com/-PlHLrlwpw20/UWq1YuphqbI/AAAAAAAAACc/mr5HSjb267I/s1600/%D0%B0%D1%82%D0%BE%D0%BC.jpg">
            <a:hlinkClick r:id="rId2"/>
          </p:cNvPr>
          <p:cNvPicPr>
            <a:picLocks noChangeAspect="1" noChangeArrowheads="1"/>
          </p:cNvPicPr>
          <p:nvPr/>
        </p:nvPicPr>
        <p:blipFill>
          <a:blip r:embed="rId3" cstate="print"/>
          <a:srcRect/>
          <a:stretch>
            <a:fillRect/>
          </a:stretch>
        </p:blipFill>
        <p:spPr bwMode="auto">
          <a:xfrm>
            <a:off x="1835696" y="1412776"/>
            <a:ext cx="5904656" cy="4428492"/>
          </a:xfrm>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5058" name="Picture 2" descr="http://chemlib.ru/books/item/f00/s00/z0000016/pic/000024.jpg"/>
          <p:cNvPicPr>
            <a:picLocks noChangeAspect="1" noChangeArrowheads="1"/>
          </p:cNvPicPr>
          <p:nvPr/>
        </p:nvPicPr>
        <p:blipFill>
          <a:blip r:embed="rId2" cstate="print"/>
          <a:srcRect/>
          <a:stretch>
            <a:fillRect/>
          </a:stretch>
        </p:blipFill>
        <p:spPr bwMode="auto">
          <a:xfrm>
            <a:off x="0" y="0"/>
            <a:ext cx="9144000" cy="4437112"/>
          </a:xfrm>
          <a:prstGeom prst="rect">
            <a:avLst/>
          </a:prstGeom>
          <a:noFill/>
        </p:spPr>
      </p:pic>
      <p:sp>
        <p:nvSpPr>
          <p:cNvPr id="2" name="TextBox 1"/>
          <p:cNvSpPr txBox="1"/>
          <p:nvPr/>
        </p:nvSpPr>
        <p:spPr>
          <a:xfrm>
            <a:off x="467544" y="5013176"/>
            <a:ext cx="5184576" cy="1384995"/>
          </a:xfrm>
          <a:prstGeom prst="rect">
            <a:avLst/>
          </a:prstGeom>
          <a:noFill/>
        </p:spPr>
        <p:txBody>
          <a:bodyPr wrap="square" rtlCol="0">
            <a:spAutoFit/>
          </a:bodyPr>
          <a:lstStyle/>
          <a:p>
            <a:r>
              <a:rPr lang="uk-UA" sz="2800" dirty="0" smtClean="0"/>
              <a:t>Презентацію підготувала учениця 11-б класу Ягупова Крістіна</a:t>
            </a:r>
            <a:endParaRPr lang="uk-UA" sz="2800" dirty="0"/>
          </a:p>
        </p:txBody>
      </p:sp>
      <p:sp>
        <p:nvSpPr>
          <p:cNvPr id="3" name="TextBox 2"/>
          <p:cNvSpPr txBox="1"/>
          <p:nvPr/>
        </p:nvSpPr>
        <p:spPr>
          <a:xfrm>
            <a:off x="2771800" y="4293096"/>
            <a:ext cx="3414717" cy="646331"/>
          </a:xfrm>
          <a:prstGeom prst="rect">
            <a:avLst/>
          </a:prstGeom>
          <a:noFill/>
        </p:spPr>
        <p:txBody>
          <a:bodyPr wrap="none" rtlCol="0">
            <a:spAutoFit/>
          </a:bodyPr>
          <a:lstStyle/>
          <a:p>
            <a:r>
              <a:rPr lang="uk-UA" sz="3600" b="1" i="1" dirty="0" smtClean="0">
                <a:solidFill>
                  <a:srgbClr val="FF0000"/>
                </a:solidFill>
              </a:rPr>
              <a:t>Дякую за увагу!</a:t>
            </a:r>
            <a:endParaRPr lang="uk-UA" sz="3600" b="1" i="1" dirty="0">
              <a:solidFill>
                <a:srgbClr val="FF0000"/>
              </a:solidFill>
            </a:endParaRPr>
          </a:p>
        </p:txBody>
      </p:sp>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150</TotalTime>
  <Words>292</Words>
  <Application>Microsoft Office PowerPoint</Application>
  <PresentationFormat>Экран (4:3)</PresentationFormat>
  <Paragraphs>12</Paragraphs>
  <Slides>8</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8</vt:i4>
      </vt:variant>
    </vt:vector>
  </HeadingPairs>
  <TitlesOfParts>
    <vt:vector size="9" baseType="lpstr">
      <vt:lpstr>Тема Office</vt:lpstr>
      <vt:lpstr>Історія розвитку вчення про будову атома. </vt:lpstr>
      <vt:lpstr>Відкриття атома</vt:lpstr>
      <vt:lpstr>Слайд 3</vt:lpstr>
      <vt:lpstr>Е.Резерфорд</vt:lpstr>
      <vt:lpstr>Слайд 5</vt:lpstr>
      <vt:lpstr>Слайд 6</vt:lpstr>
      <vt:lpstr>Слайд 7</vt:lpstr>
      <vt:lpstr>Слайд 8</vt:lpstr>
    </vt:vector>
  </TitlesOfParts>
  <Company>Reanimator Extreme Edition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Історія розвитку вчення про будову атома.</dc:title>
  <dc:creator>PC</dc:creator>
  <cp:lastModifiedBy>PC</cp:lastModifiedBy>
  <cp:revision>14</cp:revision>
  <dcterms:created xsi:type="dcterms:W3CDTF">2014-05-19T16:07:01Z</dcterms:created>
  <dcterms:modified xsi:type="dcterms:W3CDTF">2014-05-19T18:38:00Z</dcterms:modified>
</cp:coreProperties>
</file>