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Segoe Print" pitchFamily="2" charset="0"/>
              </a:rPr>
              <a:t>Теорія відносності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5065887" cy="461665"/>
          </a:xfrm>
        </p:spPr>
        <p:txBody>
          <a:bodyPr/>
          <a:lstStyle/>
          <a:p>
            <a:r>
              <a:rPr lang="uk-UA" dirty="0" smtClean="0"/>
              <a:t>Підготувала Семененко Анна учениця 10-Ф класу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05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041" y="908720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робить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світ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чотирьохвимірним</a:t>
            </a:r>
            <a:r>
              <a:rPr lang="ru-RU" dirty="0" smtClean="0">
                <a:latin typeface="Segoe Print" pitchFamily="2" charset="0"/>
              </a:rPr>
              <a:t>: до </a:t>
            </a:r>
            <a:r>
              <a:rPr lang="ru-RU" dirty="0" err="1" smtClean="0">
                <a:latin typeface="Segoe Print" pitchFamily="2" charset="0"/>
              </a:rPr>
              <a:t>трьох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просторових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вимірів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додається</a:t>
            </a:r>
            <a:r>
              <a:rPr lang="ru-RU" dirty="0" smtClean="0">
                <a:latin typeface="Segoe Print" pitchFamily="2" charset="0"/>
              </a:rPr>
              <a:t> час. </a:t>
            </a:r>
            <a:r>
              <a:rPr lang="ru-RU" dirty="0" err="1" smtClean="0">
                <a:latin typeface="Segoe Print" pitchFamily="2" charset="0"/>
              </a:rPr>
              <a:t>Всі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чотири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виміри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нерозривні</a:t>
            </a:r>
            <a:r>
              <a:rPr lang="ru-RU" dirty="0" smtClean="0">
                <a:latin typeface="Segoe Print" pitchFamily="2" charset="0"/>
              </a:rPr>
              <a:t>, тому </a:t>
            </a:r>
            <a:r>
              <a:rPr lang="ru-RU" dirty="0" err="1" smtClean="0">
                <a:latin typeface="Segoe Print" pitchFamily="2" charset="0"/>
              </a:rPr>
              <a:t>мова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йде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вже</a:t>
            </a:r>
            <a:r>
              <a:rPr lang="ru-RU" dirty="0" smtClean="0">
                <a:latin typeface="Segoe Print" pitchFamily="2" charset="0"/>
              </a:rPr>
              <a:t> не про </a:t>
            </a:r>
            <a:r>
              <a:rPr lang="ru-RU" dirty="0" err="1" smtClean="0">
                <a:latin typeface="Segoe Print" pitchFamily="2" charset="0"/>
              </a:rPr>
              <a:t>просторову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відстань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між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двома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об'єктами</a:t>
            </a:r>
            <a:r>
              <a:rPr lang="ru-RU" dirty="0" smtClean="0">
                <a:latin typeface="Segoe Print" pitchFamily="2" charset="0"/>
              </a:rPr>
              <a:t>, як </a:t>
            </a:r>
            <a:r>
              <a:rPr lang="ru-RU" dirty="0" err="1" smtClean="0">
                <a:latin typeface="Segoe Print" pitchFamily="2" charset="0"/>
              </a:rPr>
              <a:t>це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має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місце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тривимірному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світі</a:t>
            </a:r>
            <a:r>
              <a:rPr lang="ru-RU" dirty="0" smtClean="0">
                <a:latin typeface="Segoe Print" pitchFamily="2" charset="0"/>
              </a:rPr>
              <a:t>, а про </a:t>
            </a:r>
            <a:r>
              <a:rPr lang="ru-RU" dirty="0" err="1" smtClean="0">
                <a:latin typeface="Segoe Print" pitchFamily="2" charset="0"/>
              </a:rPr>
              <a:t>просторово-часові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інтервали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між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подіями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які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об'єднують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їх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віддаленість</a:t>
            </a:r>
            <a:r>
              <a:rPr lang="ru-RU" dirty="0" smtClean="0">
                <a:latin typeface="Segoe Print" pitchFamily="2" charset="0"/>
              </a:rPr>
              <a:t> один </a:t>
            </a:r>
            <a:r>
              <a:rPr lang="ru-RU" dirty="0" err="1" smtClean="0">
                <a:latin typeface="Segoe Print" pitchFamily="2" charset="0"/>
              </a:rPr>
              <a:t>від</a:t>
            </a:r>
            <a:r>
              <a:rPr lang="ru-RU" dirty="0" smtClean="0">
                <a:latin typeface="Segoe Print" pitchFamily="2" charset="0"/>
              </a:rPr>
              <a:t> одного - як за часом, так і в </a:t>
            </a:r>
            <a:r>
              <a:rPr lang="ru-RU" dirty="0" err="1" smtClean="0">
                <a:latin typeface="Segoe Print" pitchFamily="2" charset="0"/>
              </a:rPr>
              <a:t>просторі</a:t>
            </a:r>
            <a:r>
              <a:rPr lang="ru-RU" dirty="0" smtClean="0">
                <a:latin typeface="Segoe Print" pitchFamily="2" charset="0"/>
              </a:rPr>
              <a:t> . </a:t>
            </a:r>
            <a:r>
              <a:rPr lang="ru-RU" dirty="0" err="1" smtClean="0">
                <a:latin typeface="Segoe Print" pitchFamily="2" charset="0"/>
              </a:rPr>
              <a:t>Тобто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простір</a:t>
            </a:r>
            <a:r>
              <a:rPr lang="ru-RU" dirty="0" smtClean="0">
                <a:latin typeface="Segoe Print" pitchFamily="2" charset="0"/>
              </a:rPr>
              <a:t> і час </a:t>
            </a:r>
            <a:r>
              <a:rPr lang="ru-RU" dirty="0" err="1" smtClean="0">
                <a:latin typeface="Segoe Print" pitchFamily="2" charset="0"/>
              </a:rPr>
              <a:t>розглядаються</a:t>
            </a:r>
            <a:r>
              <a:rPr lang="ru-RU" dirty="0" smtClean="0">
                <a:latin typeface="Segoe Print" pitchFamily="2" charset="0"/>
              </a:rPr>
              <a:t> як </a:t>
            </a:r>
            <a:r>
              <a:rPr lang="ru-RU" dirty="0" err="1" smtClean="0">
                <a:latin typeface="Segoe Print" pitchFamily="2" charset="0"/>
              </a:rPr>
              <a:t>чотиривимірний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просторово-часовий</a:t>
            </a:r>
            <a:r>
              <a:rPr lang="ru-RU" dirty="0" smtClean="0">
                <a:latin typeface="Segoe Print" pitchFamily="2" charset="0"/>
              </a:rPr>
              <a:t> континуум </a:t>
            </a:r>
            <a:r>
              <a:rPr lang="ru-RU" dirty="0" err="1" smtClean="0">
                <a:latin typeface="Segoe Print" pitchFamily="2" charset="0"/>
              </a:rPr>
              <a:t>або</a:t>
            </a:r>
            <a:r>
              <a:rPr lang="ru-RU" dirty="0" smtClean="0">
                <a:latin typeface="Segoe Print" pitchFamily="2" charset="0"/>
              </a:rPr>
              <a:t>, просто, </a:t>
            </a:r>
            <a:r>
              <a:rPr lang="ru-RU" dirty="0" err="1" smtClean="0">
                <a:latin typeface="Segoe Print" pitchFamily="2" charset="0"/>
              </a:rPr>
              <a:t>простір</a:t>
            </a:r>
            <a:r>
              <a:rPr lang="ru-RU" dirty="0" smtClean="0">
                <a:latin typeface="Segoe Print" pitchFamily="2" charset="0"/>
              </a:rPr>
              <a:t>-час. У </a:t>
            </a:r>
            <a:r>
              <a:rPr lang="ru-RU" dirty="0" err="1" smtClean="0">
                <a:latin typeface="Segoe Print" pitchFamily="2" charset="0"/>
              </a:rPr>
              <a:t>цьому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континуумі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спостерігачі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рухомі</a:t>
            </a:r>
            <a:r>
              <a:rPr lang="ru-RU" dirty="0" smtClean="0">
                <a:latin typeface="Segoe Print" pitchFamily="2" charset="0"/>
              </a:rPr>
              <a:t> один </a:t>
            </a:r>
            <a:r>
              <a:rPr lang="ru-RU" dirty="0" err="1" smtClean="0">
                <a:latin typeface="Segoe Print" pitchFamily="2" charset="0"/>
              </a:rPr>
              <a:t>щодо</a:t>
            </a:r>
            <a:r>
              <a:rPr lang="ru-RU" dirty="0" smtClean="0">
                <a:latin typeface="Segoe Print" pitchFamily="2" charset="0"/>
              </a:rPr>
              <a:t> одного, </a:t>
            </a:r>
            <a:r>
              <a:rPr lang="ru-RU" dirty="0" err="1" smtClean="0">
                <a:latin typeface="Segoe Print" pitchFamily="2" charset="0"/>
              </a:rPr>
              <a:t>можуть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розходитися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навіть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думці</a:t>
            </a:r>
            <a:r>
              <a:rPr lang="ru-RU" dirty="0" smtClean="0">
                <a:latin typeface="Segoe Print" pitchFamily="2" charset="0"/>
              </a:rPr>
              <a:t> про те, </a:t>
            </a:r>
            <a:r>
              <a:rPr lang="ru-RU" dirty="0" err="1" smtClean="0">
                <a:latin typeface="Segoe Print" pitchFamily="2" charset="0"/>
              </a:rPr>
              <a:t>чи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відбулися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дві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події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одночасно</a:t>
            </a:r>
            <a:r>
              <a:rPr lang="ru-RU" dirty="0" smtClean="0">
                <a:latin typeface="Segoe Print" pitchFamily="2" charset="0"/>
              </a:rPr>
              <a:t> - </a:t>
            </a:r>
            <a:r>
              <a:rPr lang="ru-RU" dirty="0" err="1" smtClean="0">
                <a:latin typeface="Segoe Print" pitchFamily="2" charset="0"/>
              </a:rPr>
              <a:t>або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одне</a:t>
            </a:r>
            <a:r>
              <a:rPr lang="ru-RU" dirty="0" smtClean="0">
                <a:latin typeface="Segoe Print" pitchFamily="2" charset="0"/>
              </a:rPr>
              <a:t> передувало </a:t>
            </a:r>
            <a:r>
              <a:rPr lang="ru-RU" dirty="0" err="1" smtClean="0">
                <a:latin typeface="Segoe Print" pitchFamily="2" charset="0"/>
              </a:rPr>
              <a:t>іншому</a:t>
            </a:r>
            <a:r>
              <a:rPr lang="ru-RU" dirty="0" smtClean="0">
                <a:latin typeface="Segoe Print" pitchFamily="2" charset="0"/>
              </a:rPr>
              <a:t>. В свою </a:t>
            </a:r>
            <a:r>
              <a:rPr lang="ru-RU" dirty="0" err="1" smtClean="0">
                <a:latin typeface="Segoe Print" pitchFamily="2" charset="0"/>
              </a:rPr>
              <a:t>чергу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існування</a:t>
            </a:r>
            <a:r>
              <a:rPr lang="ru-RU" dirty="0" smtClean="0">
                <a:latin typeface="Segoe Print" pitchFamily="2" charset="0"/>
              </a:rPr>
              <a:t> систем координат, в </a:t>
            </a:r>
            <a:r>
              <a:rPr lang="ru-RU" dirty="0" err="1" smtClean="0">
                <a:latin typeface="Segoe Print" pitchFamily="2" charset="0"/>
              </a:rPr>
              <a:t>яких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дві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події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відбуваються</a:t>
            </a:r>
            <a:r>
              <a:rPr lang="ru-RU" dirty="0" smtClean="0">
                <a:latin typeface="Segoe Print" pitchFamily="2" charset="0"/>
              </a:rPr>
              <a:t> не </a:t>
            </a:r>
            <a:r>
              <a:rPr lang="ru-RU" dirty="0" err="1" smtClean="0">
                <a:latin typeface="Segoe Print" pitchFamily="2" charset="0"/>
              </a:rPr>
              <a:t>одночасно</a:t>
            </a:r>
            <a:r>
              <a:rPr lang="ru-RU" dirty="0" smtClean="0">
                <a:latin typeface="Segoe Print" pitchFamily="2" charset="0"/>
              </a:rPr>
              <a:t> і в </a:t>
            </a:r>
            <a:r>
              <a:rPr lang="ru-RU" dirty="0" err="1" smtClean="0">
                <a:latin typeface="Segoe Print" pitchFamily="2" charset="0"/>
              </a:rPr>
              <a:t>різній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послідовності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навіть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не </a:t>
            </a:r>
            <a:r>
              <a:rPr lang="ru-RU" dirty="0" err="1" smtClean="0">
                <a:latin typeface="Segoe Print" pitchFamily="2" charset="0"/>
              </a:rPr>
              <a:t>допускає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560" y="188640"/>
            <a:ext cx="88994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Закон </a:t>
            </a:r>
            <a:r>
              <a:rPr lang="ru-RU" dirty="0" err="1" smtClean="0">
                <a:latin typeface="Segoe Print" pitchFamily="2" charset="0"/>
              </a:rPr>
              <a:t>всесвітнього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тяжіння</a:t>
            </a:r>
            <a:r>
              <a:rPr lang="ru-RU" dirty="0" smtClean="0">
                <a:latin typeface="Segoe Print" pitchFamily="2" charset="0"/>
              </a:rPr>
              <a:t> Ньютона говорить нам,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між</a:t>
            </a:r>
            <a:r>
              <a:rPr lang="ru-RU" dirty="0" smtClean="0">
                <a:latin typeface="Segoe Print" pitchFamily="2" charset="0"/>
              </a:rPr>
              <a:t> будь-</a:t>
            </a:r>
            <a:r>
              <a:rPr lang="ru-RU" dirty="0" err="1" smtClean="0">
                <a:latin typeface="Segoe Print" pitchFamily="2" charset="0"/>
              </a:rPr>
              <a:t>якими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двома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тілами</a:t>
            </a:r>
            <a:r>
              <a:rPr lang="ru-RU" dirty="0" smtClean="0">
                <a:latin typeface="Segoe Print" pitchFamily="2" charset="0"/>
              </a:rPr>
              <a:t> у </a:t>
            </a:r>
            <a:r>
              <a:rPr lang="ru-RU" dirty="0" err="1" smtClean="0">
                <a:latin typeface="Segoe Print" pitchFamily="2" charset="0"/>
              </a:rPr>
              <a:t>Всесвіті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існує</a:t>
            </a:r>
            <a:r>
              <a:rPr lang="ru-RU" dirty="0" smtClean="0">
                <a:latin typeface="Segoe Print" pitchFamily="2" charset="0"/>
              </a:rPr>
              <a:t> сила </a:t>
            </a:r>
            <a:r>
              <a:rPr lang="ru-RU" dirty="0" err="1" smtClean="0">
                <a:latin typeface="Segoe Print" pitchFamily="2" charset="0"/>
              </a:rPr>
              <a:t>взаємного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притягання</a:t>
            </a:r>
            <a:r>
              <a:rPr lang="ru-RU" dirty="0" smtClean="0">
                <a:latin typeface="Segoe Print" pitchFamily="2" charset="0"/>
              </a:rPr>
              <a:t>. З </a:t>
            </a:r>
            <a:r>
              <a:rPr lang="ru-RU" dirty="0" err="1" smtClean="0">
                <a:latin typeface="Segoe Print" pitchFamily="2" charset="0"/>
              </a:rPr>
              <a:t>цієї</a:t>
            </a:r>
            <a:r>
              <a:rPr lang="ru-RU" dirty="0" smtClean="0">
                <a:latin typeface="Segoe Print" pitchFamily="2" charset="0"/>
              </a:rPr>
              <a:t> точки </a:t>
            </a:r>
            <a:r>
              <a:rPr lang="ru-RU" dirty="0" err="1" smtClean="0">
                <a:latin typeface="Segoe Print" pitchFamily="2" charset="0"/>
              </a:rPr>
              <a:t>зору</a:t>
            </a:r>
            <a:r>
              <a:rPr lang="ru-RU" dirty="0" smtClean="0">
                <a:latin typeface="Segoe Print" pitchFamily="2" charset="0"/>
              </a:rPr>
              <a:t> Земля </a:t>
            </a:r>
            <a:r>
              <a:rPr lang="ru-RU" dirty="0" err="1" smtClean="0">
                <a:latin typeface="Segoe Print" pitchFamily="2" charset="0"/>
              </a:rPr>
              <a:t>обертається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навколо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Сонця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оскільки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між</a:t>
            </a:r>
            <a:r>
              <a:rPr lang="ru-RU" dirty="0" smtClean="0">
                <a:latin typeface="Segoe Print" pitchFamily="2" charset="0"/>
              </a:rPr>
              <a:t> ними </a:t>
            </a:r>
            <a:r>
              <a:rPr lang="ru-RU" dirty="0" err="1" smtClean="0">
                <a:latin typeface="Segoe Print" pitchFamily="2" charset="0"/>
              </a:rPr>
              <a:t>діють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сили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взаємного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притяжіння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однак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змушує</a:t>
            </a:r>
            <a:r>
              <a:rPr lang="ru-RU" dirty="0" smtClean="0">
                <a:latin typeface="Segoe Print" pitchFamily="2" charset="0"/>
              </a:rPr>
              <a:t> нас </a:t>
            </a:r>
            <a:r>
              <a:rPr lang="ru-RU" dirty="0" err="1" smtClean="0">
                <a:latin typeface="Segoe Print" pitchFamily="2" charset="0"/>
              </a:rPr>
              <a:t>поглянути</a:t>
            </a:r>
            <a:r>
              <a:rPr lang="ru-RU" dirty="0" smtClean="0">
                <a:latin typeface="Segoe Print" pitchFamily="2" charset="0"/>
              </a:rPr>
              <a:t> на </a:t>
            </a:r>
            <a:r>
              <a:rPr lang="ru-RU" dirty="0" err="1" smtClean="0">
                <a:latin typeface="Segoe Print" pitchFamily="2" charset="0"/>
              </a:rPr>
              <a:t>це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явище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інакше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Відповідно</a:t>
            </a:r>
            <a:r>
              <a:rPr lang="ru-RU" dirty="0" smtClean="0">
                <a:latin typeface="Segoe Print" pitchFamily="2" charset="0"/>
              </a:rPr>
              <a:t> до </a:t>
            </a:r>
            <a:r>
              <a:rPr lang="ru-RU" dirty="0" err="1" smtClean="0">
                <a:latin typeface="Segoe Print" pitchFamily="2" charset="0"/>
              </a:rPr>
              <a:t>цієї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теорії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гравітація</a:t>
            </a:r>
            <a:r>
              <a:rPr lang="ru-RU" dirty="0" smtClean="0">
                <a:latin typeface="Segoe Print" pitchFamily="2" charset="0"/>
              </a:rPr>
              <a:t> - </a:t>
            </a:r>
            <a:r>
              <a:rPr lang="ru-RU" dirty="0" err="1" smtClean="0">
                <a:latin typeface="Segoe Print" pitchFamily="2" charset="0"/>
              </a:rPr>
              <a:t>це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наслідок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деформації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пружної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тканини</a:t>
            </a:r>
            <a:r>
              <a:rPr lang="ru-RU" dirty="0" smtClean="0">
                <a:latin typeface="Segoe Print" pitchFamily="2" charset="0"/>
              </a:rPr>
              <a:t> простору-часу </a:t>
            </a:r>
            <a:r>
              <a:rPr lang="ru-RU" dirty="0" err="1" smtClean="0">
                <a:latin typeface="Segoe Print" pitchFamily="2" charset="0"/>
              </a:rPr>
              <a:t>під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впливом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маси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Уявіть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собі</a:t>
            </a:r>
            <a:r>
              <a:rPr lang="ru-RU" dirty="0" smtClean="0">
                <a:latin typeface="Segoe Print" pitchFamily="2" charset="0"/>
              </a:rPr>
              <a:t> туго </a:t>
            </a:r>
            <a:r>
              <a:rPr lang="ru-RU" dirty="0" err="1" smtClean="0">
                <a:latin typeface="Segoe Print" pitchFamily="2" charset="0"/>
              </a:rPr>
              <a:t>натягнуте</a:t>
            </a:r>
            <a:r>
              <a:rPr lang="ru-RU" dirty="0" smtClean="0">
                <a:latin typeface="Segoe Print" pitchFamily="2" charset="0"/>
              </a:rPr>
              <a:t> полотно, на яке </a:t>
            </a:r>
            <a:r>
              <a:rPr lang="ru-RU" dirty="0" err="1" smtClean="0">
                <a:latin typeface="Segoe Print" pitchFamily="2" charset="0"/>
              </a:rPr>
              <a:t>поміщений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масивний</a:t>
            </a:r>
            <a:r>
              <a:rPr lang="ru-RU" dirty="0" smtClean="0">
                <a:latin typeface="Segoe Print" pitchFamily="2" charset="0"/>
              </a:rPr>
              <a:t> кулю. Полотно </a:t>
            </a:r>
            <a:r>
              <a:rPr lang="ru-RU" dirty="0" err="1" smtClean="0">
                <a:latin typeface="Segoe Print" pitchFamily="2" charset="0"/>
              </a:rPr>
              <a:t>деформується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під</a:t>
            </a:r>
            <a:r>
              <a:rPr lang="ru-RU" dirty="0" smtClean="0">
                <a:latin typeface="Segoe Print" pitchFamily="2" charset="0"/>
              </a:rPr>
              <a:t> вагою </a:t>
            </a:r>
            <a:r>
              <a:rPr lang="ru-RU" dirty="0" err="1" smtClean="0">
                <a:latin typeface="Segoe Print" pitchFamily="2" charset="0"/>
              </a:rPr>
              <a:t>кулі</a:t>
            </a:r>
            <a:r>
              <a:rPr lang="ru-RU" dirty="0" smtClean="0">
                <a:latin typeface="Segoe Print" pitchFamily="2" charset="0"/>
              </a:rPr>
              <a:t>, і </a:t>
            </a:r>
            <a:r>
              <a:rPr lang="ru-RU" dirty="0" err="1" smtClean="0">
                <a:latin typeface="Segoe Print" pitchFamily="2" charset="0"/>
              </a:rPr>
              <a:t>навколо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неї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утворюється</a:t>
            </a:r>
            <a:r>
              <a:rPr lang="ru-RU" dirty="0" smtClean="0">
                <a:latin typeface="Segoe Print" pitchFamily="2" charset="0"/>
              </a:rPr>
              <a:t> западина у </a:t>
            </a:r>
            <a:r>
              <a:rPr lang="ru-RU" dirty="0" err="1" smtClean="0">
                <a:latin typeface="Segoe Print" pitchFamily="2" charset="0"/>
              </a:rPr>
              <a:t>формі</a:t>
            </a:r>
            <a:r>
              <a:rPr lang="ru-RU" dirty="0" smtClean="0">
                <a:latin typeface="Segoe Print" pitchFamily="2" charset="0"/>
              </a:rPr>
              <a:t> воронки. </a:t>
            </a:r>
            <a:r>
              <a:rPr lang="ru-RU" dirty="0" err="1" smtClean="0">
                <a:latin typeface="Segoe Print" pitchFamily="2" charset="0"/>
              </a:rPr>
              <a:t>Згідно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загальної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, Земля </a:t>
            </a:r>
            <a:r>
              <a:rPr lang="ru-RU" dirty="0" err="1" smtClean="0">
                <a:latin typeface="Segoe Print" pitchFamily="2" charset="0"/>
              </a:rPr>
              <a:t>обертається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навколо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Сонця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подібно</a:t>
            </a:r>
            <a:r>
              <a:rPr lang="ru-RU" dirty="0" smtClean="0">
                <a:latin typeface="Segoe Print" pitchFamily="2" charset="0"/>
              </a:rPr>
              <a:t> маленькому </a:t>
            </a:r>
            <a:r>
              <a:rPr lang="ru-RU" dirty="0" err="1" smtClean="0">
                <a:latin typeface="Segoe Print" pitchFamily="2" charset="0"/>
              </a:rPr>
              <a:t>кульці</a:t>
            </a:r>
            <a:r>
              <a:rPr lang="ru-RU" dirty="0" smtClean="0">
                <a:latin typeface="Segoe Print" pitchFamily="2" charset="0"/>
              </a:rPr>
              <a:t>, яка </a:t>
            </a:r>
            <a:r>
              <a:rPr lang="ru-RU" dirty="0" err="1" smtClean="0">
                <a:latin typeface="Segoe Print" pitchFamily="2" charset="0"/>
              </a:rPr>
              <a:t>обертається</a:t>
            </a:r>
            <a:r>
              <a:rPr lang="ru-RU" dirty="0" smtClean="0">
                <a:latin typeface="Segoe Print" pitchFamily="2" charset="0"/>
              </a:rPr>
              <a:t>  </a:t>
            </a:r>
            <a:r>
              <a:rPr lang="ru-RU" dirty="0" err="1" smtClean="0">
                <a:latin typeface="Segoe Print" pitchFamily="2" charset="0"/>
              </a:rPr>
              <a:t>навколо</a:t>
            </a:r>
            <a:r>
              <a:rPr lang="ru-RU" dirty="0" smtClean="0">
                <a:latin typeface="Segoe Print" pitchFamily="2" charset="0"/>
              </a:rPr>
              <a:t> конуса </a:t>
            </a:r>
            <a:r>
              <a:rPr lang="ru-RU" dirty="0" err="1" smtClean="0">
                <a:latin typeface="Segoe Print" pitchFamily="2" charset="0"/>
              </a:rPr>
              <a:t>лійки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утвореної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результаті</a:t>
            </a:r>
            <a:r>
              <a:rPr lang="ru-RU" dirty="0" smtClean="0">
                <a:latin typeface="Segoe Print" pitchFamily="2" charset="0"/>
              </a:rPr>
              <a:t> «</a:t>
            </a:r>
            <a:r>
              <a:rPr lang="ru-RU" dirty="0" err="1" smtClean="0">
                <a:latin typeface="Segoe Print" pitchFamily="2" charset="0"/>
              </a:rPr>
              <a:t>продавлювання</a:t>
            </a:r>
            <a:r>
              <a:rPr lang="ru-RU" dirty="0" smtClean="0">
                <a:latin typeface="Segoe Print" pitchFamily="2" charset="0"/>
              </a:rPr>
              <a:t>» простору-часу </a:t>
            </a:r>
            <a:r>
              <a:rPr lang="ru-RU" dirty="0" err="1" smtClean="0">
                <a:latin typeface="Segoe Print" pitchFamily="2" charset="0"/>
              </a:rPr>
              <a:t>важкою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кулею</a:t>
            </a:r>
            <a:r>
              <a:rPr lang="ru-RU" dirty="0" smtClean="0">
                <a:latin typeface="Segoe Print" pitchFamily="2" charset="0"/>
              </a:rPr>
              <a:t> - </a:t>
            </a:r>
            <a:r>
              <a:rPr lang="ru-RU" dirty="0" err="1" smtClean="0">
                <a:latin typeface="Segoe Print" pitchFamily="2" charset="0"/>
              </a:rPr>
              <a:t>Сонцем</a:t>
            </a:r>
            <a:r>
              <a:rPr lang="ru-RU" dirty="0" smtClean="0">
                <a:latin typeface="Segoe Print" pitchFamily="2" charset="0"/>
              </a:rPr>
              <a:t>. А те,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нам </a:t>
            </a:r>
            <a:r>
              <a:rPr lang="ru-RU" dirty="0" err="1" smtClean="0">
                <a:latin typeface="Segoe Print" pitchFamily="2" charset="0"/>
              </a:rPr>
              <a:t>здається</a:t>
            </a:r>
            <a:r>
              <a:rPr lang="ru-RU" dirty="0" smtClean="0">
                <a:latin typeface="Segoe Print" pitchFamily="2" charset="0"/>
              </a:rPr>
              <a:t> силою </a:t>
            </a:r>
            <a:r>
              <a:rPr lang="ru-RU" dirty="0" err="1" smtClean="0">
                <a:latin typeface="Segoe Print" pitchFamily="2" charset="0"/>
              </a:rPr>
              <a:t>тяжіння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насправді</a:t>
            </a:r>
            <a:r>
              <a:rPr lang="ru-RU" dirty="0" smtClean="0">
                <a:latin typeface="Segoe Print" pitchFamily="2" charset="0"/>
              </a:rPr>
              <a:t> є, по </a:t>
            </a:r>
            <a:r>
              <a:rPr lang="ru-RU" dirty="0" err="1" smtClean="0">
                <a:latin typeface="Segoe Print" pitchFamily="2" charset="0"/>
              </a:rPr>
              <a:t>суті</a:t>
            </a:r>
            <a:r>
              <a:rPr lang="ru-RU" dirty="0" smtClean="0">
                <a:latin typeface="Segoe Print" pitchFamily="2" charset="0"/>
              </a:rPr>
              <a:t> чисто </a:t>
            </a:r>
            <a:r>
              <a:rPr lang="ru-RU" dirty="0" err="1" smtClean="0">
                <a:latin typeface="Segoe Print" pitchFamily="2" charset="0"/>
              </a:rPr>
              <a:t>зовнішнім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проявом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викривлення</a:t>
            </a:r>
            <a:r>
              <a:rPr lang="ru-RU" dirty="0" smtClean="0">
                <a:latin typeface="Segoe Print" pitchFamily="2" charset="0"/>
              </a:rPr>
              <a:t> простору-часу, а </a:t>
            </a:r>
            <a:r>
              <a:rPr lang="ru-RU" dirty="0" err="1" smtClean="0">
                <a:latin typeface="Segoe Print" pitchFamily="2" charset="0"/>
              </a:rPr>
              <a:t>зовсім</a:t>
            </a:r>
            <a:r>
              <a:rPr lang="ru-RU" dirty="0" smtClean="0">
                <a:latin typeface="Segoe Print" pitchFamily="2" charset="0"/>
              </a:rPr>
              <a:t> не силою в </a:t>
            </a:r>
            <a:r>
              <a:rPr lang="ru-RU" dirty="0" err="1" smtClean="0">
                <a:latin typeface="Segoe Print" pitchFamily="2" charset="0"/>
              </a:rPr>
              <a:t>ньютонівському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розумінні</a:t>
            </a:r>
            <a:r>
              <a:rPr lang="ru-RU" dirty="0" smtClean="0">
                <a:latin typeface="Segoe Print" pitchFamily="2" charset="0"/>
              </a:rPr>
              <a:t>. На </a:t>
            </a:r>
            <a:r>
              <a:rPr lang="ru-RU" dirty="0" err="1" smtClean="0">
                <a:latin typeface="Segoe Print" pitchFamily="2" charset="0"/>
              </a:rPr>
              <a:t>сьогоднішній</a:t>
            </a:r>
            <a:r>
              <a:rPr lang="ru-RU" dirty="0" smtClean="0">
                <a:latin typeface="Segoe Print" pitchFamily="2" charset="0"/>
              </a:rPr>
              <a:t> день </a:t>
            </a:r>
            <a:r>
              <a:rPr lang="ru-RU" dirty="0" err="1" smtClean="0">
                <a:latin typeface="Segoe Print" pitchFamily="2" charset="0"/>
              </a:rPr>
              <a:t>кращого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пояснення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природи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гравітації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ніж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дає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, не </a:t>
            </a:r>
            <a:r>
              <a:rPr lang="ru-RU" dirty="0" err="1" smtClean="0">
                <a:latin typeface="Segoe Print" pitchFamily="2" charset="0"/>
              </a:rPr>
              <a:t>знайдено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t="18067" r="4688" b="22566"/>
          <a:stretch/>
        </p:blipFill>
        <p:spPr bwMode="auto">
          <a:xfrm>
            <a:off x="1835696" y="4683968"/>
            <a:ext cx="5046846" cy="2030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6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320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Segoe Print" pitchFamily="2" charset="0"/>
              </a:rPr>
              <a:t>Перевірити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загальну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важко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оскільки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звичайних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лабораторних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умовах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її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результати</a:t>
            </a:r>
            <a:r>
              <a:rPr lang="ru-RU" dirty="0" smtClean="0">
                <a:latin typeface="Segoe Print" pitchFamily="2" charset="0"/>
              </a:rPr>
              <a:t> практично </a:t>
            </a:r>
            <a:r>
              <a:rPr lang="ru-RU" dirty="0" err="1" smtClean="0">
                <a:latin typeface="Segoe Print" pitchFamily="2" charset="0"/>
              </a:rPr>
              <a:t>цілком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збігаються</a:t>
            </a:r>
            <a:r>
              <a:rPr lang="ru-RU" dirty="0" smtClean="0">
                <a:latin typeface="Segoe Print" pitchFamily="2" charset="0"/>
              </a:rPr>
              <a:t> з </a:t>
            </a:r>
            <a:r>
              <a:rPr lang="ru-RU" dirty="0" err="1" smtClean="0">
                <a:latin typeface="Segoe Print" pitchFamily="2" charset="0"/>
              </a:rPr>
              <a:t>тим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пророкує</a:t>
            </a:r>
            <a:r>
              <a:rPr lang="ru-RU" dirty="0" smtClean="0">
                <a:latin typeface="Segoe Print" pitchFamily="2" charset="0"/>
              </a:rPr>
              <a:t> закон </a:t>
            </a:r>
            <a:r>
              <a:rPr lang="ru-RU" dirty="0" err="1" smtClean="0">
                <a:latin typeface="Segoe Print" pitchFamily="2" charset="0"/>
              </a:rPr>
              <a:t>всесвітнього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тяжіння</a:t>
            </a:r>
            <a:r>
              <a:rPr lang="ru-RU" dirty="0" smtClean="0">
                <a:latin typeface="Segoe Print" pitchFamily="2" charset="0"/>
              </a:rPr>
              <a:t> Ньютона. Тим не </a:t>
            </a:r>
            <a:r>
              <a:rPr lang="ru-RU" dirty="0" err="1" smtClean="0">
                <a:latin typeface="Segoe Print" pitchFamily="2" charset="0"/>
              </a:rPr>
              <a:t>менше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кілька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важливих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експериментів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були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зроблені</a:t>
            </a:r>
            <a:r>
              <a:rPr lang="ru-RU" dirty="0" smtClean="0">
                <a:latin typeface="Segoe Print" pitchFamily="2" charset="0"/>
              </a:rPr>
              <a:t>, і </a:t>
            </a:r>
            <a:r>
              <a:rPr lang="ru-RU" dirty="0" err="1" smtClean="0">
                <a:latin typeface="Segoe Print" pitchFamily="2" charset="0"/>
              </a:rPr>
              <a:t>їх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результати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дозволяють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вважати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підтвердженою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Крім</a:t>
            </a:r>
            <a:r>
              <a:rPr lang="ru-RU" dirty="0" smtClean="0">
                <a:latin typeface="Segoe Print" pitchFamily="2" charset="0"/>
              </a:rPr>
              <a:t> того, </a:t>
            </a:r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допомагає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пояснити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явища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які</a:t>
            </a:r>
            <a:r>
              <a:rPr lang="ru-RU" dirty="0" smtClean="0">
                <a:latin typeface="Segoe Print" pitchFamily="2" charset="0"/>
              </a:rPr>
              <a:t> ми </a:t>
            </a:r>
            <a:r>
              <a:rPr lang="ru-RU" dirty="0" err="1" smtClean="0">
                <a:latin typeface="Segoe Print" pitchFamily="2" charset="0"/>
              </a:rPr>
              <a:t>спостерігаємо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космосі</a:t>
            </a:r>
            <a:r>
              <a:rPr lang="ru-RU" dirty="0" smtClean="0">
                <a:latin typeface="Segoe Print" pitchFamily="2" charset="0"/>
              </a:rPr>
              <a:t> - </a:t>
            </a:r>
            <a:r>
              <a:rPr lang="ru-RU" dirty="0" err="1" smtClean="0">
                <a:latin typeface="Segoe Print" pitchFamily="2" charset="0"/>
              </a:rPr>
              <a:t>наприклад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незначні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відхилення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Меркурія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стаціонарної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орбіти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незрозумілі</a:t>
            </a:r>
            <a:r>
              <a:rPr lang="ru-RU" dirty="0" smtClean="0">
                <a:latin typeface="Segoe Print" pitchFamily="2" charset="0"/>
              </a:rPr>
              <a:t> з точки </a:t>
            </a:r>
            <a:r>
              <a:rPr lang="ru-RU" dirty="0" err="1" smtClean="0">
                <a:latin typeface="Segoe Print" pitchFamily="2" charset="0"/>
              </a:rPr>
              <a:t>зору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класичної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механіки</a:t>
            </a:r>
            <a:r>
              <a:rPr lang="ru-RU" dirty="0" smtClean="0">
                <a:latin typeface="Segoe Print" pitchFamily="2" charset="0"/>
              </a:rPr>
              <a:t> Ньютона, </a:t>
            </a:r>
            <a:r>
              <a:rPr lang="ru-RU" dirty="0" err="1" smtClean="0">
                <a:latin typeface="Segoe Print" pitchFamily="2" charset="0"/>
              </a:rPr>
              <a:t>або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викривлення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електромагнітного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випромінювання</a:t>
            </a:r>
            <a:r>
              <a:rPr lang="ru-RU" dirty="0" smtClean="0">
                <a:latin typeface="Segoe Print" pitchFamily="2" charset="0"/>
              </a:rPr>
              <a:t> далеких </a:t>
            </a:r>
            <a:r>
              <a:rPr lang="ru-RU" dirty="0" err="1" smtClean="0">
                <a:latin typeface="Segoe Print" pitchFamily="2" charset="0"/>
              </a:rPr>
              <a:t>зірок</a:t>
            </a:r>
            <a:r>
              <a:rPr lang="ru-RU" dirty="0" smtClean="0">
                <a:latin typeface="Segoe Print" pitchFamily="2" charset="0"/>
              </a:rPr>
              <a:t> при </a:t>
            </a:r>
            <a:r>
              <a:rPr lang="ru-RU" dirty="0" err="1" smtClean="0">
                <a:latin typeface="Segoe Print" pitchFamily="2" charset="0"/>
              </a:rPr>
              <a:t>його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проходженні</a:t>
            </a:r>
            <a:r>
              <a:rPr lang="ru-RU" dirty="0" smtClean="0">
                <a:latin typeface="Segoe Print" pitchFamily="2" charset="0"/>
              </a:rPr>
              <a:t> у </a:t>
            </a:r>
            <a:r>
              <a:rPr lang="ru-RU" dirty="0" err="1" smtClean="0">
                <a:latin typeface="Segoe Print" pitchFamily="2" charset="0"/>
              </a:rPr>
              <a:t>безпосередній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близькості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Сонця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10971" r="32306" b="8220"/>
          <a:stretch/>
        </p:blipFill>
        <p:spPr bwMode="auto">
          <a:xfrm>
            <a:off x="5056909" y="292550"/>
            <a:ext cx="2611435" cy="2725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50" y="3573015"/>
            <a:ext cx="3508399" cy="2759571"/>
          </a:xfrm>
          <a:prstGeom prst="roundRect">
            <a:avLst>
              <a:gd name="adj" fmla="val 246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4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7"/>
            <a:ext cx="37444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Segoe Print" pitchFamily="2" charset="0"/>
              </a:rPr>
              <a:t>Насправді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результати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які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пророкує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помітно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відрізняються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результатів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передбачених</a:t>
            </a:r>
            <a:r>
              <a:rPr lang="ru-RU" dirty="0" smtClean="0">
                <a:latin typeface="Segoe Print" pitchFamily="2" charset="0"/>
              </a:rPr>
              <a:t> законами Ньютона </a:t>
            </a:r>
            <a:r>
              <a:rPr lang="ru-RU" dirty="0" err="1" smtClean="0">
                <a:latin typeface="Segoe Print" pitchFamily="2" charset="0"/>
              </a:rPr>
              <a:t>тільки</a:t>
            </a:r>
            <a:r>
              <a:rPr lang="ru-RU" dirty="0" smtClean="0">
                <a:latin typeface="Segoe Print" pitchFamily="2" charset="0"/>
              </a:rPr>
              <a:t> при </a:t>
            </a:r>
            <a:r>
              <a:rPr lang="ru-RU" dirty="0" err="1" smtClean="0">
                <a:latin typeface="Segoe Print" pitchFamily="2" charset="0"/>
              </a:rPr>
              <a:t>наявності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надсильних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гравітаційних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полів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Це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означає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для </a:t>
            </a:r>
            <a:r>
              <a:rPr lang="ru-RU" dirty="0" err="1" smtClean="0">
                <a:latin typeface="Segoe Print" pitchFamily="2" charset="0"/>
              </a:rPr>
              <a:t>повноцінної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перевірки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загальної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потрібні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або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надточні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вимірювання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дуже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масивних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об'єктів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або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чорні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дірки</a:t>
            </a:r>
            <a:r>
              <a:rPr lang="ru-RU" dirty="0" smtClean="0">
                <a:latin typeface="Segoe Print" pitchFamily="2" charset="0"/>
              </a:rPr>
              <a:t> до </a:t>
            </a:r>
            <a:r>
              <a:rPr lang="ru-RU" dirty="0" err="1" smtClean="0">
                <a:latin typeface="Segoe Print" pitchFamily="2" charset="0"/>
              </a:rPr>
              <a:t>яких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ніякі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наші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звичні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інтуїтивні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уявлення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незастосовні</a:t>
            </a:r>
            <a:r>
              <a:rPr lang="ru-RU" dirty="0" smtClean="0">
                <a:latin typeface="Segoe Print" pitchFamily="2" charset="0"/>
              </a:rPr>
              <a:t>. Так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розробка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нових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експериментальних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методів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перевірки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залишається</a:t>
            </a:r>
            <a:r>
              <a:rPr lang="ru-RU" dirty="0" smtClean="0">
                <a:latin typeface="Segoe Print" pitchFamily="2" charset="0"/>
              </a:rPr>
              <a:t> одним з </a:t>
            </a:r>
            <a:r>
              <a:rPr lang="ru-RU" dirty="0" err="1" smtClean="0">
                <a:latin typeface="Segoe Print" pitchFamily="2" charset="0"/>
              </a:rPr>
              <a:t>найважливіших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завдань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експериментальної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фізики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6441"/>
            <a:ext cx="3845374" cy="2880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75" y="3645024"/>
            <a:ext cx="3168352" cy="274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15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Segoe Print" pitchFamily="2" charset="0"/>
              </a:rPr>
              <a:t>Кажуть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прозріння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прийшло</a:t>
            </a:r>
            <a:r>
              <a:rPr lang="ru-RU" dirty="0" smtClean="0">
                <a:latin typeface="Segoe Print" pitchFamily="2" charset="0"/>
              </a:rPr>
              <a:t> до Альберта </a:t>
            </a:r>
            <a:r>
              <a:rPr lang="ru-RU" dirty="0" err="1" smtClean="0">
                <a:latin typeface="Segoe Print" pitchFamily="2" charset="0"/>
              </a:rPr>
              <a:t>Ейнштейна</a:t>
            </a:r>
            <a:r>
              <a:rPr lang="ru-RU" dirty="0" smtClean="0">
                <a:latin typeface="Segoe Print" pitchFamily="2" charset="0"/>
              </a:rPr>
              <a:t> в одну </a:t>
            </a:r>
            <a:r>
              <a:rPr lang="ru-RU" dirty="0" err="1" smtClean="0">
                <a:latin typeface="Segoe Print" pitchFamily="2" charset="0"/>
              </a:rPr>
              <a:t>мить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Вчений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нібито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їхав</a:t>
            </a:r>
            <a:r>
              <a:rPr lang="ru-RU" dirty="0" smtClean="0">
                <a:latin typeface="Segoe Print" pitchFamily="2" charset="0"/>
              </a:rPr>
              <a:t> на </a:t>
            </a:r>
            <a:r>
              <a:rPr lang="ru-RU" dirty="0" err="1" smtClean="0">
                <a:latin typeface="Segoe Print" pitchFamily="2" charset="0"/>
              </a:rPr>
              <a:t>трамваї</a:t>
            </a:r>
            <a:r>
              <a:rPr lang="ru-RU" dirty="0" smtClean="0">
                <a:latin typeface="Segoe Print" pitchFamily="2" charset="0"/>
              </a:rPr>
              <a:t> по Берну, глянув на </a:t>
            </a:r>
            <a:r>
              <a:rPr lang="ru-RU" dirty="0" err="1" smtClean="0">
                <a:latin typeface="Segoe Print" pitchFamily="2" charset="0"/>
              </a:rPr>
              <a:t>вуличні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годинники</a:t>
            </a:r>
            <a:r>
              <a:rPr lang="ru-RU" dirty="0" smtClean="0">
                <a:latin typeface="Segoe Print" pitchFamily="2" charset="0"/>
              </a:rPr>
              <a:t> і </a:t>
            </a:r>
            <a:r>
              <a:rPr lang="ru-RU" dirty="0" err="1" smtClean="0">
                <a:latin typeface="Segoe Print" pitchFamily="2" charset="0"/>
              </a:rPr>
              <a:t>раптово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усвідомив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якби</a:t>
            </a:r>
            <a:r>
              <a:rPr lang="ru-RU" dirty="0" smtClean="0">
                <a:latin typeface="Segoe Print" pitchFamily="2" charset="0"/>
              </a:rPr>
              <a:t> трамвай зараз </a:t>
            </a:r>
            <a:r>
              <a:rPr lang="ru-RU" dirty="0" err="1" smtClean="0">
                <a:latin typeface="Segoe Print" pitchFamily="2" charset="0"/>
              </a:rPr>
              <a:t>розігнався</a:t>
            </a:r>
            <a:r>
              <a:rPr lang="ru-RU" dirty="0" smtClean="0">
                <a:latin typeface="Segoe Print" pitchFamily="2" charset="0"/>
              </a:rPr>
              <a:t> до </a:t>
            </a:r>
            <a:r>
              <a:rPr lang="ru-RU" dirty="0" err="1" smtClean="0">
                <a:latin typeface="Segoe Print" pitchFamily="2" charset="0"/>
              </a:rPr>
              <a:t>швидкості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світла</a:t>
            </a:r>
            <a:r>
              <a:rPr lang="ru-RU" dirty="0" smtClean="0">
                <a:latin typeface="Segoe Print" pitchFamily="2" charset="0"/>
              </a:rPr>
              <a:t>, то в </a:t>
            </a:r>
            <a:r>
              <a:rPr lang="ru-RU" dirty="0" err="1" smtClean="0">
                <a:latin typeface="Segoe Print" pitchFamily="2" charset="0"/>
              </a:rPr>
              <a:t>його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сприйнятті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ці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годинники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зупинилися</a:t>
            </a:r>
            <a:r>
              <a:rPr lang="ru-RU" dirty="0" smtClean="0">
                <a:latin typeface="Segoe Print" pitchFamily="2" charset="0"/>
              </a:rPr>
              <a:t> б - і часу б </a:t>
            </a:r>
            <a:r>
              <a:rPr lang="ru-RU" dirty="0" err="1" smtClean="0">
                <a:latin typeface="Segoe Print" pitchFamily="2" charset="0"/>
              </a:rPr>
              <a:t>навколо</a:t>
            </a:r>
            <a:r>
              <a:rPr lang="ru-RU" dirty="0" smtClean="0">
                <a:latin typeface="Segoe Print" pitchFamily="2" charset="0"/>
              </a:rPr>
              <a:t> не стало. </a:t>
            </a:r>
            <a:r>
              <a:rPr lang="ru-RU" dirty="0" err="1" smtClean="0">
                <a:latin typeface="Segoe Print" pitchFamily="2" charset="0"/>
              </a:rPr>
              <a:t>Це</a:t>
            </a:r>
            <a:r>
              <a:rPr lang="ru-RU" dirty="0" smtClean="0">
                <a:latin typeface="Segoe Print" pitchFamily="2" charset="0"/>
              </a:rPr>
              <a:t> і привело </a:t>
            </a:r>
            <a:r>
              <a:rPr lang="ru-RU" dirty="0" err="1" smtClean="0">
                <a:latin typeface="Segoe Print" pitchFamily="2" charset="0"/>
              </a:rPr>
              <a:t>його</a:t>
            </a:r>
            <a:r>
              <a:rPr lang="ru-RU" dirty="0" smtClean="0">
                <a:latin typeface="Segoe Print" pitchFamily="2" charset="0"/>
              </a:rPr>
              <a:t> до </a:t>
            </a:r>
            <a:r>
              <a:rPr lang="ru-RU" dirty="0" err="1" smtClean="0">
                <a:latin typeface="Segoe Print" pitchFamily="2" charset="0"/>
              </a:rPr>
              <a:t>формулювання</a:t>
            </a:r>
            <a:r>
              <a:rPr lang="ru-RU" dirty="0" smtClean="0">
                <a:latin typeface="Segoe Print" pitchFamily="2" charset="0"/>
              </a:rPr>
              <a:t> одного з </a:t>
            </a:r>
            <a:r>
              <a:rPr lang="ru-RU" dirty="0" err="1" smtClean="0">
                <a:latin typeface="Segoe Print" pitchFamily="2" charset="0"/>
              </a:rPr>
              <a:t>центральних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постулатів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-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різні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спостерігачі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по-різному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сприймають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дійсність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включаючи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настільки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фундаментальні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величини</a:t>
            </a:r>
            <a:r>
              <a:rPr lang="ru-RU" dirty="0" smtClean="0">
                <a:latin typeface="Segoe Print" pitchFamily="2" charset="0"/>
              </a:rPr>
              <a:t>, як </a:t>
            </a:r>
            <a:r>
              <a:rPr lang="ru-RU" dirty="0" err="1" smtClean="0">
                <a:latin typeface="Segoe Print" pitchFamily="2" charset="0"/>
              </a:rPr>
              <a:t>відстань</a:t>
            </a:r>
            <a:r>
              <a:rPr lang="ru-RU" dirty="0" smtClean="0">
                <a:latin typeface="Segoe Print" pitchFamily="2" charset="0"/>
              </a:rPr>
              <a:t> та час.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83" y="3401679"/>
            <a:ext cx="20955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5250" l="125" r="99125">
                        <a14:foregroundMark x1="37875" y1="45750" x2="42125" y2="46625"/>
                        <a14:foregroundMark x1="9250" y1="45375" x2="9250" y2="45375"/>
                        <a14:foregroundMark x1="12500" y1="43375" x2="12500" y2="43375"/>
                        <a14:foregroundMark x1="4500" y1="39000" x2="4500" y2="39000"/>
                        <a14:foregroundMark x1="48500" y1="32625" x2="51875" y2="31875"/>
                        <a14:backgroundMark x1="33625" y1="23750" x2="33625" y2="23750"/>
                        <a14:backgroundMark x1="7500" y1="35500" x2="7500" y2="3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62235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Segoe Print" pitchFamily="2" charset="0"/>
              </a:rPr>
              <a:t>Говорячи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науковою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мовою</a:t>
            </a:r>
            <a:r>
              <a:rPr lang="ru-RU" dirty="0" smtClean="0">
                <a:latin typeface="Segoe Print" pitchFamily="2" charset="0"/>
              </a:rPr>
              <a:t>, в той день </a:t>
            </a:r>
            <a:r>
              <a:rPr lang="ru-RU" dirty="0" err="1" smtClean="0">
                <a:latin typeface="Segoe Print" pitchFamily="2" charset="0"/>
              </a:rPr>
              <a:t>Ейнштейн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усвідомив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опис</a:t>
            </a:r>
            <a:r>
              <a:rPr lang="ru-RU" dirty="0" smtClean="0">
                <a:latin typeface="Segoe Print" pitchFamily="2" charset="0"/>
              </a:rPr>
              <a:t> будь-</a:t>
            </a:r>
            <a:r>
              <a:rPr lang="ru-RU" dirty="0" err="1" smtClean="0">
                <a:latin typeface="Segoe Print" pitchFamily="2" charset="0"/>
              </a:rPr>
              <a:t>якої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фізичного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події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або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явища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залежить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системи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відліку</a:t>
            </a:r>
            <a:r>
              <a:rPr lang="ru-RU" dirty="0" smtClean="0">
                <a:latin typeface="Segoe Print" pitchFamily="2" charset="0"/>
              </a:rPr>
              <a:t>, в </a:t>
            </a:r>
            <a:r>
              <a:rPr lang="ru-RU" dirty="0" err="1" smtClean="0">
                <a:latin typeface="Segoe Print" pitchFamily="2" charset="0"/>
              </a:rPr>
              <a:t>якій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перебуває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спостерігач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Якщо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пасажирка</a:t>
            </a:r>
            <a:r>
              <a:rPr lang="ru-RU" dirty="0" smtClean="0">
                <a:latin typeface="Segoe Print" pitchFamily="2" charset="0"/>
              </a:rPr>
              <a:t> трамваю, </a:t>
            </a:r>
            <a:r>
              <a:rPr lang="ru-RU" dirty="0" err="1" smtClean="0">
                <a:latin typeface="Segoe Print" pitchFamily="2" charset="0"/>
              </a:rPr>
              <a:t>наприклад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вронить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окуляри</a:t>
            </a:r>
            <a:r>
              <a:rPr lang="ru-RU" dirty="0" smtClean="0">
                <a:latin typeface="Segoe Print" pitchFamily="2" charset="0"/>
              </a:rPr>
              <a:t>, то для </a:t>
            </a:r>
            <a:r>
              <a:rPr lang="ru-RU" dirty="0" err="1" smtClean="0">
                <a:latin typeface="Segoe Print" pitchFamily="2" charset="0"/>
              </a:rPr>
              <a:t>неї</a:t>
            </a:r>
            <a:r>
              <a:rPr lang="ru-RU" dirty="0" smtClean="0">
                <a:latin typeface="Segoe Print" pitchFamily="2" charset="0"/>
              </a:rPr>
              <a:t> вони </a:t>
            </a:r>
            <a:r>
              <a:rPr lang="ru-RU" dirty="0" err="1" smtClean="0">
                <a:latin typeface="Segoe Print" pitchFamily="2" charset="0"/>
              </a:rPr>
              <a:t>впадуть</a:t>
            </a:r>
            <a:r>
              <a:rPr lang="ru-RU" dirty="0" smtClean="0">
                <a:latin typeface="Segoe Print" pitchFamily="2" charset="0"/>
              </a:rPr>
              <a:t> вертикально вниз, а для </a:t>
            </a:r>
            <a:r>
              <a:rPr lang="ru-RU" dirty="0" err="1" smtClean="0">
                <a:latin typeface="Segoe Print" pitchFamily="2" charset="0"/>
              </a:rPr>
              <a:t>пішохода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стоїть</a:t>
            </a:r>
            <a:r>
              <a:rPr lang="ru-RU" dirty="0" smtClean="0">
                <a:latin typeface="Segoe Print" pitchFamily="2" charset="0"/>
              </a:rPr>
              <a:t> на </a:t>
            </a:r>
            <a:r>
              <a:rPr lang="ru-RU" dirty="0" err="1" smtClean="0">
                <a:latin typeface="Segoe Print" pitchFamily="2" charset="0"/>
              </a:rPr>
              <a:t>вулиці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окуляри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будуть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падати</a:t>
            </a:r>
            <a:r>
              <a:rPr lang="ru-RU" dirty="0" smtClean="0">
                <a:latin typeface="Segoe Print" pitchFamily="2" charset="0"/>
              </a:rPr>
              <a:t> по </a:t>
            </a:r>
            <a:r>
              <a:rPr lang="ru-RU" dirty="0" err="1" smtClean="0">
                <a:latin typeface="Segoe Print" pitchFamily="2" charset="0"/>
              </a:rPr>
              <a:t>параболі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оскільки</a:t>
            </a:r>
            <a:r>
              <a:rPr lang="ru-RU" dirty="0" smtClean="0">
                <a:latin typeface="Segoe Print" pitchFamily="2" charset="0"/>
              </a:rPr>
              <a:t> трамвай </a:t>
            </a:r>
            <a:r>
              <a:rPr lang="ru-RU" dirty="0" err="1" smtClean="0">
                <a:latin typeface="Segoe Print" pitchFamily="2" charset="0"/>
              </a:rPr>
              <a:t>рухається</a:t>
            </a:r>
            <a:r>
              <a:rPr lang="ru-RU" dirty="0" smtClean="0">
                <a:latin typeface="Segoe Print" pitchFamily="2" charset="0"/>
              </a:rPr>
              <a:t>, в той час як </a:t>
            </a:r>
            <a:r>
              <a:rPr lang="ru-RU" dirty="0" err="1" smtClean="0">
                <a:latin typeface="Segoe Print" pitchFamily="2" charset="0"/>
              </a:rPr>
              <a:t>окуляри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падають</a:t>
            </a:r>
            <a:r>
              <a:rPr lang="ru-RU" dirty="0" smtClean="0">
                <a:latin typeface="Segoe Print" pitchFamily="2" charset="0"/>
              </a:rPr>
              <a:t>. У кожного своя система </a:t>
            </a:r>
            <a:r>
              <a:rPr lang="ru-RU" dirty="0" err="1" smtClean="0">
                <a:latin typeface="Segoe Print" pitchFamily="2" charset="0"/>
              </a:rPr>
              <a:t>відліку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476672"/>
            <a:ext cx="3923377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8"/>
          <a:stretch/>
        </p:blipFill>
        <p:spPr bwMode="auto">
          <a:xfrm>
            <a:off x="898814" y="4446990"/>
            <a:ext cx="3097122" cy="1989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1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Але </a:t>
            </a:r>
            <a:r>
              <a:rPr lang="ru-RU" dirty="0" err="1" smtClean="0">
                <a:latin typeface="Segoe Print" pitchFamily="2" charset="0"/>
              </a:rPr>
              <a:t>хоча</a:t>
            </a:r>
            <a:r>
              <a:rPr lang="ru-RU" dirty="0" smtClean="0">
                <a:latin typeface="Segoe Print" pitchFamily="2" charset="0"/>
              </a:rPr>
              <a:t> описи </a:t>
            </a:r>
            <a:r>
              <a:rPr lang="ru-RU" dirty="0" err="1" smtClean="0">
                <a:latin typeface="Segoe Print" pitchFamily="2" charset="0"/>
              </a:rPr>
              <a:t>подій</a:t>
            </a:r>
            <a:r>
              <a:rPr lang="ru-RU" dirty="0" smtClean="0">
                <a:latin typeface="Segoe Print" pitchFamily="2" charset="0"/>
              </a:rPr>
              <a:t> при </a:t>
            </a:r>
            <a:r>
              <a:rPr lang="ru-RU" dirty="0" err="1" smtClean="0">
                <a:latin typeface="Segoe Print" pitchFamily="2" charset="0"/>
              </a:rPr>
              <a:t>переході</a:t>
            </a:r>
            <a:r>
              <a:rPr lang="ru-RU" dirty="0" smtClean="0">
                <a:latin typeface="Segoe Print" pitchFamily="2" charset="0"/>
              </a:rPr>
              <a:t> з </a:t>
            </a:r>
            <a:r>
              <a:rPr lang="ru-RU" dirty="0" err="1" smtClean="0">
                <a:latin typeface="Segoe Print" pitchFamily="2" charset="0"/>
              </a:rPr>
              <a:t>однієї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системи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відліку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іншу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змінюються</a:t>
            </a:r>
            <a:r>
              <a:rPr lang="ru-RU" dirty="0" smtClean="0">
                <a:latin typeface="Segoe Print" pitchFamily="2" charset="0"/>
              </a:rPr>
              <a:t>, є й </a:t>
            </a:r>
            <a:r>
              <a:rPr lang="ru-RU" dirty="0" err="1" smtClean="0">
                <a:latin typeface="Segoe Print" pitchFamily="2" charset="0"/>
              </a:rPr>
              <a:t>універсальні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речі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залишаються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незмінними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Якщо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замість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опису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падіння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окулярів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задатися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питанням</a:t>
            </a:r>
            <a:r>
              <a:rPr lang="ru-RU" dirty="0" smtClean="0">
                <a:latin typeface="Segoe Print" pitchFamily="2" charset="0"/>
              </a:rPr>
              <a:t> про закон </a:t>
            </a:r>
            <a:r>
              <a:rPr lang="ru-RU" dirty="0" err="1" smtClean="0">
                <a:latin typeface="Segoe Print" pitchFamily="2" charset="0"/>
              </a:rPr>
              <a:t>природи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викликає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їх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падіння</a:t>
            </a:r>
            <a:r>
              <a:rPr lang="ru-RU" dirty="0" smtClean="0">
                <a:latin typeface="Segoe Print" pitchFamily="2" charset="0"/>
              </a:rPr>
              <a:t>, то </a:t>
            </a:r>
            <a:r>
              <a:rPr lang="ru-RU" dirty="0" err="1" smtClean="0">
                <a:latin typeface="Segoe Print" pitchFamily="2" charset="0"/>
              </a:rPr>
              <a:t>відповідь</a:t>
            </a:r>
            <a:r>
              <a:rPr lang="ru-RU" dirty="0" smtClean="0">
                <a:latin typeface="Segoe Print" pitchFamily="2" charset="0"/>
              </a:rPr>
              <a:t> на </a:t>
            </a:r>
            <a:r>
              <a:rPr lang="ru-RU" dirty="0" err="1" smtClean="0">
                <a:latin typeface="Segoe Print" pitchFamily="2" charset="0"/>
              </a:rPr>
              <a:t>нього</a:t>
            </a:r>
            <a:r>
              <a:rPr lang="ru-RU" dirty="0" smtClean="0">
                <a:latin typeface="Segoe Print" pitchFamily="2" charset="0"/>
              </a:rPr>
              <a:t> буде </a:t>
            </a:r>
            <a:r>
              <a:rPr lang="ru-RU" dirty="0" err="1" smtClean="0">
                <a:latin typeface="Segoe Print" pitchFamily="2" charset="0"/>
              </a:rPr>
              <a:t>однакова</a:t>
            </a:r>
            <a:r>
              <a:rPr lang="ru-RU" dirty="0" smtClean="0">
                <a:latin typeface="Segoe Print" pitchFamily="2" charset="0"/>
              </a:rPr>
              <a:t> і для </a:t>
            </a:r>
            <a:r>
              <a:rPr lang="ru-RU" dirty="0" err="1" smtClean="0">
                <a:latin typeface="Segoe Print" pitchFamily="2" charset="0"/>
              </a:rPr>
              <a:t>спостерігача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нерухомій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системі</a:t>
            </a:r>
            <a:r>
              <a:rPr lang="ru-RU" dirty="0" smtClean="0">
                <a:latin typeface="Segoe Print" pitchFamily="2" charset="0"/>
              </a:rPr>
              <a:t> координат, і для </a:t>
            </a:r>
            <a:r>
              <a:rPr lang="ru-RU" dirty="0" err="1" smtClean="0">
                <a:latin typeface="Segoe Print" pitchFamily="2" charset="0"/>
              </a:rPr>
              <a:t>спостерігача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рухомій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системі</a:t>
            </a:r>
            <a:r>
              <a:rPr lang="ru-RU" dirty="0" smtClean="0">
                <a:latin typeface="Segoe Print" pitchFamily="2" charset="0"/>
              </a:rPr>
              <a:t> координат. Закон </a:t>
            </a:r>
            <a:r>
              <a:rPr lang="ru-RU" dirty="0" err="1" smtClean="0">
                <a:latin typeface="Segoe Print" pitchFamily="2" charset="0"/>
              </a:rPr>
              <a:t>розподіленого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руху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рівній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мірі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діє</a:t>
            </a:r>
            <a:r>
              <a:rPr lang="ru-RU" dirty="0" smtClean="0">
                <a:latin typeface="Segoe Print" pitchFamily="2" charset="0"/>
              </a:rPr>
              <a:t> і на </a:t>
            </a:r>
            <a:r>
              <a:rPr lang="ru-RU" dirty="0" err="1" smtClean="0">
                <a:latin typeface="Segoe Print" pitchFamily="2" charset="0"/>
              </a:rPr>
              <a:t>вулиці</a:t>
            </a:r>
            <a:r>
              <a:rPr lang="ru-RU" dirty="0" smtClean="0">
                <a:latin typeface="Segoe Print" pitchFamily="2" charset="0"/>
              </a:rPr>
              <a:t>, і в </a:t>
            </a:r>
            <a:r>
              <a:rPr lang="ru-RU" dirty="0" err="1" smtClean="0">
                <a:latin typeface="Segoe Print" pitchFamily="2" charset="0"/>
              </a:rPr>
              <a:t>трамваї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Іншими</a:t>
            </a:r>
            <a:r>
              <a:rPr lang="ru-RU" dirty="0" smtClean="0">
                <a:latin typeface="Segoe Print" pitchFamily="2" charset="0"/>
              </a:rPr>
              <a:t> словами, в той час як </a:t>
            </a:r>
            <a:r>
              <a:rPr lang="ru-RU" dirty="0" err="1" smtClean="0">
                <a:latin typeface="Segoe Print" pitchFamily="2" charset="0"/>
              </a:rPr>
              <a:t>опис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подій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залежить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спостерігача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закони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природи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нього</a:t>
            </a:r>
            <a:r>
              <a:rPr lang="ru-RU" dirty="0" smtClean="0">
                <a:latin typeface="Segoe Print" pitchFamily="2" charset="0"/>
              </a:rPr>
              <a:t> не </a:t>
            </a:r>
            <a:r>
              <a:rPr lang="ru-RU" dirty="0" err="1" smtClean="0">
                <a:latin typeface="Segoe Print" pitchFamily="2" charset="0"/>
              </a:rPr>
              <a:t>залежать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тобто</a:t>
            </a:r>
            <a:r>
              <a:rPr lang="ru-RU" dirty="0" smtClean="0">
                <a:latin typeface="Segoe Print" pitchFamily="2" charset="0"/>
              </a:rPr>
              <a:t>, як </a:t>
            </a:r>
            <a:r>
              <a:rPr lang="ru-RU" dirty="0" err="1" smtClean="0">
                <a:latin typeface="Segoe Print" pitchFamily="2" charset="0"/>
              </a:rPr>
              <a:t>прийнято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говорити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науковою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мовою</a:t>
            </a:r>
            <a:r>
              <a:rPr lang="ru-RU" dirty="0" smtClean="0">
                <a:latin typeface="Segoe Print" pitchFamily="2" charset="0"/>
              </a:rPr>
              <a:t>, є </a:t>
            </a:r>
            <a:r>
              <a:rPr lang="ru-RU" dirty="0" err="1" smtClean="0">
                <a:latin typeface="Segoe Print" pitchFamily="2" charset="0"/>
              </a:rPr>
              <a:t>інваріантними</a:t>
            </a:r>
            <a:r>
              <a:rPr lang="ru-RU" dirty="0" smtClean="0">
                <a:latin typeface="Segoe Print" pitchFamily="2" charset="0"/>
              </a:rPr>
              <a:t>. У </a:t>
            </a:r>
            <a:r>
              <a:rPr lang="ru-RU" dirty="0" err="1" smtClean="0">
                <a:latin typeface="Segoe Print" pitchFamily="2" charset="0"/>
              </a:rPr>
              <a:t>цьому</a:t>
            </a:r>
            <a:r>
              <a:rPr lang="ru-RU" dirty="0" smtClean="0">
                <a:latin typeface="Segoe Print" pitchFamily="2" charset="0"/>
              </a:rPr>
              <a:t> і </a:t>
            </a:r>
            <a:r>
              <a:rPr lang="ru-RU" dirty="0" err="1" smtClean="0">
                <a:latin typeface="Segoe Print" pitchFamily="2" charset="0"/>
              </a:rPr>
              <a:t>полягає</a:t>
            </a:r>
            <a:r>
              <a:rPr lang="ru-RU" dirty="0" smtClean="0">
                <a:latin typeface="Segoe Print" pitchFamily="2" charset="0"/>
              </a:rPr>
              <a:t> принцип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500" y1="27468" x2="58500" y2="23605"/>
                        <a14:backgroundMark x1="14000" y1="26180" x2="14000" y2="26180"/>
                        <a14:backgroundMark x1="32000" y1="68240" x2="32000" y2="68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00058"/>
            <a:ext cx="2376264" cy="276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852936"/>
            <a:ext cx="1878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30316"/>
            <a:ext cx="646113" cy="181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12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73016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Як будь-яку </a:t>
            </a:r>
            <a:r>
              <a:rPr lang="ru-RU" dirty="0" err="1" smtClean="0">
                <a:latin typeface="Segoe Print" pitchFamily="2" charset="0"/>
              </a:rPr>
              <a:t>гіпотезу</a:t>
            </a:r>
            <a:r>
              <a:rPr lang="ru-RU" dirty="0" smtClean="0">
                <a:latin typeface="Segoe Print" pitchFamily="2" charset="0"/>
              </a:rPr>
              <a:t>, принцип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потрібно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було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перевірити</a:t>
            </a:r>
            <a:r>
              <a:rPr lang="ru-RU" dirty="0" smtClean="0">
                <a:latin typeface="Segoe Print" pitchFamily="2" charset="0"/>
              </a:rPr>
              <a:t> шляхом </a:t>
            </a:r>
            <a:r>
              <a:rPr lang="ru-RU" dirty="0" err="1" smtClean="0">
                <a:latin typeface="Segoe Print" pitchFamily="2" charset="0"/>
              </a:rPr>
              <a:t>співвідношення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його</a:t>
            </a:r>
            <a:r>
              <a:rPr lang="ru-RU" dirty="0" smtClean="0">
                <a:latin typeface="Segoe Print" pitchFamily="2" charset="0"/>
              </a:rPr>
              <a:t> з </a:t>
            </a:r>
            <a:r>
              <a:rPr lang="ru-RU" dirty="0" err="1" smtClean="0">
                <a:latin typeface="Segoe Print" pitchFamily="2" charset="0"/>
              </a:rPr>
              <a:t>реальними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природними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явищами</a:t>
            </a:r>
            <a:r>
              <a:rPr lang="ru-RU" dirty="0" smtClean="0">
                <a:latin typeface="Segoe Print" pitchFamily="2" charset="0"/>
              </a:rPr>
              <a:t>. З принципу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Ейнштейн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вивів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дві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окремі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теорії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Спеціальна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виходить</a:t>
            </a:r>
            <a:r>
              <a:rPr lang="ru-RU" dirty="0" smtClean="0">
                <a:latin typeface="Segoe Print" pitchFamily="2" charset="0"/>
              </a:rPr>
              <a:t> з </a:t>
            </a:r>
            <a:r>
              <a:rPr lang="ru-RU" dirty="0" err="1" smtClean="0">
                <a:latin typeface="Segoe Print" pitchFamily="2" charset="0"/>
              </a:rPr>
              <a:t>положення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закони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природи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одні</a:t>
            </a:r>
            <a:r>
              <a:rPr lang="ru-RU" dirty="0" smtClean="0">
                <a:latin typeface="Segoe Print" pitchFamily="2" charset="0"/>
              </a:rPr>
              <a:t> й </a:t>
            </a:r>
            <a:r>
              <a:rPr lang="ru-RU" dirty="0" err="1" smtClean="0">
                <a:latin typeface="Segoe Print" pitchFamily="2" charset="0"/>
              </a:rPr>
              <a:t>ті</a:t>
            </a:r>
            <a:r>
              <a:rPr lang="ru-RU" dirty="0" smtClean="0">
                <a:latin typeface="Segoe Print" pitchFamily="2" charset="0"/>
              </a:rPr>
              <a:t> ж для </a:t>
            </a:r>
            <a:r>
              <a:rPr lang="ru-RU" dirty="0" err="1" smtClean="0">
                <a:latin typeface="Segoe Print" pitchFamily="2" charset="0"/>
              </a:rPr>
              <a:t>всіх</a:t>
            </a:r>
            <a:r>
              <a:rPr lang="ru-RU" dirty="0" smtClean="0">
                <a:latin typeface="Segoe Print" pitchFamily="2" charset="0"/>
              </a:rPr>
              <a:t> систем </a:t>
            </a:r>
            <a:r>
              <a:rPr lang="ru-RU" dirty="0" err="1" smtClean="0">
                <a:latin typeface="Segoe Print" pitchFamily="2" charset="0"/>
              </a:rPr>
              <a:t>відліку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рухаються</a:t>
            </a:r>
            <a:r>
              <a:rPr lang="ru-RU" dirty="0" smtClean="0">
                <a:latin typeface="Segoe Print" pitchFamily="2" charset="0"/>
              </a:rPr>
              <a:t> з </a:t>
            </a:r>
            <a:r>
              <a:rPr lang="ru-RU" dirty="0" err="1" smtClean="0">
                <a:latin typeface="Segoe Print" pitchFamily="2" charset="0"/>
              </a:rPr>
              <a:t>постійною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швидкістю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поширює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цей</a:t>
            </a:r>
            <a:r>
              <a:rPr lang="ru-RU" dirty="0" smtClean="0">
                <a:latin typeface="Segoe Print" pitchFamily="2" charset="0"/>
              </a:rPr>
              <a:t> принцип на будь-</a:t>
            </a:r>
            <a:r>
              <a:rPr lang="ru-RU" dirty="0" err="1" smtClean="0">
                <a:latin typeface="Segoe Print" pitchFamily="2" charset="0"/>
              </a:rPr>
              <a:t>які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системи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відліку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включаючи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ті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рухаються</a:t>
            </a:r>
            <a:r>
              <a:rPr lang="ru-RU" dirty="0" smtClean="0">
                <a:latin typeface="Segoe Print" pitchFamily="2" charset="0"/>
              </a:rPr>
              <a:t> з </a:t>
            </a:r>
            <a:r>
              <a:rPr lang="ru-RU" dirty="0" err="1" smtClean="0">
                <a:latin typeface="Segoe Print" pitchFamily="2" charset="0"/>
              </a:rPr>
              <a:t>прискоренням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Спеціальна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була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опублікована</a:t>
            </a:r>
            <a:r>
              <a:rPr lang="ru-RU" dirty="0" smtClean="0">
                <a:latin typeface="Segoe Print" pitchFamily="2" charset="0"/>
              </a:rPr>
              <a:t> в 1905 </a:t>
            </a:r>
            <a:r>
              <a:rPr lang="ru-RU" dirty="0" err="1" smtClean="0">
                <a:latin typeface="Segoe Print" pitchFamily="2" charset="0"/>
              </a:rPr>
              <a:t>році</a:t>
            </a:r>
            <a:r>
              <a:rPr lang="ru-RU" dirty="0" smtClean="0">
                <a:latin typeface="Segoe Print" pitchFamily="2" charset="0"/>
              </a:rPr>
              <a:t>, а </a:t>
            </a:r>
            <a:r>
              <a:rPr lang="ru-RU" dirty="0" err="1" smtClean="0">
                <a:latin typeface="Segoe Print" pitchFamily="2" charset="0"/>
              </a:rPr>
              <a:t>більш</a:t>
            </a:r>
            <a:r>
              <a:rPr lang="ru-RU" dirty="0" smtClean="0">
                <a:latin typeface="Segoe Print" pitchFamily="2" charset="0"/>
              </a:rPr>
              <a:t> складна з точки </a:t>
            </a:r>
            <a:r>
              <a:rPr lang="ru-RU" dirty="0" err="1" smtClean="0">
                <a:latin typeface="Segoe Print" pitchFamily="2" charset="0"/>
              </a:rPr>
              <a:t>зору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математичного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апарату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була</a:t>
            </a:r>
            <a:r>
              <a:rPr lang="ru-RU" dirty="0" smtClean="0">
                <a:latin typeface="Segoe Print" pitchFamily="2" charset="0"/>
              </a:rPr>
              <a:t> завершена </a:t>
            </a:r>
            <a:r>
              <a:rPr lang="ru-RU" dirty="0" err="1" smtClean="0">
                <a:latin typeface="Segoe Print" pitchFamily="2" charset="0"/>
              </a:rPr>
              <a:t>Ейнштейном</a:t>
            </a:r>
            <a:r>
              <a:rPr lang="ru-RU" dirty="0" smtClean="0">
                <a:latin typeface="Segoe Print" pitchFamily="2" charset="0"/>
              </a:rPr>
              <a:t> до 1916 року.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592288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9447"/>
            <a:ext cx="2736304" cy="2822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4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47928"/>
            <a:ext cx="52565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Segoe Print" pitchFamily="2" charset="0"/>
              </a:rPr>
              <a:t>Спеціальна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теорія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відносності</a:t>
            </a:r>
            <a:endParaRPr lang="ru-RU" sz="2400" dirty="0" smtClean="0">
              <a:latin typeface="Segoe Print" pitchFamily="2" charset="0"/>
            </a:endParaRPr>
          </a:p>
          <a:p>
            <a:endParaRPr lang="ru-RU" dirty="0" smtClean="0">
              <a:latin typeface="Segoe Print" pitchFamily="2" charset="0"/>
            </a:endParaRPr>
          </a:p>
          <a:p>
            <a:r>
              <a:rPr lang="ru-RU" dirty="0" err="1" smtClean="0">
                <a:latin typeface="Segoe Print" pitchFamily="2" charset="0"/>
              </a:rPr>
              <a:t>Більшість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парадоксальних</a:t>
            </a:r>
            <a:r>
              <a:rPr lang="ru-RU" dirty="0" smtClean="0">
                <a:latin typeface="Segoe Print" pitchFamily="2" charset="0"/>
              </a:rPr>
              <a:t> і </a:t>
            </a:r>
            <a:r>
              <a:rPr lang="ru-RU" dirty="0" err="1" smtClean="0">
                <a:latin typeface="Segoe Print" pitchFamily="2" charset="0"/>
              </a:rPr>
              <a:t>суперечливих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інтуїтивним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уявленням</a:t>
            </a:r>
            <a:r>
              <a:rPr lang="ru-RU" dirty="0" smtClean="0">
                <a:latin typeface="Segoe Print" pitchFamily="2" charset="0"/>
              </a:rPr>
              <a:t> про </a:t>
            </a:r>
            <a:r>
              <a:rPr lang="ru-RU" dirty="0" err="1" smtClean="0">
                <a:latin typeface="Segoe Print" pitchFamily="2" charset="0"/>
              </a:rPr>
              <a:t>світ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ефектів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виникають</a:t>
            </a:r>
            <a:r>
              <a:rPr lang="ru-RU" dirty="0" smtClean="0">
                <a:latin typeface="Segoe Print" pitchFamily="2" charset="0"/>
              </a:rPr>
              <a:t> при </a:t>
            </a:r>
            <a:r>
              <a:rPr lang="ru-RU" dirty="0" err="1" smtClean="0">
                <a:latin typeface="Segoe Print" pitchFamily="2" charset="0"/>
              </a:rPr>
              <a:t>русі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швидкістю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близькою</a:t>
            </a:r>
            <a:r>
              <a:rPr lang="ru-RU" dirty="0" smtClean="0">
                <a:latin typeface="Segoe Print" pitchFamily="2" charset="0"/>
              </a:rPr>
              <a:t> до </a:t>
            </a:r>
            <a:r>
              <a:rPr lang="ru-RU" dirty="0" err="1" smtClean="0">
                <a:latin typeface="Segoe Print" pitchFamily="2" charset="0"/>
              </a:rPr>
              <a:t>швидкості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світла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передбачається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саме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спеціальною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теорією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Найвідоміший</a:t>
            </a:r>
            <a:r>
              <a:rPr lang="ru-RU" dirty="0" smtClean="0">
                <a:latin typeface="Segoe Print" pitchFamily="2" charset="0"/>
              </a:rPr>
              <a:t> з них - </a:t>
            </a:r>
            <a:r>
              <a:rPr lang="ru-RU" dirty="0" err="1" smtClean="0">
                <a:latin typeface="Segoe Print" pitchFamily="2" charset="0"/>
              </a:rPr>
              <a:t>ефект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уповільнення</a:t>
            </a:r>
            <a:r>
              <a:rPr lang="ru-RU" dirty="0" smtClean="0">
                <a:latin typeface="Segoe Print" pitchFamily="2" charset="0"/>
              </a:rPr>
              <a:t> ходу </a:t>
            </a:r>
            <a:r>
              <a:rPr lang="ru-RU" dirty="0" err="1" smtClean="0">
                <a:latin typeface="Segoe Print" pitchFamily="2" charset="0"/>
              </a:rPr>
              <a:t>годинника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або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ефект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уповільнення</a:t>
            </a:r>
            <a:r>
              <a:rPr lang="ru-RU" dirty="0" smtClean="0">
                <a:latin typeface="Segoe Print" pitchFamily="2" charset="0"/>
              </a:rPr>
              <a:t> часу. </a:t>
            </a:r>
            <a:r>
              <a:rPr lang="ru-RU" dirty="0" err="1" smtClean="0">
                <a:latin typeface="Segoe Print" pitchFamily="2" charset="0"/>
              </a:rPr>
              <a:t>Годинник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стрілки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якого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рухаються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спостерігача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йдуть</a:t>
            </a:r>
            <a:r>
              <a:rPr lang="ru-RU" dirty="0" smtClean="0">
                <a:latin typeface="Segoe Print" pitchFamily="2" charset="0"/>
              </a:rPr>
              <a:t> для </a:t>
            </a:r>
            <a:r>
              <a:rPr lang="ru-RU" dirty="0" err="1" smtClean="0">
                <a:latin typeface="Segoe Print" pitchFamily="2" charset="0"/>
              </a:rPr>
              <a:t>нього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повільніше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ніж</a:t>
            </a:r>
            <a:r>
              <a:rPr lang="ru-RU" dirty="0" smtClean="0">
                <a:latin typeface="Segoe Print" pitchFamily="2" charset="0"/>
              </a:rPr>
              <a:t> точно </a:t>
            </a:r>
            <a:r>
              <a:rPr lang="ru-RU" dirty="0" err="1" smtClean="0">
                <a:latin typeface="Segoe Print" pitchFamily="2" charset="0"/>
              </a:rPr>
              <a:t>такий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самий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годинник</a:t>
            </a:r>
            <a:r>
              <a:rPr lang="ru-RU" dirty="0" smtClean="0">
                <a:latin typeface="Segoe Print" pitchFamily="2" charset="0"/>
              </a:rPr>
              <a:t> у </a:t>
            </a:r>
            <a:r>
              <a:rPr lang="ru-RU" dirty="0" err="1" smtClean="0">
                <a:latin typeface="Segoe Print" pitchFamily="2" charset="0"/>
              </a:rPr>
              <a:t>нього</a:t>
            </a:r>
            <a:r>
              <a:rPr lang="ru-RU" dirty="0" smtClean="0">
                <a:latin typeface="Segoe Print" pitchFamily="2" charset="0"/>
              </a:rPr>
              <a:t> в руках.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9"/>
          <a:stretch/>
        </p:blipFill>
        <p:spPr bwMode="auto">
          <a:xfrm>
            <a:off x="827584" y="4318939"/>
            <a:ext cx="4132165" cy="2511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27" y="377628"/>
            <a:ext cx="2737933" cy="272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" b="98664" l="9833" r="89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49" y="3098661"/>
            <a:ext cx="3810233" cy="35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72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55801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Час в </a:t>
            </a:r>
            <a:r>
              <a:rPr lang="ru-RU" dirty="0" err="1" smtClean="0">
                <a:latin typeface="Segoe Print" pitchFamily="2" charset="0"/>
              </a:rPr>
              <a:t>системі</a:t>
            </a:r>
            <a:r>
              <a:rPr lang="ru-RU" dirty="0" smtClean="0">
                <a:latin typeface="Segoe Print" pitchFamily="2" charset="0"/>
              </a:rPr>
              <a:t> координат,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рухається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швидкостями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близькими</a:t>
            </a:r>
            <a:r>
              <a:rPr lang="ru-RU" dirty="0" smtClean="0">
                <a:latin typeface="Segoe Print" pitchFamily="2" charset="0"/>
              </a:rPr>
              <a:t> до </a:t>
            </a:r>
            <a:r>
              <a:rPr lang="ru-RU" dirty="0" err="1" smtClean="0">
                <a:latin typeface="Segoe Print" pitchFamily="2" charset="0"/>
              </a:rPr>
              <a:t>швидкості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світла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щодо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спостерігача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розтягується</a:t>
            </a:r>
            <a:r>
              <a:rPr lang="ru-RU" dirty="0" smtClean="0">
                <a:latin typeface="Segoe Print" pitchFamily="2" charset="0"/>
              </a:rPr>
              <a:t>, а </a:t>
            </a:r>
            <a:r>
              <a:rPr lang="ru-RU" dirty="0" err="1" smtClean="0">
                <a:latin typeface="Segoe Print" pitchFamily="2" charset="0"/>
              </a:rPr>
              <a:t>просторова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протяжність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об'єктів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уздовж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осі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напрямку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руху</a:t>
            </a:r>
            <a:r>
              <a:rPr lang="ru-RU" dirty="0" smtClean="0">
                <a:latin typeface="Segoe Print" pitchFamily="2" charset="0"/>
              </a:rPr>
              <a:t> - </a:t>
            </a:r>
            <a:r>
              <a:rPr lang="ru-RU" dirty="0" err="1" smtClean="0">
                <a:latin typeface="Segoe Print" pitchFamily="2" charset="0"/>
              </a:rPr>
              <a:t>навпаки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стискується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Цей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ефект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відомий</a:t>
            </a:r>
            <a:r>
              <a:rPr lang="ru-RU" dirty="0" smtClean="0">
                <a:latin typeface="Segoe Print" pitchFamily="2" charset="0"/>
              </a:rPr>
              <a:t> як </a:t>
            </a:r>
            <a:r>
              <a:rPr lang="ru-RU" dirty="0" err="1" smtClean="0">
                <a:latin typeface="Segoe Print" pitchFamily="2" charset="0"/>
              </a:rPr>
              <a:t>скорочення</a:t>
            </a:r>
            <a:r>
              <a:rPr lang="ru-RU" dirty="0" smtClean="0">
                <a:latin typeface="Segoe Print" pitchFamily="2" charset="0"/>
              </a:rPr>
              <a:t> Лоренца-</a:t>
            </a:r>
            <a:r>
              <a:rPr lang="ru-RU" dirty="0" err="1" smtClean="0">
                <a:latin typeface="Segoe Print" pitchFamily="2" charset="0"/>
              </a:rPr>
              <a:t>Фіцджеральда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був</a:t>
            </a:r>
            <a:r>
              <a:rPr lang="ru-RU" dirty="0" smtClean="0">
                <a:latin typeface="Segoe Print" pitchFamily="2" charset="0"/>
              </a:rPr>
              <a:t> описаний у 1889 </a:t>
            </a:r>
            <a:r>
              <a:rPr lang="ru-RU" dirty="0" err="1" smtClean="0">
                <a:latin typeface="Segoe Print" pitchFamily="2" charset="0"/>
              </a:rPr>
              <a:t>році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ірландським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фізиком</a:t>
            </a:r>
            <a:r>
              <a:rPr lang="ru-RU" dirty="0" smtClean="0">
                <a:latin typeface="Segoe Print" pitchFamily="2" charset="0"/>
              </a:rPr>
              <a:t> Джорджем </a:t>
            </a:r>
            <a:r>
              <a:rPr lang="ru-RU" dirty="0" err="1" smtClean="0">
                <a:latin typeface="Segoe Print" pitchFamily="2" charset="0"/>
              </a:rPr>
              <a:t>Фіцджералдом</a:t>
            </a:r>
            <a:r>
              <a:rPr lang="ru-RU" dirty="0" smtClean="0">
                <a:latin typeface="Segoe Print" pitchFamily="2" charset="0"/>
              </a:rPr>
              <a:t> і </a:t>
            </a:r>
            <a:r>
              <a:rPr lang="ru-RU" dirty="0" err="1" smtClean="0">
                <a:latin typeface="Segoe Print" pitchFamily="2" charset="0"/>
              </a:rPr>
              <a:t>доповнений</a:t>
            </a:r>
            <a:r>
              <a:rPr lang="ru-RU" dirty="0" smtClean="0">
                <a:latin typeface="Segoe Print" pitchFamily="2" charset="0"/>
              </a:rPr>
              <a:t> в 1892 </a:t>
            </a:r>
            <a:r>
              <a:rPr lang="ru-RU" dirty="0" err="1" smtClean="0">
                <a:latin typeface="Segoe Print" pitchFamily="2" charset="0"/>
              </a:rPr>
              <a:t>році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нідерландців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Хендріком</a:t>
            </a:r>
            <a:r>
              <a:rPr lang="ru-RU" dirty="0" smtClean="0">
                <a:latin typeface="Segoe Print" pitchFamily="2" charset="0"/>
              </a:rPr>
              <a:t> Лоренцем. </a:t>
            </a:r>
            <a:r>
              <a:rPr lang="ru-RU" dirty="0" err="1" smtClean="0">
                <a:latin typeface="Segoe Print" pitchFamily="2" charset="0"/>
              </a:rPr>
              <a:t>Скорочення</a:t>
            </a:r>
            <a:r>
              <a:rPr lang="ru-RU" dirty="0" smtClean="0">
                <a:latin typeface="Segoe Print" pitchFamily="2" charset="0"/>
              </a:rPr>
              <a:t> Лоренца-</a:t>
            </a:r>
            <a:r>
              <a:rPr lang="ru-RU" dirty="0" err="1" smtClean="0">
                <a:latin typeface="Segoe Print" pitchFamily="2" charset="0"/>
              </a:rPr>
              <a:t>Фіцджеральда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пояснює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чому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досвід</a:t>
            </a:r>
            <a:r>
              <a:rPr lang="ru-RU" dirty="0" smtClean="0">
                <a:latin typeface="Segoe Print" pitchFamily="2" charset="0"/>
              </a:rPr>
              <a:t> Майкельсона-</a:t>
            </a:r>
            <a:r>
              <a:rPr lang="ru-RU" dirty="0" err="1" smtClean="0">
                <a:latin typeface="Segoe Print" pitchFamily="2" charset="0"/>
              </a:rPr>
              <a:t>Морлі</a:t>
            </a:r>
            <a:r>
              <a:rPr lang="ru-RU" dirty="0" smtClean="0">
                <a:latin typeface="Segoe Print" pitchFamily="2" charset="0"/>
              </a:rPr>
              <a:t> з </a:t>
            </a:r>
            <a:r>
              <a:rPr lang="ru-RU" dirty="0" err="1" smtClean="0">
                <a:latin typeface="Segoe Print" pitchFamily="2" charset="0"/>
              </a:rPr>
              <a:t>визначення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швидкості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руху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Землі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космічному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просторі</a:t>
            </a:r>
            <a:r>
              <a:rPr lang="ru-RU" dirty="0" smtClean="0">
                <a:latin typeface="Segoe Print" pitchFamily="2" charset="0"/>
              </a:rPr>
              <a:t> за </a:t>
            </a:r>
            <a:r>
              <a:rPr lang="ru-RU" dirty="0" err="1" smtClean="0">
                <a:latin typeface="Segoe Print" pitchFamily="2" charset="0"/>
              </a:rPr>
              <a:t>допомогою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замірів</a:t>
            </a:r>
            <a:r>
              <a:rPr lang="ru-RU" dirty="0" smtClean="0">
                <a:latin typeface="Segoe Print" pitchFamily="2" charset="0"/>
              </a:rPr>
              <a:t> «</a:t>
            </a:r>
            <a:r>
              <a:rPr lang="ru-RU" dirty="0" err="1" smtClean="0">
                <a:latin typeface="Segoe Print" pitchFamily="2" charset="0"/>
              </a:rPr>
              <a:t>ефірного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вітру</a:t>
            </a:r>
            <a:r>
              <a:rPr lang="ru-RU" dirty="0" smtClean="0">
                <a:latin typeface="Segoe Print" pitchFamily="2" charset="0"/>
              </a:rPr>
              <a:t>» дав </a:t>
            </a:r>
            <a:r>
              <a:rPr lang="ru-RU" dirty="0" err="1" smtClean="0">
                <a:latin typeface="Segoe Print" pitchFamily="2" charset="0"/>
              </a:rPr>
              <a:t>негативний</a:t>
            </a:r>
            <a:r>
              <a:rPr lang="ru-RU" dirty="0" smtClean="0">
                <a:latin typeface="Segoe Print" pitchFamily="2" charset="0"/>
              </a:rPr>
              <a:t> результат. </a:t>
            </a:r>
            <a:r>
              <a:rPr lang="ru-RU" dirty="0" err="1" smtClean="0">
                <a:latin typeface="Segoe Print" pitchFamily="2" charset="0"/>
              </a:rPr>
              <a:t>Пізніше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Ейнштейн</a:t>
            </a:r>
            <a:r>
              <a:rPr lang="ru-RU" dirty="0" smtClean="0">
                <a:latin typeface="Segoe Print" pitchFamily="2" charset="0"/>
              </a:rPr>
              <a:t> включив </a:t>
            </a:r>
            <a:r>
              <a:rPr lang="ru-RU" dirty="0" err="1" smtClean="0">
                <a:latin typeface="Segoe Print" pitchFamily="2" charset="0"/>
              </a:rPr>
              <a:t>ці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рівняння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спеціальну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і </a:t>
            </a:r>
            <a:r>
              <a:rPr lang="ru-RU" dirty="0" err="1" smtClean="0">
                <a:latin typeface="Segoe Print" pitchFamily="2" charset="0"/>
              </a:rPr>
              <a:t>доповнив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їх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аналогічною</a:t>
            </a:r>
            <a:r>
              <a:rPr lang="ru-RU" dirty="0" smtClean="0">
                <a:latin typeface="Segoe Print" pitchFamily="2" charset="0"/>
              </a:rPr>
              <a:t> формулою </a:t>
            </a:r>
            <a:r>
              <a:rPr lang="ru-RU" dirty="0" err="1" smtClean="0">
                <a:latin typeface="Segoe Print" pitchFamily="2" charset="0"/>
              </a:rPr>
              <a:t>перетворення</a:t>
            </a:r>
            <a:r>
              <a:rPr lang="ru-RU" dirty="0" smtClean="0">
                <a:latin typeface="Segoe Print" pitchFamily="2" charset="0"/>
              </a:rPr>
              <a:t> для </a:t>
            </a:r>
            <a:r>
              <a:rPr lang="ru-RU" dirty="0" err="1" smtClean="0">
                <a:latin typeface="Segoe Print" pitchFamily="2" charset="0"/>
              </a:rPr>
              <a:t>маси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згідно</a:t>
            </a:r>
            <a:r>
              <a:rPr lang="ru-RU" dirty="0" smtClean="0">
                <a:latin typeface="Segoe Print" pitchFamily="2" charset="0"/>
              </a:rPr>
              <a:t> з </a:t>
            </a:r>
            <a:r>
              <a:rPr lang="ru-RU" dirty="0" err="1" smtClean="0">
                <a:latin typeface="Segoe Print" pitchFamily="2" charset="0"/>
              </a:rPr>
              <a:t>якою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маса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тіла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також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збільшується</a:t>
            </a:r>
            <a:r>
              <a:rPr lang="ru-RU" dirty="0" smtClean="0">
                <a:latin typeface="Segoe Print" pitchFamily="2" charset="0"/>
              </a:rPr>
              <a:t> по </a:t>
            </a:r>
            <a:r>
              <a:rPr lang="ru-RU" dirty="0" err="1" smtClean="0">
                <a:latin typeface="Segoe Print" pitchFamily="2" charset="0"/>
              </a:rPr>
              <a:t>мірі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наближення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швидкості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тіла</a:t>
            </a:r>
            <a:r>
              <a:rPr lang="ru-RU" dirty="0" smtClean="0">
                <a:latin typeface="Segoe Print" pitchFamily="2" charset="0"/>
              </a:rPr>
              <a:t> до </a:t>
            </a:r>
            <a:r>
              <a:rPr lang="ru-RU" dirty="0" err="1" smtClean="0">
                <a:latin typeface="Segoe Print" pitchFamily="2" charset="0"/>
              </a:rPr>
              <a:t>швидкості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світла</a:t>
            </a:r>
            <a:r>
              <a:rPr lang="ru-RU" dirty="0" smtClean="0">
                <a:latin typeface="Segoe Print" pitchFamily="2" charset="0"/>
              </a:rPr>
              <a:t>. Так, при </a:t>
            </a:r>
            <a:r>
              <a:rPr lang="ru-RU" dirty="0" err="1" smtClean="0">
                <a:latin typeface="Segoe Print" pitchFamily="2" charset="0"/>
              </a:rPr>
              <a:t>швидкості</a:t>
            </a:r>
            <a:r>
              <a:rPr lang="ru-RU" dirty="0" smtClean="0">
                <a:latin typeface="Segoe Print" pitchFamily="2" charset="0"/>
              </a:rPr>
              <a:t> 260 000 км / с </a:t>
            </a:r>
            <a:r>
              <a:rPr lang="ru-RU" dirty="0" err="1" smtClean="0">
                <a:latin typeface="Segoe Print" pitchFamily="2" charset="0"/>
              </a:rPr>
              <a:t>маса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об'єкта</a:t>
            </a:r>
            <a:r>
              <a:rPr lang="ru-RU" dirty="0" smtClean="0">
                <a:latin typeface="Segoe Print" pitchFamily="2" charset="0"/>
              </a:rPr>
              <a:t> з точки </a:t>
            </a:r>
            <a:r>
              <a:rPr lang="ru-RU" dirty="0" err="1" smtClean="0">
                <a:latin typeface="Segoe Print" pitchFamily="2" charset="0"/>
              </a:rPr>
              <a:t>зору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спостерігача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що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знаходиться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спочиваючої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системі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відліку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подвоїться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4297"/>
          <a:stretch/>
        </p:blipFill>
        <p:spPr bwMode="auto">
          <a:xfrm>
            <a:off x="6084168" y="332656"/>
            <a:ext cx="2214705" cy="268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7917" y1="33167" x2="35417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4" t="24404" r="30058" b="25431"/>
          <a:stretch/>
        </p:blipFill>
        <p:spPr bwMode="auto">
          <a:xfrm>
            <a:off x="5406261" y="3486784"/>
            <a:ext cx="3570515" cy="2866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69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Print" pitchFamily="2" charset="0"/>
              </a:rPr>
              <a:t>З </a:t>
            </a:r>
            <a:r>
              <a:rPr lang="ru-RU" sz="1600" dirty="0" err="1" smtClean="0">
                <a:latin typeface="Segoe Print" pitchFamily="2" charset="0"/>
              </a:rPr>
              <a:t>часів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Ейнштейна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всі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ці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пророкування</a:t>
            </a:r>
            <a:r>
              <a:rPr lang="ru-RU" sz="1600" dirty="0" smtClean="0">
                <a:latin typeface="Segoe Print" pitchFamily="2" charset="0"/>
              </a:rPr>
              <a:t>, </a:t>
            </a:r>
            <a:r>
              <a:rPr lang="ru-RU" sz="1600" dirty="0" err="1" smtClean="0">
                <a:latin typeface="Segoe Print" pitchFamily="2" charset="0"/>
              </a:rPr>
              <a:t>знаходять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повне</a:t>
            </a:r>
            <a:r>
              <a:rPr lang="ru-RU" sz="1600" dirty="0" smtClean="0">
                <a:latin typeface="Segoe Print" pitchFamily="2" charset="0"/>
              </a:rPr>
              <a:t> і </a:t>
            </a:r>
            <a:r>
              <a:rPr lang="ru-RU" sz="1600" dirty="0" err="1" smtClean="0">
                <a:latin typeface="Segoe Print" pitchFamily="2" charset="0"/>
              </a:rPr>
              <a:t>пряме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експериментальне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підтвердження</a:t>
            </a:r>
            <a:r>
              <a:rPr lang="ru-RU" sz="1600" dirty="0" smtClean="0">
                <a:latin typeface="Segoe Print" pitchFamily="2" charset="0"/>
              </a:rPr>
              <a:t>. В одному з </a:t>
            </a:r>
            <a:r>
              <a:rPr lang="ru-RU" sz="1600" dirty="0" err="1" smtClean="0">
                <a:latin typeface="Segoe Print" pitchFamily="2" charset="0"/>
              </a:rPr>
              <a:t>найбільш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показових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дослідів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вчені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Мічиганського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університету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помістили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надточні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атомний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годинник</a:t>
            </a:r>
            <a:r>
              <a:rPr lang="ru-RU" sz="1600" dirty="0" smtClean="0">
                <a:latin typeface="Segoe Print" pitchFamily="2" charset="0"/>
              </a:rPr>
              <a:t> на борт </a:t>
            </a:r>
            <a:r>
              <a:rPr lang="ru-RU" sz="1600" dirty="0" err="1" smtClean="0">
                <a:latin typeface="Segoe Print" pitchFamily="2" charset="0"/>
              </a:rPr>
              <a:t>авіалайнера</a:t>
            </a:r>
            <a:r>
              <a:rPr lang="ru-RU" sz="1600" dirty="0" smtClean="0">
                <a:latin typeface="Segoe Print" pitchFamily="2" charset="0"/>
              </a:rPr>
              <a:t>, </a:t>
            </a:r>
            <a:r>
              <a:rPr lang="ru-RU" sz="1600" dirty="0" err="1" smtClean="0">
                <a:latin typeface="Segoe Print" pitchFamily="2" charset="0"/>
              </a:rPr>
              <a:t>що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здійснював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регулярні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трансатлантичні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рейси</a:t>
            </a:r>
            <a:r>
              <a:rPr lang="ru-RU" sz="1600" dirty="0" smtClean="0">
                <a:latin typeface="Segoe Print" pitchFamily="2" charset="0"/>
              </a:rPr>
              <a:t>, і </a:t>
            </a:r>
            <a:r>
              <a:rPr lang="ru-RU" sz="1600" dirty="0" err="1" smtClean="0">
                <a:latin typeface="Segoe Print" pitchFamily="2" charset="0"/>
              </a:rPr>
              <a:t>після</a:t>
            </a:r>
            <a:r>
              <a:rPr lang="ru-RU" sz="1600" dirty="0" smtClean="0">
                <a:latin typeface="Segoe Print" pitchFamily="2" charset="0"/>
              </a:rPr>
              <a:t> кожного </a:t>
            </a:r>
            <a:r>
              <a:rPr lang="ru-RU" sz="1600" dirty="0" err="1" smtClean="0">
                <a:latin typeface="Segoe Print" pitchFamily="2" charset="0"/>
              </a:rPr>
              <a:t>його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повернення</a:t>
            </a:r>
            <a:r>
              <a:rPr lang="ru-RU" sz="1600" dirty="0" smtClean="0">
                <a:latin typeface="Segoe Print" pitchFamily="2" charset="0"/>
              </a:rPr>
              <a:t> в </a:t>
            </a:r>
            <a:r>
              <a:rPr lang="ru-RU" sz="1600" dirty="0" err="1" smtClean="0">
                <a:latin typeface="Segoe Print" pitchFamily="2" charset="0"/>
              </a:rPr>
              <a:t>аеропорт</a:t>
            </a:r>
            <a:r>
              <a:rPr lang="ru-RU" sz="1600" dirty="0" smtClean="0">
                <a:latin typeface="Segoe Print" pitchFamily="2" charset="0"/>
              </a:rPr>
              <a:t> приписки </a:t>
            </a:r>
            <a:r>
              <a:rPr lang="ru-RU" sz="1600" dirty="0" err="1" smtClean="0">
                <a:latin typeface="Segoe Print" pitchFamily="2" charset="0"/>
              </a:rPr>
              <a:t>звіряли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їх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показання</a:t>
            </a:r>
            <a:r>
              <a:rPr lang="ru-RU" sz="1600" dirty="0" smtClean="0">
                <a:latin typeface="Segoe Print" pitchFamily="2" charset="0"/>
              </a:rPr>
              <a:t> з </a:t>
            </a:r>
            <a:r>
              <a:rPr lang="ru-RU" sz="1600" dirty="0" err="1" smtClean="0">
                <a:latin typeface="Segoe Print" pitchFamily="2" charset="0"/>
              </a:rPr>
              <a:t>контрольними</a:t>
            </a:r>
            <a:r>
              <a:rPr lang="ru-RU" sz="1600" dirty="0" smtClean="0">
                <a:latin typeface="Segoe Print" pitchFamily="2" charset="0"/>
              </a:rPr>
              <a:t> годинами. </a:t>
            </a:r>
            <a:r>
              <a:rPr lang="ru-RU" sz="1600" dirty="0" err="1" smtClean="0">
                <a:latin typeface="Segoe Print" pitchFamily="2" charset="0"/>
              </a:rPr>
              <a:t>З'ясувалося</a:t>
            </a:r>
            <a:r>
              <a:rPr lang="ru-RU" sz="1600" dirty="0" smtClean="0">
                <a:latin typeface="Segoe Print" pitchFamily="2" charset="0"/>
              </a:rPr>
              <a:t>, </a:t>
            </a:r>
            <a:r>
              <a:rPr lang="ru-RU" sz="1600" dirty="0" err="1" smtClean="0">
                <a:latin typeface="Segoe Print" pitchFamily="2" charset="0"/>
              </a:rPr>
              <a:t>що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годинник</a:t>
            </a:r>
            <a:r>
              <a:rPr lang="ru-RU" sz="1600" dirty="0" smtClean="0">
                <a:latin typeface="Segoe Print" pitchFamily="2" charset="0"/>
              </a:rPr>
              <a:t> на </a:t>
            </a:r>
            <a:r>
              <a:rPr lang="ru-RU" sz="1600" dirty="0" err="1" smtClean="0">
                <a:latin typeface="Segoe Print" pitchFamily="2" charset="0"/>
              </a:rPr>
              <a:t>літаку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поступово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відставали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від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контрольних</a:t>
            </a:r>
            <a:r>
              <a:rPr lang="ru-RU" sz="1600" dirty="0" smtClean="0">
                <a:latin typeface="Segoe Print" pitchFamily="2" charset="0"/>
              </a:rPr>
              <a:t> все </a:t>
            </a:r>
            <a:r>
              <a:rPr lang="ru-RU" sz="1600" dirty="0" err="1" smtClean="0">
                <a:latin typeface="Segoe Print" pitchFamily="2" charset="0"/>
              </a:rPr>
              <a:t>більше</a:t>
            </a:r>
            <a:r>
              <a:rPr lang="ru-RU" sz="1600" dirty="0" smtClean="0">
                <a:latin typeface="Segoe Print" pitchFamily="2" charset="0"/>
              </a:rPr>
              <a:t> і </a:t>
            </a:r>
            <a:r>
              <a:rPr lang="ru-RU" sz="1600" dirty="0" err="1" smtClean="0">
                <a:latin typeface="Segoe Print" pitchFamily="2" charset="0"/>
              </a:rPr>
              <a:t>більше</a:t>
            </a:r>
            <a:r>
              <a:rPr lang="ru-RU" sz="1600" dirty="0" smtClean="0">
                <a:latin typeface="Segoe Print" pitchFamily="2" charset="0"/>
              </a:rPr>
              <a:t>. </a:t>
            </a:r>
            <a:r>
              <a:rPr lang="ru-RU" sz="1600" dirty="0" err="1" smtClean="0">
                <a:latin typeface="Segoe Print" pitchFamily="2" charset="0"/>
              </a:rPr>
              <a:t>Останні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півстоліття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вчені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досліджують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елементарні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частинки</a:t>
            </a:r>
            <a:r>
              <a:rPr lang="ru-RU" sz="1600" dirty="0" smtClean="0">
                <a:latin typeface="Segoe Print" pitchFamily="2" charset="0"/>
              </a:rPr>
              <a:t> на </a:t>
            </a:r>
            <a:r>
              <a:rPr lang="ru-RU" sz="1600" dirty="0" err="1" smtClean="0">
                <a:latin typeface="Segoe Print" pitchFamily="2" charset="0"/>
              </a:rPr>
              <a:t>величезних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апаратних</a:t>
            </a:r>
            <a:r>
              <a:rPr lang="ru-RU" sz="1600" dirty="0" smtClean="0">
                <a:latin typeface="Segoe Print" pitchFamily="2" charset="0"/>
              </a:rPr>
              <a:t> комплексах, </a:t>
            </a:r>
            <a:r>
              <a:rPr lang="ru-RU" sz="1600" dirty="0" err="1" smtClean="0">
                <a:latin typeface="Segoe Print" pitchFamily="2" charset="0"/>
              </a:rPr>
              <a:t>які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називаються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прискорювачами</a:t>
            </a:r>
            <a:r>
              <a:rPr lang="ru-RU" sz="1600" dirty="0" smtClean="0">
                <a:latin typeface="Segoe Print" pitchFamily="2" charset="0"/>
              </a:rPr>
              <a:t>. У них пучки </a:t>
            </a:r>
            <a:r>
              <a:rPr lang="ru-RU" sz="1600" dirty="0" err="1" smtClean="0">
                <a:latin typeface="Segoe Print" pitchFamily="2" charset="0"/>
              </a:rPr>
              <a:t>заряджених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субатомних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частинок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розганяються</a:t>
            </a:r>
            <a:r>
              <a:rPr lang="ru-RU" sz="1600" dirty="0" smtClean="0">
                <a:latin typeface="Segoe Print" pitchFamily="2" charset="0"/>
              </a:rPr>
              <a:t> до </a:t>
            </a:r>
            <a:r>
              <a:rPr lang="ru-RU" sz="1600" dirty="0" err="1" smtClean="0">
                <a:latin typeface="Segoe Print" pitchFamily="2" charset="0"/>
              </a:rPr>
              <a:t>швидкостей</a:t>
            </a:r>
            <a:r>
              <a:rPr lang="ru-RU" sz="1600" dirty="0" smtClean="0">
                <a:latin typeface="Segoe Print" pitchFamily="2" charset="0"/>
              </a:rPr>
              <a:t>, </a:t>
            </a:r>
            <a:r>
              <a:rPr lang="ru-RU" sz="1600" dirty="0" err="1" smtClean="0">
                <a:latin typeface="Segoe Print" pitchFamily="2" charset="0"/>
              </a:rPr>
              <a:t>близьких</a:t>
            </a:r>
            <a:r>
              <a:rPr lang="ru-RU" sz="1600" dirty="0" smtClean="0">
                <a:latin typeface="Segoe Print" pitchFamily="2" charset="0"/>
              </a:rPr>
              <a:t> до </a:t>
            </a:r>
            <a:r>
              <a:rPr lang="ru-RU" sz="1600" dirty="0" err="1" smtClean="0">
                <a:latin typeface="Segoe Print" pitchFamily="2" charset="0"/>
              </a:rPr>
              <a:t>швидкості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світла</a:t>
            </a:r>
            <a:r>
              <a:rPr lang="ru-RU" sz="1600" dirty="0" smtClean="0">
                <a:latin typeface="Segoe Print" pitchFamily="2" charset="0"/>
              </a:rPr>
              <a:t>, </a:t>
            </a:r>
            <a:r>
              <a:rPr lang="ru-RU" sz="1600" dirty="0" err="1" smtClean="0">
                <a:latin typeface="Segoe Print" pitchFamily="2" charset="0"/>
              </a:rPr>
              <a:t>потім</a:t>
            </a:r>
            <a:r>
              <a:rPr lang="ru-RU" sz="1600" dirty="0" smtClean="0">
                <a:latin typeface="Segoe Print" pitchFamily="2" charset="0"/>
              </a:rPr>
              <a:t> ними </a:t>
            </a:r>
            <a:r>
              <a:rPr lang="ru-RU" sz="1600" dirty="0" err="1" smtClean="0">
                <a:latin typeface="Segoe Print" pitchFamily="2" charset="0"/>
              </a:rPr>
              <a:t>обстрілюються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різні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ядерні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мішені</a:t>
            </a:r>
            <a:r>
              <a:rPr lang="ru-RU" sz="1600" dirty="0" smtClean="0">
                <a:latin typeface="Segoe Print" pitchFamily="2" charset="0"/>
              </a:rPr>
              <a:t>. У таких </a:t>
            </a:r>
            <a:r>
              <a:rPr lang="ru-RU" sz="1600" dirty="0" err="1" smtClean="0">
                <a:latin typeface="Segoe Print" pitchFamily="2" charset="0"/>
              </a:rPr>
              <a:t>дослідах</a:t>
            </a:r>
            <a:r>
              <a:rPr lang="ru-RU" sz="1600" dirty="0" smtClean="0">
                <a:latin typeface="Segoe Print" pitchFamily="2" charset="0"/>
              </a:rPr>
              <a:t> на </a:t>
            </a:r>
            <a:r>
              <a:rPr lang="ru-RU" sz="1600" dirty="0" err="1" smtClean="0">
                <a:latin typeface="Segoe Print" pitchFamily="2" charset="0"/>
              </a:rPr>
              <a:t>прискорювачах</a:t>
            </a:r>
            <a:r>
              <a:rPr lang="ru-RU" sz="1600" dirty="0" smtClean="0">
                <a:latin typeface="Segoe Print" pitchFamily="2" charset="0"/>
              </a:rPr>
              <a:t> доводиться </a:t>
            </a:r>
            <a:r>
              <a:rPr lang="ru-RU" sz="1600" dirty="0" err="1" smtClean="0">
                <a:latin typeface="Segoe Print" pitchFamily="2" charset="0"/>
              </a:rPr>
              <a:t>враховувати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збільшення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маси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розганяються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частинок</a:t>
            </a:r>
            <a:r>
              <a:rPr lang="ru-RU" sz="1600" dirty="0" smtClean="0">
                <a:latin typeface="Segoe Print" pitchFamily="2" charset="0"/>
              </a:rPr>
              <a:t> - </a:t>
            </a:r>
            <a:r>
              <a:rPr lang="ru-RU" sz="1600" dirty="0" err="1" smtClean="0">
                <a:latin typeface="Segoe Print" pitchFamily="2" charset="0"/>
              </a:rPr>
              <a:t>інакше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результати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експерименту</a:t>
            </a:r>
            <a:r>
              <a:rPr lang="ru-RU" sz="1600" dirty="0" smtClean="0">
                <a:latin typeface="Segoe Print" pitchFamily="2" charset="0"/>
              </a:rPr>
              <a:t> просто не </a:t>
            </a:r>
            <a:r>
              <a:rPr lang="ru-RU" sz="1600" dirty="0" err="1" smtClean="0">
                <a:latin typeface="Segoe Print" pitchFamily="2" charset="0"/>
              </a:rPr>
              <a:t>будуть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піддаватися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розумній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інтерпретації</a:t>
            </a:r>
            <a:r>
              <a:rPr lang="ru-RU" sz="1600" dirty="0" smtClean="0">
                <a:latin typeface="Segoe Print" pitchFamily="2" charset="0"/>
              </a:rPr>
              <a:t>. І в </a:t>
            </a:r>
            <a:r>
              <a:rPr lang="ru-RU" sz="1600" dirty="0" err="1" smtClean="0">
                <a:latin typeface="Segoe Print" pitchFamily="2" charset="0"/>
              </a:rPr>
              <a:t>цьому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сенсі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спеціальна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теорія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відносності</a:t>
            </a:r>
            <a:r>
              <a:rPr lang="ru-RU" sz="1600" dirty="0" smtClean="0">
                <a:latin typeface="Segoe Print" pitchFamily="2" charset="0"/>
              </a:rPr>
              <a:t> давно </a:t>
            </a:r>
            <a:r>
              <a:rPr lang="ru-RU" sz="1600" dirty="0" err="1" smtClean="0">
                <a:latin typeface="Segoe Print" pitchFamily="2" charset="0"/>
              </a:rPr>
              <a:t>перейшла</a:t>
            </a:r>
            <a:r>
              <a:rPr lang="ru-RU" sz="1600" dirty="0" smtClean="0">
                <a:latin typeface="Segoe Print" pitchFamily="2" charset="0"/>
              </a:rPr>
              <a:t> з </a:t>
            </a:r>
            <a:r>
              <a:rPr lang="ru-RU" sz="1600" dirty="0" err="1" smtClean="0">
                <a:latin typeface="Segoe Print" pitchFamily="2" charset="0"/>
              </a:rPr>
              <a:t>розряду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гіпотетичних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теорій</a:t>
            </a:r>
            <a:r>
              <a:rPr lang="ru-RU" sz="1600" dirty="0" smtClean="0">
                <a:latin typeface="Segoe Print" pitchFamily="2" charset="0"/>
              </a:rPr>
              <a:t> в область </a:t>
            </a:r>
            <a:r>
              <a:rPr lang="ru-RU" sz="1600" dirty="0" err="1" smtClean="0">
                <a:latin typeface="Segoe Print" pitchFamily="2" charset="0"/>
              </a:rPr>
              <a:t>інструментів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прикладної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інженерії</a:t>
            </a:r>
            <a:r>
              <a:rPr lang="ru-RU" sz="1600" dirty="0" smtClean="0">
                <a:latin typeface="Segoe Print" pitchFamily="2" charset="0"/>
              </a:rPr>
              <a:t>, де </a:t>
            </a:r>
            <a:r>
              <a:rPr lang="ru-RU" sz="1600" dirty="0" err="1" smtClean="0">
                <a:latin typeface="Segoe Print" pitchFamily="2" charset="0"/>
              </a:rPr>
              <a:t>використовується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нарівні</a:t>
            </a:r>
            <a:r>
              <a:rPr lang="ru-RU" sz="1600" dirty="0" smtClean="0">
                <a:latin typeface="Segoe Print" pitchFamily="2" charset="0"/>
              </a:rPr>
              <a:t> з законами </a:t>
            </a:r>
            <a:r>
              <a:rPr lang="ru-RU" sz="1600" dirty="0" err="1" smtClean="0">
                <a:latin typeface="Segoe Print" pitchFamily="2" charset="0"/>
              </a:rPr>
              <a:t>механіки</a:t>
            </a:r>
            <a:r>
              <a:rPr lang="ru-RU" sz="1600" dirty="0" smtClean="0">
                <a:latin typeface="Segoe Print" pitchFamily="2" charset="0"/>
              </a:rPr>
              <a:t> Ньютона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0" y="4486625"/>
            <a:ext cx="3280990" cy="218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486626"/>
            <a:ext cx="3353433" cy="218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50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endParaRPr lang="ru-RU" dirty="0" smtClean="0">
              <a:latin typeface="Segoe Print" pitchFamily="2" charset="0"/>
            </a:endParaRPr>
          </a:p>
          <a:p>
            <a:endParaRPr lang="ru-RU" dirty="0" smtClean="0">
              <a:latin typeface="Segoe Print" pitchFamily="2" charset="0"/>
            </a:endParaRPr>
          </a:p>
          <a:p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застосовується</a:t>
            </a:r>
            <a:r>
              <a:rPr lang="ru-RU" dirty="0" smtClean="0">
                <a:latin typeface="Segoe Print" pitchFamily="2" charset="0"/>
              </a:rPr>
              <a:t> до </a:t>
            </a:r>
            <a:r>
              <a:rPr lang="ru-RU" dirty="0" err="1" smtClean="0">
                <a:latin typeface="Segoe Print" pitchFamily="2" charset="0"/>
              </a:rPr>
              <a:t>всіх</a:t>
            </a:r>
            <a:r>
              <a:rPr lang="ru-RU" dirty="0" smtClean="0">
                <a:latin typeface="Segoe Print" pitchFamily="2" charset="0"/>
              </a:rPr>
              <a:t> систем і </a:t>
            </a:r>
            <a:r>
              <a:rPr lang="ru-RU" dirty="0" err="1" smtClean="0">
                <a:latin typeface="Segoe Print" pitchFamily="2" charset="0"/>
              </a:rPr>
              <a:t>виглядає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математично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набагато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складніше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ніж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спеціальна</a:t>
            </a:r>
            <a:r>
              <a:rPr lang="ru-RU" dirty="0" smtClean="0">
                <a:latin typeface="Segoe Print" pitchFamily="2" charset="0"/>
              </a:rPr>
              <a:t>. Вона </a:t>
            </a:r>
            <a:r>
              <a:rPr lang="ru-RU" dirty="0" err="1" smtClean="0">
                <a:latin typeface="Segoe Print" pitchFamily="2" charset="0"/>
              </a:rPr>
              <a:t>включає</a:t>
            </a:r>
            <a:r>
              <a:rPr lang="ru-RU" dirty="0" smtClean="0">
                <a:latin typeface="Segoe Print" pitchFamily="2" charset="0"/>
              </a:rPr>
              <a:t> в себе як </a:t>
            </a:r>
            <a:r>
              <a:rPr lang="ru-RU" dirty="0" err="1" smtClean="0">
                <a:latin typeface="Segoe Print" pitchFamily="2" charset="0"/>
              </a:rPr>
              <a:t>окремий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випадок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спеціальну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. При </a:t>
            </a:r>
            <a:r>
              <a:rPr lang="ru-RU" dirty="0" err="1" smtClean="0">
                <a:latin typeface="Segoe Print" pitchFamily="2" charset="0"/>
              </a:rPr>
              <a:t>цьому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загальна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теорія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відносності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йде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значно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далі</a:t>
            </a:r>
            <a:r>
              <a:rPr lang="ru-RU" dirty="0" smtClean="0">
                <a:latin typeface="Segoe Print" pitchFamily="2" charset="0"/>
              </a:rPr>
              <a:t> за </a:t>
            </a:r>
            <a:r>
              <a:rPr lang="ru-RU" dirty="0" err="1" smtClean="0">
                <a:latin typeface="Segoe Print" pitchFamily="2" charset="0"/>
              </a:rPr>
              <a:t>всіх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своїх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попередниць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Зокрема</a:t>
            </a:r>
            <a:r>
              <a:rPr lang="ru-RU" dirty="0" smtClean="0">
                <a:latin typeface="Segoe Print" pitchFamily="2" charset="0"/>
              </a:rPr>
              <a:t>, вона </a:t>
            </a:r>
            <a:r>
              <a:rPr lang="ru-RU" dirty="0" err="1" smtClean="0">
                <a:latin typeface="Segoe Print" pitchFamily="2" charset="0"/>
              </a:rPr>
              <a:t>дає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нову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інтерпретацію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гравітації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07463"/>
            <a:ext cx="3017490" cy="321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42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TS010286782r</Template>
  <TotalTime>121</TotalTime>
  <Words>1255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1_Textured template_Green Segoe_TP10286782</vt:lpstr>
      <vt:lpstr>Белый текст и шрифт Courier для слайдов с кодом</vt:lpstr>
      <vt:lpstr>Теорія відносності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івуампро</dc:title>
  <dc:creator>123</dc:creator>
  <cp:lastModifiedBy>123</cp:lastModifiedBy>
  <cp:revision>12</cp:revision>
  <dcterms:created xsi:type="dcterms:W3CDTF">2013-01-23T19:11:58Z</dcterms:created>
  <dcterms:modified xsi:type="dcterms:W3CDTF">2013-01-23T21:13:27Z</dcterms:modified>
</cp:coreProperties>
</file>