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69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13.wmf"/><Relationship Id="rId2" Type="http://schemas.openxmlformats.org/officeDocument/2006/relationships/image" Target="../media/image60.wmf"/><Relationship Id="rId1" Type="http://schemas.openxmlformats.org/officeDocument/2006/relationships/image" Target="../media/image3.wmf"/><Relationship Id="rId6" Type="http://schemas.openxmlformats.org/officeDocument/2006/relationships/image" Target="../media/image64.wmf"/><Relationship Id="rId11" Type="http://schemas.openxmlformats.org/officeDocument/2006/relationships/image" Target="../media/image68.wmf"/><Relationship Id="rId5" Type="http://schemas.openxmlformats.org/officeDocument/2006/relationships/image" Target="../media/image63.wmf"/><Relationship Id="rId10" Type="http://schemas.openxmlformats.org/officeDocument/2006/relationships/image" Target="../media/image67.wmf"/><Relationship Id="rId4" Type="http://schemas.openxmlformats.org/officeDocument/2006/relationships/image" Target="../media/image62.wmf"/><Relationship Id="rId9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74.wmf"/><Relationship Id="rId7" Type="http://schemas.openxmlformats.org/officeDocument/2006/relationships/image" Target="../media/image77.wmf"/><Relationship Id="rId2" Type="http://schemas.openxmlformats.org/officeDocument/2006/relationships/image" Target="../media/image73.wmf"/><Relationship Id="rId1" Type="http://schemas.openxmlformats.org/officeDocument/2006/relationships/image" Target="../media/image3.wmf"/><Relationship Id="rId6" Type="http://schemas.openxmlformats.org/officeDocument/2006/relationships/image" Target="../media/image76.wmf"/><Relationship Id="rId5" Type="http://schemas.openxmlformats.org/officeDocument/2006/relationships/image" Target="../media/image10.wmf"/><Relationship Id="rId4" Type="http://schemas.openxmlformats.org/officeDocument/2006/relationships/image" Target="../media/image75.wmf"/><Relationship Id="rId9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8.wmf"/><Relationship Id="rId3" Type="http://schemas.openxmlformats.org/officeDocument/2006/relationships/image" Target="../media/image80.wmf"/><Relationship Id="rId7" Type="http://schemas.openxmlformats.org/officeDocument/2006/relationships/image" Target="../media/image83.wmf"/><Relationship Id="rId12" Type="http://schemas.openxmlformats.org/officeDocument/2006/relationships/image" Target="../media/image87.wmf"/><Relationship Id="rId2" Type="http://schemas.openxmlformats.org/officeDocument/2006/relationships/image" Target="../media/image79.wmf"/><Relationship Id="rId1" Type="http://schemas.openxmlformats.org/officeDocument/2006/relationships/image" Target="../media/image3.wmf"/><Relationship Id="rId6" Type="http://schemas.openxmlformats.org/officeDocument/2006/relationships/image" Target="../media/image82.wmf"/><Relationship Id="rId11" Type="http://schemas.openxmlformats.org/officeDocument/2006/relationships/image" Target="../media/image10.wmf"/><Relationship Id="rId5" Type="http://schemas.openxmlformats.org/officeDocument/2006/relationships/image" Target="../media/image81.wmf"/><Relationship Id="rId15" Type="http://schemas.openxmlformats.org/officeDocument/2006/relationships/image" Target="../media/image89.wmf"/><Relationship Id="rId10" Type="http://schemas.openxmlformats.org/officeDocument/2006/relationships/image" Target="../media/image86.wmf"/><Relationship Id="rId4" Type="http://schemas.openxmlformats.org/officeDocument/2006/relationships/image" Target="../media/image62.wmf"/><Relationship Id="rId9" Type="http://schemas.openxmlformats.org/officeDocument/2006/relationships/image" Target="../media/image85.wmf"/><Relationship Id="rId14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3.wmf"/><Relationship Id="rId7" Type="http://schemas.openxmlformats.org/officeDocument/2006/relationships/image" Target="../media/image10.wmf"/><Relationship Id="rId2" Type="http://schemas.openxmlformats.org/officeDocument/2006/relationships/image" Target="../media/image92.wmf"/><Relationship Id="rId1" Type="http://schemas.openxmlformats.org/officeDocument/2006/relationships/image" Target="../media/image3.wmf"/><Relationship Id="rId6" Type="http://schemas.openxmlformats.org/officeDocument/2006/relationships/image" Target="../media/image96.wmf"/><Relationship Id="rId11" Type="http://schemas.openxmlformats.org/officeDocument/2006/relationships/image" Target="../media/image99.wmf"/><Relationship Id="rId5" Type="http://schemas.openxmlformats.org/officeDocument/2006/relationships/image" Target="../media/image95.wmf"/><Relationship Id="rId10" Type="http://schemas.openxmlformats.org/officeDocument/2006/relationships/image" Target="../media/image13.wmf"/><Relationship Id="rId4" Type="http://schemas.openxmlformats.org/officeDocument/2006/relationships/image" Target="../media/image94.wmf"/><Relationship Id="rId9" Type="http://schemas.openxmlformats.org/officeDocument/2006/relationships/image" Target="../media/image9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111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12" Type="http://schemas.openxmlformats.org/officeDocument/2006/relationships/image" Target="../media/image13.wmf"/><Relationship Id="rId2" Type="http://schemas.openxmlformats.org/officeDocument/2006/relationships/image" Target="../media/image102.wmf"/><Relationship Id="rId1" Type="http://schemas.openxmlformats.org/officeDocument/2006/relationships/image" Target="../media/image3.wmf"/><Relationship Id="rId6" Type="http://schemas.openxmlformats.org/officeDocument/2006/relationships/image" Target="../media/image106.wmf"/><Relationship Id="rId11" Type="http://schemas.openxmlformats.org/officeDocument/2006/relationships/image" Target="../media/image110.wmf"/><Relationship Id="rId5" Type="http://schemas.openxmlformats.org/officeDocument/2006/relationships/image" Target="../media/image105.wmf"/><Relationship Id="rId10" Type="http://schemas.openxmlformats.org/officeDocument/2006/relationships/image" Target="../media/image109.wmf"/><Relationship Id="rId4" Type="http://schemas.openxmlformats.org/officeDocument/2006/relationships/image" Target="../media/image104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4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9.wmf"/><Relationship Id="rId11" Type="http://schemas.openxmlformats.org/officeDocument/2006/relationships/image" Target="../media/image23.wmf"/><Relationship Id="rId5" Type="http://schemas.openxmlformats.org/officeDocument/2006/relationships/image" Target="../media/image18.wmf"/><Relationship Id="rId10" Type="http://schemas.openxmlformats.org/officeDocument/2006/relationships/image" Target="../media/image22.wmf"/><Relationship Id="rId4" Type="http://schemas.openxmlformats.org/officeDocument/2006/relationships/image" Target="../media/image17.wmf"/><Relationship Id="rId9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4.wmf"/><Relationship Id="rId2" Type="http://schemas.openxmlformats.org/officeDocument/2006/relationships/image" Target="../media/image26.wmf"/><Relationship Id="rId1" Type="http://schemas.openxmlformats.org/officeDocument/2006/relationships/image" Target="../media/image3.wmf"/><Relationship Id="rId6" Type="http://schemas.openxmlformats.org/officeDocument/2006/relationships/image" Target="../media/image30.wmf"/><Relationship Id="rId11" Type="http://schemas.openxmlformats.org/officeDocument/2006/relationships/image" Target="../media/image13.wmf"/><Relationship Id="rId5" Type="http://schemas.openxmlformats.org/officeDocument/2006/relationships/image" Target="../media/image29.wmf"/><Relationship Id="rId10" Type="http://schemas.openxmlformats.org/officeDocument/2006/relationships/image" Target="../media/image33.wmf"/><Relationship Id="rId4" Type="http://schemas.openxmlformats.org/officeDocument/2006/relationships/image" Target="../media/image28.wmf"/><Relationship Id="rId9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4.wmf"/><Relationship Id="rId2" Type="http://schemas.openxmlformats.org/officeDocument/2006/relationships/image" Target="../media/image36.wmf"/><Relationship Id="rId1" Type="http://schemas.openxmlformats.org/officeDocument/2006/relationships/image" Target="../media/image3.wmf"/><Relationship Id="rId6" Type="http://schemas.openxmlformats.org/officeDocument/2006/relationships/image" Target="../media/image40.wmf"/><Relationship Id="rId11" Type="http://schemas.openxmlformats.org/officeDocument/2006/relationships/image" Target="../media/image13.wmf"/><Relationship Id="rId5" Type="http://schemas.openxmlformats.org/officeDocument/2006/relationships/image" Target="../media/image39.wmf"/><Relationship Id="rId10" Type="http://schemas.openxmlformats.org/officeDocument/2006/relationships/image" Target="../media/image43.wmf"/><Relationship Id="rId4" Type="http://schemas.openxmlformats.org/officeDocument/2006/relationships/image" Target="../media/image38.wmf"/><Relationship Id="rId9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6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5.wmf"/><Relationship Id="rId2" Type="http://schemas.openxmlformats.org/officeDocument/2006/relationships/image" Target="../media/image46.wmf"/><Relationship Id="rId1" Type="http://schemas.openxmlformats.org/officeDocument/2006/relationships/image" Target="../media/image3.wmf"/><Relationship Id="rId6" Type="http://schemas.openxmlformats.org/officeDocument/2006/relationships/image" Target="../media/image50.wmf"/><Relationship Id="rId11" Type="http://schemas.openxmlformats.org/officeDocument/2006/relationships/image" Target="../media/image10.wmf"/><Relationship Id="rId5" Type="http://schemas.openxmlformats.org/officeDocument/2006/relationships/image" Target="../media/image49.wmf"/><Relationship Id="rId15" Type="http://schemas.openxmlformats.org/officeDocument/2006/relationships/image" Target="../media/image57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3.bin"/><Relationship Id="rId1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6.bin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60.bin"/><Relationship Id="rId14" Type="http://schemas.openxmlformats.org/officeDocument/2006/relationships/oleObject" Target="../embeddings/oleObject6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7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0.bin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oleObject" Target="../embeddings/oleObject106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12" Type="http://schemas.openxmlformats.org/officeDocument/2006/relationships/oleObject" Target="../embeddings/oleObject105.bin"/><Relationship Id="rId17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9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8.bin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Relationship Id="rId14" Type="http://schemas.openxmlformats.org/officeDocument/2006/relationships/oleObject" Target="../embeddings/oleObject10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13" Type="http://schemas.openxmlformats.org/officeDocument/2006/relationships/oleObject" Target="../embeddings/oleObject123.bin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7.bin"/><Relationship Id="rId12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6.bin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5.bin"/><Relationship Id="rId10" Type="http://schemas.openxmlformats.org/officeDocument/2006/relationships/oleObject" Target="../embeddings/oleObject120.bin"/><Relationship Id="rId4" Type="http://schemas.openxmlformats.org/officeDocument/2006/relationships/oleObject" Target="../embeddings/oleObject114.bin"/><Relationship Id="rId9" Type="http://schemas.openxmlformats.org/officeDocument/2006/relationships/oleObject" Target="../embeddings/oleObject1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2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oleObject" Target="../embeddings/oleObject136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28.bin"/><Relationship Id="rId15" Type="http://schemas.openxmlformats.org/officeDocument/2006/relationships/oleObject" Target="../embeddings/oleObject13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Relationship Id="rId14" Type="http://schemas.openxmlformats.org/officeDocument/2006/relationships/oleObject" Target="../embeddings/oleObject13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Relationship Id="rId14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563196"/>
            <a:ext cx="7344816" cy="2361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Властивості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газів,рідин,твердих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тіл</a:t>
            </a:r>
            <a:endParaRPr lang="ru-RU" sz="48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92" y="5780782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Учениці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10-А </a:t>
            </a:r>
            <a:r>
              <a:rPr lang="ru-RU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uk-UA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Великокринківської</a:t>
            </a:r>
            <a:r>
              <a:rPr lang="uk-UA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ЗОШ</a:t>
            </a:r>
          </a:p>
          <a:p>
            <a:pPr algn="r"/>
            <a:r>
              <a:rPr lang="uk-UA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Попової </a:t>
            </a:r>
            <a:r>
              <a:rPr lang="uk-UA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Каріни</a:t>
            </a:r>
            <a:endPara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256" y="3140968"/>
            <a:ext cx="1790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Задачі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29354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5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700808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У скляній капілярній трубочні вода на Землі піднімається на висоту </a:t>
            </a:r>
            <a:r>
              <a:rPr lang="en-US" sz="2400" dirty="0" smtClean="0"/>
              <a:t>h</a:t>
            </a:r>
            <a:r>
              <a:rPr lang="en-US" sz="1400" dirty="0" smtClean="0"/>
              <a:t>1</a:t>
            </a:r>
            <a:r>
              <a:rPr lang="en-US" sz="2400" dirty="0" smtClean="0"/>
              <a:t>=1</a:t>
            </a:r>
            <a:r>
              <a:rPr lang="uk-UA" sz="2400" dirty="0" smtClean="0"/>
              <a:t>см. На яку висоту підніметься вода в тій самій трубці на Місяці, де прискорення вільного падіння</a:t>
            </a:r>
            <a:endParaRPr lang="ru-RU" sz="24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572000" y="2420888"/>
          <a:ext cx="1705446" cy="445868"/>
        </p:xfrm>
        <a:graphic>
          <a:graphicData uri="http://schemas.openxmlformats.org/presentationml/2006/ole">
            <p:oleObj spid="_x0000_s22531" name="Формула" r:id="rId3" imgW="87624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07504" y="908720"/>
          <a:ext cx="1179513" cy="542925"/>
        </p:xfrm>
        <a:graphic>
          <a:graphicData uri="http://schemas.openxmlformats.org/presentationml/2006/ole">
            <p:oleObj spid="_x0000_s23554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07504" y="1412776"/>
          <a:ext cx="1335087" cy="1812925"/>
        </p:xfrm>
        <a:graphic>
          <a:graphicData uri="http://schemas.openxmlformats.org/presentationml/2006/ole">
            <p:oleObj spid="_x0000_s23555" name="Формула" r:id="rId4" imgW="749160" imgH="101592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1403648" y="908720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107504" y="3212976"/>
            <a:ext cx="12961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79512" y="3429000"/>
          <a:ext cx="1089087" cy="395783"/>
        </p:xfrm>
        <a:graphic>
          <a:graphicData uri="http://schemas.openxmlformats.org/presentationml/2006/ole">
            <p:oleObj spid="_x0000_s23556" name="Формула" r:id="rId5" imgW="355320" imgH="177480" progId="Equation.3">
              <p:embed/>
            </p:oleObj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475656" y="908720"/>
          <a:ext cx="571500" cy="474662"/>
        </p:xfrm>
        <a:graphic>
          <a:graphicData uri="http://schemas.openxmlformats.org/presentationml/2006/ole">
            <p:oleObj spid="_x0000_s23557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1403648" y="1340768"/>
          <a:ext cx="720080" cy="362165"/>
        </p:xfrm>
        <a:graphic>
          <a:graphicData uri="http://schemas.openxmlformats.org/presentationml/2006/ole">
            <p:oleObj spid="_x0000_s23558" name="Формула" r:id="rId7" imgW="406080" imgH="203040" progId="Equation.3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195736" y="908720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2195736" y="908720"/>
          <a:ext cx="950913" cy="747713"/>
        </p:xfrm>
        <a:graphic>
          <a:graphicData uri="http://schemas.openxmlformats.org/presentationml/2006/ole">
            <p:oleObj spid="_x0000_s23559" name="Формула" r:id="rId8" imgW="533160" imgH="419040" progId="Equation.3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2267744" y="1700808"/>
          <a:ext cx="950912" cy="747713"/>
        </p:xfrm>
        <a:graphic>
          <a:graphicData uri="http://schemas.openxmlformats.org/presentationml/2006/ole">
            <p:oleObj spid="_x0000_s23560" name="Формула" r:id="rId9" imgW="533160" imgH="419040" progId="Equation.3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2195736" y="2492896"/>
          <a:ext cx="1606550" cy="747713"/>
        </p:xfrm>
        <a:graphic>
          <a:graphicData uri="http://schemas.openxmlformats.org/presentationml/2006/ole">
            <p:oleObj spid="_x0000_s23561" name="Формула" r:id="rId10" imgW="901440" imgH="419040" progId="Equation.3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2267744" y="3501008"/>
          <a:ext cx="1490662" cy="747713"/>
        </p:xfrm>
        <a:graphic>
          <a:graphicData uri="http://schemas.openxmlformats.org/presentationml/2006/ole">
            <p:oleObj spid="_x0000_s23562" name="Формула" r:id="rId11" imgW="838080" imgH="419040" progId="Equation.3">
              <p:embed/>
            </p:oleObj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2339752" y="4365104"/>
          <a:ext cx="1016000" cy="747713"/>
        </p:xfrm>
        <a:graphic>
          <a:graphicData uri="http://schemas.openxmlformats.org/presentationml/2006/ole">
            <p:oleObj spid="_x0000_s23563" name="Формула" r:id="rId12" imgW="571320" imgH="41904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3851920" y="908720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5004048" y="836712"/>
          <a:ext cx="2224088" cy="474663"/>
        </p:xfrm>
        <a:graphic>
          <a:graphicData uri="http://schemas.openxmlformats.org/presentationml/2006/ole">
            <p:oleObj spid="_x0000_s23564" name="Формула" r:id="rId13" imgW="838080" imgH="177480" progId="Equation.3">
              <p:embed/>
            </p:oleObj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3951288" y="1341438"/>
          <a:ext cx="2798762" cy="996950"/>
        </p:xfrm>
        <a:graphic>
          <a:graphicData uri="http://schemas.openxmlformats.org/presentationml/2006/ole">
            <p:oleObj spid="_x0000_s23565" name="Формула" r:id="rId14" imgW="1180800" imgH="419040" progId="Equation.3">
              <p:embed/>
            </p:oleObj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3884613" y="2492375"/>
          <a:ext cx="3341687" cy="917575"/>
        </p:xfrm>
        <a:graphic>
          <a:graphicData uri="http://schemas.openxmlformats.org/presentationml/2006/ole">
            <p:oleObj spid="_x0000_s23566" name="Формула" r:id="rId15" imgW="1625400" imgH="444240" progId="Equation.3">
              <p:embed/>
            </p:oleObj>
          </a:graphicData>
        </a:graphic>
      </p:graphicFrame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3923928" y="3861048"/>
          <a:ext cx="1655763" cy="407988"/>
        </p:xfrm>
        <a:graphic>
          <a:graphicData uri="http://schemas.openxmlformats.org/presentationml/2006/ole">
            <p:oleObj spid="_x0000_s23567" name="Формула" r:id="rId16" imgW="723600" imgH="177480" progId="Equation.3">
              <p:embed/>
            </p:oleObj>
          </a:graphicData>
        </a:graphic>
      </p:graphicFrame>
      <p:graphicFrame>
        <p:nvGraphicFramePr>
          <p:cNvPr id="12" name="Object 16"/>
          <p:cNvGraphicFramePr>
            <a:graphicFrameLocks noChangeAspect="1"/>
          </p:cNvGraphicFramePr>
          <p:nvPr/>
        </p:nvGraphicFramePr>
        <p:xfrm>
          <a:off x="5508104" y="3861048"/>
          <a:ext cx="3209925" cy="471488"/>
        </p:xfrm>
        <a:graphic>
          <a:graphicData uri="http://schemas.openxmlformats.org/presentationml/2006/ole">
            <p:oleObj spid="_x0000_s23568" name="Формула" r:id="rId17" imgW="156204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6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1628800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Визначити масу повітря, яка потрібна для заповнення камери в шині автомобіля, якщо  її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єм</a:t>
            </a:r>
            <a:r>
              <a:rPr lang="uk-UA" sz="2800" dirty="0" smtClean="0"/>
              <a:t> 12л. Камеру накачують за температури              до тиску  </a:t>
            </a:r>
            <a:endParaRPr lang="ru-RU" sz="2800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4427984" y="2564904"/>
          <a:ext cx="792088" cy="385924"/>
        </p:xfrm>
        <a:graphic>
          <a:graphicData uri="http://schemas.openxmlformats.org/presentationml/2006/ole">
            <p:oleObj spid="_x0000_s26629" name="Формула" r:id="rId3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732240" y="2492896"/>
          <a:ext cx="1582737" cy="495300"/>
        </p:xfrm>
        <a:graphic>
          <a:graphicData uri="http://schemas.openxmlformats.org/presentationml/2006/ole">
            <p:oleObj spid="_x0000_s26630" name="Формула" r:id="rId4" imgW="73656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0" y="908720"/>
          <a:ext cx="1179513" cy="542925"/>
        </p:xfrm>
        <a:graphic>
          <a:graphicData uri="http://schemas.openxmlformats.org/presentationml/2006/ole">
            <p:oleObj spid="_x0000_s27649" name="Формула" r:id="rId3" imgW="444240" imgH="20304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1979712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0" y="3356992"/>
            <a:ext cx="19797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0" y="1484784"/>
          <a:ext cx="1953970" cy="1800199"/>
        </p:xfrm>
        <a:graphic>
          <a:graphicData uri="http://schemas.openxmlformats.org/presentationml/2006/ole">
            <p:oleObj spid="_x0000_s27652" name="Формула" r:id="rId4" imgW="1193760" imgH="1091880" progId="Equation.3">
              <p:embed/>
            </p:oleObj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" y="3501008"/>
          <a:ext cx="899592" cy="452825"/>
        </p:xfrm>
        <a:graphic>
          <a:graphicData uri="http://schemas.openxmlformats.org/presentationml/2006/ole">
            <p:oleObj spid="_x0000_s27653" name="Формула" r:id="rId5" imgW="35532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39752" y="908720"/>
          <a:ext cx="573087" cy="474662"/>
        </p:xfrm>
        <a:graphic>
          <a:graphicData uri="http://schemas.openxmlformats.org/presentationml/2006/ole">
            <p:oleObj spid="_x0000_s27654" name="Формула" r:id="rId6" imgW="215640" imgH="17748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3275856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2051720" y="1412776"/>
          <a:ext cx="1159394" cy="360040"/>
        </p:xfrm>
        <a:graphic>
          <a:graphicData uri="http://schemas.openxmlformats.org/presentationml/2006/ole">
            <p:oleObj spid="_x0000_s27655" name="Формула" r:id="rId7" imgW="660240" imgH="203040" progId="Equation.3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2195736" y="1844824"/>
          <a:ext cx="720080" cy="327935"/>
        </p:xfrm>
        <a:graphic>
          <a:graphicData uri="http://schemas.openxmlformats.org/presentationml/2006/ole">
            <p:oleObj spid="_x0000_s27656" name="Формула" r:id="rId8" imgW="393480" imgH="177480" progId="Equation.3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4788024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3275856" y="1196752"/>
          <a:ext cx="1487487" cy="728663"/>
        </p:xfrm>
        <a:graphic>
          <a:graphicData uri="http://schemas.openxmlformats.org/presentationml/2006/ole">
            <p:oleObj spid="_x0000_s27657" name="Формула" r:id="rId9" imgW="812520" imgH="393480" progId="Equation.3">
              <p:embed/>
            </p:oleObj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3275856" y="2060848"/>
          <a:ext cx="1231900" cy="727075"/>
        </p:xfrm>
        <a:graphic>
          <a:graphicData uri="http://schemas.openxmlformats.org/presentationml/2006/ole">
            <p:oleObj spid="_x0000_s27658" name="Формула" r:id="rId10" imgW="672840" imgH="393480" progId="Equation.3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5724128" y="980728"/>
          <a:ext cx="2224088" cy="474662"/>
        </p:xfrm>
        <a:graphic>
          <a:graphicData uri="http://schemas.openxmlformats.org/presentationml/2006/ole">
            <p:oleObj spid="_x0000_s27659" name="Формула" r:id="rId11" imgW="838080" imgH="177480" progId="Equation.3">
              <p:embed/>
            </p:oleObj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4823520" y="1772816"/>
          <a:ext cx="4320480" cy="792088"/>
        </p:xfrm>
        <a:graphic>
          <a:graphicData uri="http://schemas.openxmlformats.org/presentationml/2006/ole">
            <p:oleObj spid="_x0000_s27660" name="Формула" r:id="rId12" imgW="3632040" imgH="622080" progId="Equation.3">
              <p:embed/>
            </p:oleObj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4860032" y="2924944"/>
          <a:ext cx="3656013" cy="704850"/>
        </p:xfrm>
        <a:graphic>
          <a:graphicData uri="http://schemas.openxmlformats.org/presentationml/2006/ole">
            <p:oleObj spid="_x0000_s27661" name="Формула" r:id="rId13" imgW="2323800" imgH="444240" progId="Equation.3">
              <p:embed/>
            </p:oleObj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4788025" y="4221088"/>
          <a:ext cx="1584176" cy="390349"/>
        </p:xfrm>
        <a:graphic>
          <a:graphicData uri="http://schemas.openxmlformats.org/presentationml/2006/ole">
            <p:oleObj spid="_x0000_s27662" name="Формула" r:id="rId14" imgW="723600" imgH="177480" progId="Equation.3">
              <p:embed/>
            </p:oleObj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6300192" y="4221088"/>
          <a:ext cx="2520950" cy="457200"/>
        </p:xfrm>
        <a:graphic>
          <a:graphicData uri="http://schemas.openxmlformats.org/presentationml/2006/ole">
            <p:oleObj spid="_x0000_s27663" name="Формула" r:id="rId15" imgW="113004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7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48478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Маса молекули водню дорівнює                                 </a:t>
            </a:r>
            <a:endParaRPr lang="ru-RU" sz="24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716016" y="1484784"/>
          <a:ext cx="1967752" cy="454777"/>
        </p:xfrm>
        <a:graphic>
          <a:graphicData uri="http://schemas.openxmlformats.org/presentationml/2006/ole">
            <p:oleObj spid="_x0000_s24578" name="Формула" r:id="rId3" imgW="990360" imgH="228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484784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                                                                                             </a:t>
            </a:r>
            <a:r>
              <a:rPr lang="uk-UA" sz="2400" dirty="0" smtClean="0"/>
              <a:t>. Вважаючи водень ідеальним газом, обчислити його тиск на стінки посудини при концентрації </a:t>
            </a:r>
            <a:endParaRPr lang="ru-RU" sz="2400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067944" y="2204864"/>
          <a:ext cx="1572910" cy="435545"/>
        </p:xfrm>
        <a:graphic>
          <a:graphicData uri="http://schemas.openxmlformats.org/presentationml/2006/ole">
            <p:oleObj spid="_x0000_s24579" name="Формула" r:id="rId4" imgW="73656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36" y="25649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і середній квадратичній швидкості теплового руху молекул</a:t>
            </a:r>
            <a:endParaRPr lang="ru-RU" sz="2400" dirty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67544" y="3068960"/>
          <a:ext cx="1916379" cy="389508"/>
        </p:xfrm>
        <a:graphic>
          <a:graphicData uri="http://schemas.openxmlformats.org/presentationml/2006/ole">
            <p:oleObj spid="_x0000_s24580" name="Формула" r:id="rId5" imgW="87624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07950" y="908050"/>
          <a:ext cx="1179513" cy="542925"/>
        </p:xfrm>
        <a:graphic>
          <a:graphicData uri="http://schemas.openxmlformats.org/presentationml/2006/ole">
            <p:oleObj spid="_x0000_s25602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07504" y="1484784"/>
          <a:ext cx="1765301" cy="1608138"/>
        </p:xfrm>
        <a:graphic>
          <a:graphicData uri="http://schemas.openxmlformats.org/presentationml/2006/ole">
            <p:oleObj spid="_x0000_s25603" name="Формула" r:id="rId4" imgW="990360" imgH="90144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1907704" y="908720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107504" y="3140968"/>
            <a:ext cx="1800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79512" y="3356992"/>
          <a:ext cx="611187" cy="363538"/>
        </p:xfrm>
        <a:graphic>
          <a:graphicData uri="http://schemas.openxmlformats.org/presentationml/2006/ole">
            <p:oleObj spid="_x0000_s25604" name="Формула" r:id="rId5" imgW="342720" imgH="20304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885950" y="1412875"/>
          <a:ext cx="1381125" cy="704850"/>
        </p:xfrm>
        <a:graphic>
          <a:graphicData uri="http://schemas.openxmlformats.org/presentationml/2006/ole">
            <p:oleObj spid="_x0000_s25605" name="Формула" r:id="rId6" imgW="774360" imgH="393480" progId="Equation.3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275856" y="908720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4788024" y="908720"/>
          <a:ext cx="2224088" cy="474662"/>
        </p:xfrm>
        <a:graphic>
          <a:graphicData uri="http://schemas.openxmlformats.org/presentationml/2006/ole">
            <p:oleObj spid="_x0000_s25606" name="Формула" r:id="rId7" imgW="838080" imgH="177480" progId="Equation.3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3419872" y="1700808"/>
          <a:ext cx="2808312" cy="825184"/>
        </p:xfrm>
        <a:graphic>
          <a:graphicData uri="http://schemas.openxmlformats.org/presentationml/2006/ole">
            <p:oleObj spid="_x0000_s25607" name="Формула" r:id="rId8" imgW="1434960" imgH="41904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3419872" y="2708920"/>
          <a:ext cx="3888432" cy="681350"/>
        </p:xfrm>
        <a:graphic>
          <a:graphicData uri="http://schemas.openxmlformats.org/presentationml/2006/ole">
            <p:oleObj spid="_x0000_s25608" name="Формула" r:id="rId9" imgW="2260440" imgH="393480" progId="Equation.3">
              <p:embed/>
            </p:oleObj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3419872" y="3789040"/>
          <a:ext cx="1655763" cy="407988"/>
        </p:xfrm>
        <a:graphic>
          <a:graphicData uri="http://schemas.openxmlformats.org/presentationml/2006/ole">
            <p:oleObj spid="_x0000_s25609" name="Формула" r:id="rId10" imgW="723600" imgH="177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76056" y="3861048"/>
          <a:ext cx="1485900" cy="352425"/>
        </p:xfrm>
        <a:graphic>
          <a:graphicData uri="http://schemas.openxmlformats.org/presentationml/2006/ole">
            <p:oleObj spid="_x0000_s25611" name="Формула" r:id="rId11" imgW="86328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8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780928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Скільки молекул міститься в 2г водяної пари?</a:t>
            </a:r>
            <a:endParaRPr lang="ru-RU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79512" y="1052736"/>
          <a:ext cx="1179513" cy="542925"/>
        </p:xfrm>
        <a:graphic>
          <a:graphicData uri="http://schemas.openxmlformats.org/presentationml/2006/ole">
            <p:oleObj spid="_x0000_s28674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51520" y="1844824"/>
          <a:ext cx="919969" cy="360040"/>
        </p:xfrm>
        <a:graphic>
          <a:graphicData uri="http://schemas.openxmlformats.org/presentationml/2006/ole">
            <p:oleObj spid="_x0000_s28675" name="Формула" r:id="rId4" imgW="457200" imgH="17748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1547664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0" y="3140968"/>
            <a:ext cx="15476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07504" y="3573016"/>
          <a:ext cx="928687" cy="450850"/>
        </p:xfrm>
        <a:graphic>
          <a:graphicData uri="http://schemas.openxmlformats.org/presentationml/2006/ole">
            <p:oleObj spid="_x0000_s28676" name="Формула" r:id="rId5" imgW="368280" imgH="177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835696" y="1052736"/>
          <a:ext cx="573088" cy="474663"/>
        </p:xfrm>
        <a:graphic>
          <a:graphicData uri="http://schemas.openxmlformats.org/presentationml/2006/ole">
            <p:oleObj spid="_x0000_s28677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691680" y="1844824"/>
          <a:ext cx="1008112" cy="395838"/>
        </p:xfrm>
        <a:graphic>
          <a:graphicData uri="http://schemas.openxmlformats.org/presentationml/2006/ole">
            <p:oleObj spid="_x0000_s28678" name="Формула" r:id="rId7" imgW="520560" imgH="203040" progId="Equation.3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843808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2987824" y="1052736"/>
          <a:ext cx="1635125" cy="436562"/>
        </p:xfrm>
        <a:graphic>
          <a:graphicData uri="http://schemas.openxmlformats.org/presentationml/2006/ole">
            <p:oleObj spid="_x0000_s28679" name="Формула" r:id="rId8" imgW="672840" imgH="177480" progId="Equation.3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2987824" y="1700808"/>
          <a:ext cx="1080120" cy="866376"/>
        </p:xfrm>
        <a:graphic>
          <a:graphicData uri="http://schemas.openxmlformats.org/presentationml/2006/ole">
            <p:oleObj spid="_x0000_s28680" name="Формула" r:id="rId9" imgW="495000" imgH="393480" progId="Equation.3">
              <p:embed/>
            </p:oleObj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0" y="2420888"/>
          <a:ext cx="1512739" cy="707571"/>
        </p:xfrm>
        <a:graphic>
          <a:graphicData uri="http://schemas.openxmlformats.org/presentationml/2006/ole">
            <p:oleObj spid="_x0000_s28681" name="Формула" r:id="rId10" imgW="850680" imgH="393480" progId="Equation.3">
              <p:embed/>
            </p:oleObj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1600201" y="2443164"/>
          <a:ext cx="1243608" cy="660870"/>
        </p:xfrm>
        <a:graphic>
          <a:graphicData uri="http://schemas.openxmlformats.org/presentationml/2006/ole">
            <p:oleObj spid="_x0000_s28682" name="Формула" r:id="rId11" imgW="749160" imgH="393480" progId="Equation.3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2843809" y="2708920"/>
          <a:ext cx="2745540" cy="648072"/>
        </p:xfrm>
        <a:graphic>
          <a:graphicData uri="http://schemas.openxmlformats.org/presentationml/2006/ole">
            <p:oleObj spid="_x0000_s28683" name="Формула" r:id="rId12" imgW="1790640" imgH="41904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5652120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6372200" y="980728"/>
          <a:ext cx="2224088" cy="474663"/>
        </p:xfrm>
        <a:graphic>
          <a:graphicData uri="http://schemas.openxmlformats.org/presentationml/2006/ole">
            <p:oleObj spid="_x0000_s28684" name="Формула" r:id="rId13" imgW="838080" imgH="177480" progId="Equation.3">
              <p:embed/>
            </p:oleObj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5694444" y="1844824"/>
          <a:ext cx="3449556" cy="483795"/>
        </p:xfrm>
        <a:graphic>
          <a:graphicData uri="http://schemas.openxmlformats.org/presentationml/2006/ole">
            <p:oleObj spid="_x0000_s28685" name="Формула" r:id="rId14" imgW="1638000" imgH="228600" progId="Equation.3">
              <p:embed/>
            </p:oleObj>
          </a:graphicData>
        </a:graphic>
      </p:graphicFrame>
      <p:graphicFrame>
        <p:nvGraphicFramePr>
          <p:cNvPr id="18" name="Object 14"/>
          <p:cNvGraphicFramePr>
            <a:graphicFrameLocks noChangeAspect="1"/>
          </p:cNvGraphicFramePr>
          <p:nvPr/>
        </p:nvGraphicFramePr>
        <p:xfrm>
          <a:off x="5665962" y="2852936"/>
          <a:ext cx="3478038" cy="450553"/>
        </p:xfrm>
        <a:graphic>
          <a:graphicData uri="http://schemas.openxmlformats.org/presentationml/2006/ole">
            <p:oleObj spid="_x0000_s28686" name="Формула" r:id="rId15" imgW="1777680" imgH="228600" progId="Equation.3">
              <p:embed/>
            </p:oleObj>
          </a:graphicData>
        </a:graphic>
      </p:graphicFrame>
      <p:graphicFrame>
        <p:nvGraphicFramePr>
          <p:cNvPr id="19" name="Object 15"/>
          <p:cNvGraphicFramePr>
            <a:graphicFrameLocks noChangeAspect="1"/>
          </p:cNvGraphicFramePr>
          <p:nvPr/>
        </p:nvGraphicFramePr>
        <p:xfrm>
          <a:off x="5652120" y="4077072"/>
          <a:ext cx="1512168" cy="372605"/>
        </p:xfrm>
        <a:graphic>
          <a:graphicData uri="http://schemas.openxmlformats.org/presentationml/2006/ole">
            <p:oleObj spid="_x0000_s28687" name="Формула" r:id="rId16" imgW="723600" imgH="177480" progId="Equation.3">
              <p:embed/>
            </p:oleObj>
          </a:graphicData>
        </a:graphic>
      </p:graphicFrame>
      <p:graphicFrame>
        <p:nvGraphicFramePr>
          <p:cNvPr id="20" name="Object 16"/>
          <p:cNvGraphicFramePr>
            <a:graphicFrameLocks noChangeAspect="1"/>
          </p:cNvGraphicFramePr>
          <p:nvPr/>
        </p:nvGraphicFramePr>
        <p:xfrm>
          <a:off x="7127776" y="4077072"/>
          <a:ext cx="2016224" cy="385076"/>
        </p:xfrm>
        <a:graphic>
          <a:graphicData uri="http://schemas.openxmlformats.org/presentationml/2006/ole">
            <p:oleObj spid="_x0000_s28688" name="Формула" r:id="rId17" imgW="120636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9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06084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Вважаючи водень в сонячній фотосфері ідеальним газом, визначити середню кінетичну енергію атомів Гідрогену. Концентрація атомів Гідрогену у фотосфері дорівнює приблизно                               . Тиск дорівнює приблизно                                       </a:t>
            </a:r>
            <a:endParaRPr lang="ru-RU" sz="20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4139952" y="2708920"/>
          <a:ext cx="1519957" cy="363643"/>
        </p:xfrm>
        <a:graphic>
          <a:graphicData uri="http://schemas.openxmlformats.org/presentationml/2006/ole">
            <p:oleObj spid="_x0000_s29698" name="Формула" r:id="rId3" imgW="96516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5536" y="3068960"/>
          <a:ext cx="1638300" cy="363537"/>
        </p:xfrm>
        <a:graphic>
          <a:graphicData uri="http://schemas.openxmlformats.org/presentationml/2006/ole">
            <p:oleObj spid="_x0000_s29699" name="Формула" r:id="rId4" imgW="104112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980728"/>
          <a:ext cx="1179512" cy="542925"/>
        </p:xfrm>
        <a:graphic>
          <a:graphicData uri="http://schemas.openxmlformats.org/presentationml/2006/ole">
            <p:oleObj spid="_x0000_s30722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0" y="1628800"/>
          <a:ext cx="2260005" cy="1080120"/>
        </p:xfrm>
        <a:graphic>
          <a:graphicData uri="http://schemas.openxmlformats.org/presentationml/2006/ole">
            <p:oleObj spid="_x0000_s30723" name="Формула" r:id="rId4" imgW="1015920" imgH="48240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2339752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0" y="3140968"/>
            <a:ext cx="23397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79512" y="3429000"/>
          <a:ext cx="919120" cy="432048"/>
        </p:xfrm>
        <a:graphic>
          <a:graphicData uri="http://schemas.openxmlformats.org/presentationml/2006/ole">
            <p:oleObj spid="_x0000_s30724" name="Формула" r:id="rId5" imgW="380880" imgH="177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483768" y="1268760"/>
          <a:ext cx="1360766" cy="864096"/>
        </p:xfrm>
        <a:graphic>
          <a:graphicData uri="http://schemas.openxmlformats.org/presentationml/2006/ole">
            <p:oleObj spid="_x0000_s30725" name="Формула" r:id="rId6" imgW="622080" imgH="39348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2555776" y="2276872"/>
          <a:ext cx="1396480" cy="432048"/>
        </p:xfrm>
        <a:graphic>
          <a:graphicData uri="http://schemas.openxmlformats.org/presentationml/2006/ole">
            <p:oleObj spid="_x0000_s30727" name="Формула" r:id="rId7" imgW="660240" imgH="2030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627784" y="2996952"/>
          <a:ext cx="1259485" cy="936104"/>
        </p:xfrm>
        <a:graphic>
          <a:graphicData uri="http://schemas.openxmlformats.org/presentationml/2006/ole">
            <p:oleObj spid="_x0000_s30728" name="Формула" r:id="rId8" imgW="533160" imgH="39348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283968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5220072" y="1052736"/>
          <a:ext cx="2224088" cy="474663"/>
        </p:xfrm>
        <a:graphic>
          <a:graphicData uri="http://schemas.openxmlformats.org/presentationml/2006/ole">
            <p:oleObj spid="_x0000_s30729" name="Формула" r:id="rId9" imgW="838080" imgH="177480" progId="Equation.3">
              <p:embed/>
            </p:oleObj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4355976" y="1484784"/>
          <a:ext cx="2505075" cy="920750"/>
        </p:xfrm>
        <a:graphic>
          <a:graphicData uri="http://schemas.openxmlformats.org/presentationml/2006/ole">
            <p:oleObj spid="_x0000_s30730" name="Формула" r:id="rId10" imgW="1079280" imgH="393480" progId="Equation.3">
              <p:embed/>
            </p:oleObj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4283968" y="2420889"/>
          <a:ext cx="3744416" cy="975612"/>
        </p:xfrm>
        <a:graphic>
          <a:graphicData uri="http://schemas.openxmlformats.org/presentationml/2006/ole">
            <p:oleObj spid="_x0000_s30731" name="Формула" r:id="rId11" imgW="1714320" imgH="444240" progId="Equation.3">
              <p:embed/>
            </p:oleObj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4355976" y="4149080"/>
          <a:ext cx="1655763" cy="407987"/>
        </p:xfrm>
        <a:graphic>
          <a:graphicData uri="http://schemas.openxmlformats.org/presentationml/2006/ole">
            <p:oleObj spid="_x0000_s30732" name="Формула" r:id="rId12" imgW="723600" imgH="177480" progId="Equation.3">
              <p:embed/>
            </p:oleObj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6012160" y="4077072"/>
          <a:ext cx="2551113" cy="501650"/>
        </p:xfrm>
        <a:graphic>
          <a:graphicData uri="http://schemas.openxmlformats.org/presentationml/2006/ole">
            <p:oleObj spid="_x0000_s30733" name="Формула" r:id="rId13" imgW="116820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88840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Знайти</a:t>
            </a:r>
            <a:r>
              <a:rPr lang="ru-RU" sz="3200" dirty="0" smtClean="0"/>
              <a:t> число молекул в 2 кг </a:t>
            </a:r>
            <a:r>
              <a:rPr lang="ru-RU" sz="3200" dirty="0" err="1" smtClean="0"/>
              <a:t>вуглекислого</a:t>
            </a:r>
            <a:r>
              <a:rPr lang="ru-RU" sz="3200" dirty="0" smtClean="0"/>
              <a:t> газу. </a:t>
            </a:r>
            <a:endParaRPr lang="ru-RU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10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988840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Манометр на балоні із стиснутим газом за температури Т</a:t>
            </a:r>
            <a:r>
              <a:rPr lang="uk-UA" sz="1200" dirty="0" smtClean="0"/>
              <a:t>1</a:t>
            </a:r>
            <a:r>
              <a:rPr lang="uk-UA" sz="2400" dirty="0" smtClean="0"/>
              <a:t>=300К показав тиск                               , а під час зниження температури до Т</a:t>
            </a:r>
            <a:r>
              <a:rPr lang="uk-UA" sz="1200" dirty="0" smtClean="0"/>
              <a:t>2</a:t>
            </a:r>
            <a:r>
              <a:rPr lang="uk-UA" sz="2400" dirty="0" smtClean="0"/>
              <a:t>=280К тиск                               . Визначте за цими даними, чи витікав газ із балона. </a:t>
            </a:r>
            <a:endParaRPr lang="ru-RU" sz="24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2195736" y="2348880"/>
          <a:ext cx="1959748" cy="432048"/>
        </p:xfrm>
        <a:graphic>
          <a:graphicData uri="http://schemas.openxmlformats.org/presentationml/2006/ole">
            <p:oleObj spid="_x0000_s32770" name="Формула" r:id="rId3" imgW="104112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55776" y="2708920"/>
          <a:ext cx="2016224" cy="438730"/>
        </p:xfrm>
        <a:graphic>
          <a:graphicData uri="http://schemas.openxmlformats.org/presentationml/2006/ole">
            <p:oleObj spid="_x0000_s32771" name="Формула" r:id="rId4" imgW="105408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107504" y="620688"/>
          <a:ext cx="1179513" cy="542925"/>
        </p:xfrm>
        <a:graphic>
          <a:graphicData uri="http://schemas.openxmlformats.org/presentationml/2006/ole">
            <p:oleObj spid="_x0000_s33794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07504" y="1340768"/>
          <a:ext cx="1984375" cy="1727200"/>
        </p:xfrm>
        <a:graphic>
          <a:graphicData uri="http://schemas.openxmlformats.org/presentationml/2006/ole">
            <p:oleObj spid="_x0000_s33795" name="Формула" r:id="rId4" imgW="1054080" imgH="91440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2195736" y="764704"/>
            <a:ext cx="0" cy="55446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0" y="3429000"/>
            <a:ext cx="2195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79512" y="3717032"/>
          <a:ext cx="788988" cy="742950"/>
        </p:xfrm>
        <a:graphic>
          <a:graphicData uri="http://schemas.openxmlformats.org/presentationml/2006/ole">
            <p:oleObj spid="_x0000_s33796" name="Формула" r:id="rId5" imgW="419040" imgH="393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339752" y="764704"/>
          <a:ext cx="1440160" cy="699891"/>
        </p:xfrm>
        <a:graphic>
          <a:graphicData uri="http://schemas.openxmlformats.org/presentationml/2006/ole">
            <p:oleObj spid="_x0000_s33797" name="Формула" r:id="rId6" imgW="812520" imgH="39348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411760" y="1772816"/>
          <a:ext cx="995496" cy="720080"/>
        </p:xfrm>
        <a:graphic>
          <a:graphicData uri="http://schemas.openxmlformats.org/presentationml/2006/ole">
            <p:oleObj spid="_x0000_s33798" name="Формула" r:id="rId7" imgW="545760" imgH="39348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2411760" y="2780928"/>
          <a:ext cx="1087814" cy="720080"/>
        </p:xfrm>
        <a:graphic>
          <a:graphicData uri="http://schemas.openxmlformats.org/presentationml/2006/ole">
            <p:oleObj spid="_x0000_s33799" name="Формула" r:id="rId8" imgW="596880" imgH="39348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411760" y="3789040"/>
          <a:ext cx="1133972" cy="720080"/>
        </p:xfrm>
        <a:graphic>
          <a:graphicData uri="http://schemas.openxmlformats.org/presentationml/2006/ole">
            <p:oleObj spid="_x0000_s33800" name="Формула" r:id="rId9" imgW="622080" imgH="39348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2267744" y="4869160"/>
          <a:ext cx="2268538" cy="1395412"/>
        </p:xfrm>
        <a:graphic>
          <a:graphicData uri="http://schemas.openxmlformats.org/presentationml/2006/ole">
            <p:oleObj spid="_x0000_s33801" name="Формула" r:id="rId10" imgW="1244520" imgH="761760" progId="Equation.3">
              <p:embed/>
            </p:oleObj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4572000" y="764704"/>
            <a:ext cx="0" cy="54726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508104" y="620688"/>
          <a:ext cx="2224088" cy="474662"/>
        </p:xfrm>
        <a:graphic>
          <a:graphicData uri="http://schemas.openxmlformats.org/presentationml/2006/ole">
            <p:oleObj spid="_x0000_s33802" name="Формула" r:id="rId11" imgW="838080" imgH="177480" progId="Equation.3">
              <p:embed/>
            </p:oleObj>
          </a:graphicData>
        </a:graphic>
      </p:graphicFrame>
      <p:graphicFrame>
        <p:nvGraphicFramePr>
          <p:cNvPr id="17" name="Object 11"/>
          <p:cNvGraphicFramePr>
            <a:graphicFrameLocks noChangeAspect="1"/>
          </p:cNvGraphicFramePr>
          <p:nvPr/>
        </p:nvGraphicFramePr>
        <p:xfrm>
          <a:off x="4644008" y="1412776"/>
          <a:ext cx="2304256" cy="885596"/>
        </p:xfrm>
        <a:graphic>
          <a:graphicData uri="http://schemas.openxmlformats.org/presentationml/2006/ole">
            <p:oleObj spid="_x0000_s33803" name="Формула" r:id="rId12" imgW="1130040" imgH="431640" progId="Equation.3">
              <p:embed/>
            </p:oleObj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4716016" y="2564904"/>
          <a:ext cx="3187761" cy="1008112"/>
        </p:xfrm>
        <a:graphic>
          <a:graphicData uri="http://schemas.openxmlformats.org/presentationml/2006/ole">
            <p:oleObj spid="_x0000_s33804" name="Формула" r:id="rId13" imgW="1409400" imgH="444240" progId="Equation.3">
              <p:embed/>
            </p:oleObj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4644008" y="4221088"/>
          <a:ext cx="1655763" cy="407988"/>
        </p:xfrm>
        <a:graphic>
          <a:graphicData uri="http://schemas.openxmlformats.org/presentationml/2006/ole">
            <p:oleObj spid="_x0000_s33805" name="Формула" r:id="rId14" imgW="723600" imgH="177480" progId="Equation.3">
              <p:embed/>
            </p:oleObj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6300192" y="4005064"/>
          <a:ext cx="864096" cy="814884"/>
        </p:xfrm>
        <a:graphic>
          <a:graphicData uri="http://schemas.openxmlformats.org/presentationml/2006/ole">
            <p:oleObj spid="_x0000_s33806" name="Формула" r:id="rId15" imgW="419040" imgH="39348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836712"/>
          <a:ext cx="1179513" cy="542925"/>
        </p:xfrm>
        <a:graphic>
          <a:graphicData uri="http://schemas.openxmlformats.org/presentationml/2006/ole">
            <p:oleObj spid="_x0000_s1026" name="Формула" r:id="rId3" imgW="444240" imgH="20304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123728" y="980728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2636912"/>
            <a:ext cx="21237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609" name="Object 3"/>
          <p:cNvGraphicFramePr>
            <a:graphicFrameLocks noChangeAspect="1"/>
          </p:cNvGraphicFramePr>
          <p:nvPr/>
        </p:nvGraphicFramePr>
        <p:xfrm>
          <a:off x="942975" y="1711325"/>
          <a:ext cx="179388" cy="339725"/>
        </p:xfrm>
        <a:graphic>
          <a:graphicData uri="http://schemas.openxmlformats.org/presentationml/2006/ole">
            <p:oleObj spid="_x0000_s1027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0" y="2780928"/>
          <a:ext cx="741756" cy="360040"/>
        </p:xfrm>
        <a:graphic>
          <a:graphicData uri="http://schemas.openxmlformats.org/presentationml/2006/ole">
            <p:oleObj spid="_x0000_s1028" name="Формула" r:id="rId5" imgW="368280" imgH="177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123728" y="908720"/>
          <a:ext cx="893762" cy="798513"/>
        </p:xfrm>
        <a:graphic>
          <a:graphicData uri="http://schemas.openxmlformats.org/presentationml/2006/ole">
            <p:oleObj spid="_x0000_s1029" name="Формула" r:id="rId6" imgW="444240" imgH="393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2195736" y="1844824"/>
          <a:ext cx="1071562" cy="360363"/>
        </p:xfrm>
        <a:graphic>
          <a:graphicData uri="http://schemas.openxmlformats.org/presentationml/2006/ole">
            <p:oleObj spid="_x0000_s1030" name="Формула" r:id="rId7" imgW="533160" imgH="177480" progId="Equation.3">
              <p:embed/>
            </p:oleObj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2123728" y="2276872"/>
          <a:ext cx="1223962" cy="796925"/>
        </p:xfrm>
        <a:graphic>
          <a:graphicData uri="http://schemas.openxmlformats.org/presentationml/2006/ole">
            <p:oleObj spid="_x0000_s1031" name="Формула" r:id="rId8" imgW="609480" imgH="393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0" y="1340769"/>
          <a:ext cx="2123728" cy="1102704"/>
        </p:xfrm>
        <a:graphic>
          <a:graphicData uri="http://schemas.openxmlformats.org/presentationml/2006/ole">
            <p:oleObj spid="_x0000_s1033" name="Формула" r:id="rId9" imgW="1320480" imgH="68580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3419872" y="980728"/>
            <a:ext cx="0" cy="35283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148064" y="908720"/>
          <a:ext cx="2224087" cy="474662"/>
        </p:xfrm>
        <a:graphic>
          <a:graphicData uri="http://schemas.openxmlformats.org/presentationml/2006/ole">
            <p:oleObj spid="_x0000_s1034" name="Формула" r:id="rId10" imgW="838080" imgH="177480" progId="Equation.3">
              <p:embed/>
            </p:oleObj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3563888" y="1484784"/>
          <a:ext cx="2351087" cy="798513"/>
        </p:xfrm>
        <a:graphic>
          <a:graphicData uri="http://schemas.openxmlformats.org/presentationml/2006/ole">
            <p:oleObj spid="_x0000_s1035" name="Формула" r:id="rId11" imgW="1168200" imgH="393480" progId="Equation.3">
              <p:embed/>
            </p:oleObj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3491880" y="2348880"/>
          <a:ext cx="3475037" cy="850900"/>
        </p:xfrm>
        <a:graphic>
          <a:graphicData uri="http://schemas.openxmlformats.org/presentationml/2006/ole">
            <p:oleObj spid="_x0000_s1036" name="Формула" r:id="rId12" imgW="1726920" imgH="419040" progId="Equation.3">
              <p:embed/>
            </p:oleObj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3491880" y="3501008"/>
          <a:ext cx="1920875" cy="474663"/>
        </p:xfrm>
        <a:graphic>
          <a:graphicData uri="http://schemas.openxmlformats.org/presentationml/2006/ole">
            <p:oleObj spid="_x0000_s1037" name="Формула" r:id="rId13" imgW="723600" imgH="177480" progId="Equation.3">
              <p:embed/>
            </p:oleObj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/>
        </p:nvGraphicFramePr>
        <p:xfrm>
          <a:off x="5364088" y="3501008"/>
          <a:ext cx="3399173" cy="576064"/>
        </p:xfrm>
        <a:graphic>
          <a:graphicData uri="http://schemas.openxmlformats.org/presentationml/2006/ole">
            <p:oleObj spid="_x0000_s1038" name="Формула" r:id="rId14" imgW="135864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2768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Балон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містить</a:t>
            </a:r>
            <a:r>
              <a:rPr lang="ru-RU" sz="2400" dirty="0" smtClean="0"/>
              <a:t> 50 л </a:t>
            </a:r>
            <a:r>
              <a:rPr lang="ru-RU" sz="2400" dirty="0" err="1" smtClean="0"/>
              <a:t>кисню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температурі</a:t>
            </a:r>
            <a:r>
              <a:rPr lang="ru-RU" sz="2400" dirty="0" smtClean="0"/>
              <a:t> 300К, </a:t>
            </a:r>
            <a:r>
              <a:rPr lang="ru-RU" sz="2400" dirty="0" err="1" smtClean="0"/>
              <a:t>тиску</a:t>
            </a:r>
            <a:r>
              <a:rPr lang="ru-RU" sz="2400" dirty="0" smtClean="0"/>
              <a:t>                           . </a:t>
            </a:r>
            <a:r>
              <a:rPr lang="ru-RU" sz="2400" dirty="0" err="1" smtClean="0"/>
              <a:t>Знайти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масу</a:t>
            </a:r>
            <a:r>
              <a:rPr lang="ru-RU" sz="2400" dirty="0" smtClean="0"/>
              <a:t> </a:t>
            </a:r>
            <a:r>
              <a:rPr lang="ru-RU" sz="2400" dirty="0" err="1" smtClean="0"/>
              <a:t>кисню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7092280" y="2276872"/>
          <a:ext cx="1923712" cy="474340"/>
        </p:xfrm>
        <a:graphic>
          <a:graphicData uri="http://schemas.openxmlformats.org/presentationml/2006/ole">
            <p:oleObj spid="_x0000_s16385" name="Формула" r:id="rId3" imgW="92700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836613"/>
          <a:ext cx="1179513" cy="542925"/>
        </p:xfrm>
        <a:graphic>
          <a:graphicData uri="http://schemas.openxmlformats.org/presentationml/2006/ole">
            <p:oleObj spid="_x0000_s2050" name="Формула" r:id="rId3" imgW="444240" imgH="203040" progId="Equation.3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123728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0" y="2780928"/>
            <a:ext cx="21237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31825" y="2851150"/>
          <a:ext cx="184150" cy="346075"/>
        </p:xfrm>
        <a:graphic>
          <a:graphicData uri="http://schemas.openxmlformats.org/presentationml/2006/ole">
            <p:oleObj spid="_x0000_s2052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0" y="1340768"/>
          <a:ext cx="2091408" cy="1355124"/>
        </p:xfrm>
        <a:graphic>
          <a:graphicData uri="http://schemas.openxmlformats.org/presentationml/2006/ole">
            <p:oleObj spid="_x0000_s2059" name="Формула" r:id="rId5" imgW="1371600" imgH="88884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-1" y="2996952"/>
          <a:ext cx="861569" cy="432048"/>
        </p:xfrm>
        <a:graphic>
          <a:graphicData uri="http://schemas.openxmlformats.org/presentationml/2006/ole">
            <p:oleObj spid="_x0000_s2060" name="Формула" r:id="rId6" imgW="355320" imgH="17748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3347864" y="980728"/>
          <a:ext cx="1236662" cy="600075"/>
        </p:xfrm>
        <a:graphic>
          <a:graphicData uri="http://schemas.openxmlformats.org/presentationml/2006/ole">
            <p:oleObj spid="_x0000_s2061" name="Формула" r:id="rId7" imgW="812520" imgH="39348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3347864" y="1700808"/>
          <a:ext cx="1023938" cy="600075"/>
        </p:xfrm>
        <a:graphic>
          <a:graphicData uri="http://schemas.openxmlformats.org/presentationml/2006/ole">
            <p:oleObj spid="_x0000_s2062" name="Формула" r:id="rId8" imgW="672840" imgH="3934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3347864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2483768" y="836712"/>
          <a:ext cx="573088" cy="474662"/>
        </p:xfrm>
        <a:graphic>
          <a:graphicData uri="http://schemas.openxmlformats.org/presentationml/2006/ole">
            <p:oleObj spid="_x0000_s2063" name="Формула" r:id="rId9" imgW="215640" imgH="177480" progId="Equation.3">
              <p:embed/>
            </p:oleObj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2123728" y="1268760"/>
          <a:ext cx="1192746" cy="360040"/>
        </p:xfrm>
        <a:graphic>
          <a:graphicData uri="http://schemas.openxmlformats.org/presentationml/2006/ole">
            <p:oleObj spid="_x0000_s2064" name="Формула" r:id="rId10" imgW="672840" imgH="203040" progId="Equation.3">
              <p:embed/>
            </p:oleObj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>
            <a:off x="4716016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17"/>
          <p:cNvGraphicFramePr>
            <a:graphicFrameLocks noChangeAspect="1"/>
          </p:cNvGraphicFramePr>
          <p:nvPr/>
        </p:nvGraphicFramePr>
        <p:xfrm>
          <a:off x="5796136" y="908720"/>
          <a:ext cx="2224087" cy="474663"/>
        </p:xfrm>
        <a:graphic>
          <a:graphicData uri="http://schemas.openxmlformats.org/presentationml/2006/ole">
            <p:oleObj spid="_x0000_s2065" name="Формула" r:id="rId11" imgW="838080" imgH="177480" progId="Equation.3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4788023" y="1556792"/>
          <a:ext cx="4066797" cy="720080"/>
        </p:xfrm>
        <a:graphic>
          <a:graphicData uri="http://schemas.openxmlformats.org/presentationml/2006/ole">
            <p:oleObj spid="_x0000_s2066" name="Формула" r:id="rId12" imgW="2514600" imgH="444240" progId="Equation.3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4716016" y="2564904"/>
          <a:ext cx="4320480" cy="1165203"/>
        </p:xfrm>
        <a:graphic>
          <a:graphicData uri="http://schemas.openxmlformats.org/presentationml/2006/ole">
            <p:oleObj spid="_x0000_s2069" name="Формула" r:id="rId13" imgW="2450880" imgH="660240" progId="Equation.3">
              <p:embed/>
            </p:oleObj>
          </a:graphicData>
        </a:graphic>
      </p:graphicFrame>
      <p:graphicFrame>
        <p:nvGraphicFramePr>
          <p:cNvPr id="10" name="Object 22"/>
          <p:cNvGraphicFramePr>
            <a:graphicFrameLocks noChangeAspect="1"/>
          </p:cNvGraphicFramePr>
          <p:nvPr/>
        </p:nvGraphicFramePr>
        <p:xfrm>
          <a:off x="4788024" y="4005064"/>
          <a:ext cx="1656184" cy="409255"/>
        </p:xfrm>
        <a:graphic>
          <a:graphicData uri="http://schemas.openxmlformats.org/presentationml/2006/ole">
            <p:oleObj spid="_x0000_s2070" name="Формула" r:id="rId14" imgW="723600" imgH="177480" progId="Equation.3">
              <p:embed/>
            </p:oleObj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6444208" y="4005064"/>
          <a:ext cx="1347788" cy="404813"/>
        </p:xfrm>
        <a:graphic>
          <a:graphicData uri="http://schemas.openxmlformats.org/presentationml/2006/ole">
            <p:oleObj spid="_x0000_s2071" name="Формула" r:id="rId15" imgW="68580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204864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Знайти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масу</a:t>
            </a:r>
            <a:r>
              <a:rPr lang="ru-RU" sz="2400" dirty="0" smtClean="0"/>
              <a:t> </a:t>
            </a:r>
            <a:r>
              <a:rPr lang="ru-RU" sz="2400" dirty="0" err="1" smtClean="0"/>
              <a:t>водяної</a:t>
            </a:r>
            <a:r>
              <a:rPr lang="ru-RU" sz="2400" dirty="0" smtClean="0"/>
              <a:t> пари,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спортивній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залі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об'ємом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                , при </a:t>
            </a:r>
          </a:p>
          <a:p>
            <a:r>
              <a:rPr lang="ru-RU" sz="2400" dirty="0" err="1" smtClean="0"/>
              <a:t>температурі</a:t>
            </a:r>
            <a:r>
              <a:rPr lang="ru-RU" sz="2400" dirty="0" smtClean="0"/>
              <a:t> 30 ℃,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вологість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 80%. </a:t>
            </a:r>
            <a:endParaRPr lang="ru-RU" sz="2400" dirty="0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691680" y="2564904"/>
          <a:ext cx="1021859" cy="419224"/>
        </p:xfrm>
        <a:graphic>
          <a:graphicData uri="http://schemas.openxmlformats.org/presentationml/2006/ole">
            <p:oleObj spid="_x0000_s18433" name="Формула" r:id="rId3" imgW="49500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836613"/>
          <a:ext cx="1179513" cy="542925"/>
        </p:xfrm>
        <a:graphic>
          <a:graphicData uri="http://schemas.openxmlformats.org/presentationml/2006/ole">
            <p:oleObj spid="_x0000_s3074" name="Формула" r:id="rId3" imgW="444240" imgH="2030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7625" y="1284288"/>
          <a:ext cx="1788071" cy="1319698"/>
        </p:xfrm>
        <a:graphic>
          <a:graphicData uri="http://schemas.openxmlformats.org/presentationml/2006/ole">
            <p:oleObj spid="_x0000_s3075" name="Формула" r:id="rId4" imgW="1307880" imgH="96516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07504" y="2852936"/>
          <a:ext cx="722434" cy="360040"/>
        </p:xfrm>
        <a:graphic>
          <a:graphicData uri="http://schemas.openxmlformats.org/presentationml/2006/ole">
            <p:oleObj spid="_x0000_s3076" name="Формула" r:id="rId5" imgW="355320" imgH="177480" progId="Equation.3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1835696" y="908720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0" y="2708920"/>
            <a:ext cx="18356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907704" y="1052736"/>
          <a:ext cx="714375" cy="277813"/>
        </p:xfrm>
        <a:graphic>
          <a:graphicData uri="http://schemas.openxmlformats.org/presentationml/2006/ole">
            <p:oleObj spid="_x0000_s3077" name="Формула" r:id="rId6" imgW="520560" imgH="2030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907704" y="1556792"/>
          <a:ext cx="1201737" cy="573088"/>
        </p:xfrm>
        <a:graphic>
          <a:graphicData uri="http://schemas.openxmlformats.org/presentationml/2006/ole">
            <p:oleObj spid="_x0000_s3078" name="Формула" r:id="rId7" imgW="876240" imgH="4190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907704" y="2204864"/>
          <a:ext cx="749300" cy="538162"/>
        </p:xfrm>
        <a:graphic>
          <a:graphicData uri="http://schemas.openxmlformats.org/presentationml/2006/ole">
            <p:oleObj spid="_x0000_s3079" name="Формула" r:id="rId8" imgW="545760" imgH="39348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1907704" y="2780928"/>
          <a:ext cx="906463" cy="538163"/>
        </p:xfrm>
        <a:graphic>
          <a:graphicData uri="http://schemas.openxmlformats.org/presentationml/2006/ole">
            <p:oleObj spid="_x0000_s3080" name="Формула" r:id="rId9" imgW="660240" imgH="393480" progId="Equation.3">
              <p:embed/>
            </p:oleObj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3131840" y="980728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4932040" y="908720"/>
          <a:ext cx="2224087" cy="474663"/>
        </p:xfrm>
        <a:graphic>
          <a:graphicData uri="http://schemas.openxmlformats.org/presentationml/2006/ole">
            <p:oleObj spid="_x0000_s3081" name="Формула" r:id="rId10" imgW="838080" imgH="17748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491880" y="1484784"/>
          <a:ext cx="2670246" cy="936104"/>
        </p:xfrm>
        <a:graphic>
          <a:graphicData uri="http://schemas.openxmlformats.org/presentationml/2006/ole">
            <p:oleObj spid="_x0000_s3082" name="Формула" r:id="rId11" imgW="1117440" imgH="3934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3563888" y="2636912"/>
          <a:ext cx="4042266" cy="936104"/>
        </p:xfrm>
        <a:graphic>
          <a:graphicData uri="http://schemas.openxmlformats.org/presentationml/2006/ole">
            <p:oleObj spid="_x0000_s3083" name="Формула" r:id="rId12" imgW="1803240" imgH="419040" progId="Equation.3">
              <p:embed/>
            </p:oleObj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3563888" y="3861048"/>
          <a:ext cx="1655763" cy="407988"/>
        </p:xfrm>
        <a:graphic>
          <a:graphicData uri="http://schemas.openxmlformats.org/presentationml/2006/ole">
            <p:oleObj spid="_x0000_s3084" name="Формула" r:id="rId13" imgW="723600" imgH="17748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5220072" y="3861048"/>
          <a:ext cx="1369496" cy="399033"/>
        </p:xfrm>
        <a:graphic>
          <a:graphicData uri="http://schemas.openxmlformats.org/presentationml/2006/ole">
            <p:oleObj spid="_x0000_s3085" name="Формула" r:id="rId14" imgW="60948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16832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Яким</a:t>
            </a:r>
            <a:r>
              <a:rPr lang="ru-RU" sz="2800" dirty="0" smtClean="0"/>
              <a:t> повинен бути </a:t>
            </a:r>
            <a:r>
              <a:rPr lang="ru-RU" sz="2800" dirty="0" err="1" smtClean="0"/>
              <a:t>радіус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капілярної</a:t>
            </a:r>
            <a:r>
              <a:rPr lang="ru-RU" sz="2800" dirty="0" smtClean="0"/>
              <a:t> трубки для того,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вода в </a:t>
            </a:r>
            <a:r>
              <a:rPr lang="ru-RU" sz="2800" dirty="0" err="1" smtClean="0"/>
              <a:t>капілярі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піднялася</a:t>
            </a:r>
            <a:r>
              <a:rPr lang="ru-RU" sz="2800" dirty="0" smtClean="0"/>
              <a:t> на 10 см? </a:t>
            </a:r>
            <a:r>
              <a:rPr lang="ru-RU" sz="2800" dirty="0" err="1" smtClean="0"/>
              <a:t>Коефіцієнт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поверхневого</a:t>
            </a:r>
            <a:r>
              <a:rPr lang="ru-RU" sz="2800" dirty="0" smtClean="0"/>
              <a:t> натягу води </a:t>
            </a:r>
            <a:r>
              <a:rPr lang="ru-RU" sz="2800" dirty="0" err="1" smtClean="0"/>
              <a:t>рівний</a:t>
            </a:r>
            <a:endParaRPr lang="ru-RU" sz="28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559425" y="2781300"/>
          <a:ext cx="1598613" cy="411163"/>
        </p:xfrm>
        <a:graphic>
          <a:graphicData uri="http://schemas.openxmlformats.org/presentationml/2006/ole">
            <p:oleObj spid="_x0000_s20482" name="Формула" r:id="rId3" imgW="78732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908720"/>
          <a:ext cx="1179513" cy="542925"/>
        </p:xfrm>
        <a:graphic>
          <a:graphicData uri="http://schemas.openxmlformats.org/presentationml/2006/ole">
            <p:oleObj spid="_x0000_s21506" name="Формула" r:id="rId3" imgW="444240" imgH="203040" progId="Equation.3">
              <p:embed/>
            </p:oleObj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1907704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0" y="1412776"/>
          <a:ext cx="1878666" cy="1224136"/>
        </p:xfrm>
        <a:graphic>
          <a:graphicData uri="http://schemas.openxmlformats.org/presentationml/2006/ole">
            <p:oleObj spid="_x0000_s21507" name="Формула" r:id="rId4" imgW="1054080" imgH="68580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07503" y="2852936"/>
          <a:ext cx="792089" cy="443919"/>
        </p:xfrm>
        <a:graphic>
          <a:graphicData uri="http://schemas.openxmlformats.org/presentationml/2006/ole">
            <p:oleObj spid="_x0000_s21508" name="Формула" r:id="rId5" imgW="317160" imgH="177480" progId="Equation.3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0" y="2708920"/>
            <a:ext cx="19077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979712" y="908720"/>
          <a:ext cx="571500" cy="474662"/>
        </p:xfrm>
        <a:graphic>
          <a:graphicData uri="http://schemas.openxmlformats.org/presentationml/2006/ole">
            <p:oleObj spid="_x0000_s21509" name="Формула" r:id="rId6" imgW="215640" imgH="17748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979712" y="1412776"/>
          <a:ext cx="610986" cy="391815"/>
        </p:xfrm>
        <a:graphic>
          <a:graphicData uri="http://schemas.openxmlformats.org/presentationml/2006/ole">
            <p:oleObj spid="_x0000_s21510" name="Формула" r:id="rId7" imgW="317160" imgH="20304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2699792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843808" y="980728"/>
          <a:ext cx="1027113" cy="809625"/>
        </p:xfrm>
        <a:graphic>
          <a:graphicData uri="http://schemas.openxmlformats.org/presentationml/2006/ole">
            <p:oleObj spid="_x0000_s21511" name="Формула" r:id="rId8" imgW="533160" imgH="419040" progId="Equation.3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843808" y="1916832"/>
          <a:ext cx="1052512" cy="809625"/>
        </p:xfrm>
        <a:graphic>
          <a:graphicData uri="http://schemas.openxmlformats.org/presentationml/2006/ole">
            <p:oleObj spid="_x0000_s21512" name="Формула" r:id="rId9" imgW="545760" imgH="419040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067944" y="1052736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5004048" y="980728"/>
          <a:ext cx="2224087" cy="474663"/>
        </p:xfrm>
        <a:graphic>
          <a:graphicData uri="http://schemas.openxmlformats.org/presentationml/2006/ole">
            <p:oleObj spid="_x0000_s21513" name="Формула" r:id="rId10" imgW="838080" imgH="177480" progId="Equation.3">
              <p:embed/>
            </p:oleObj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4076700" y="1628800"/>
          <a:ext cx="5067300" cy="809625"/>
        </p:xfrm>
        <a:graphic>
          <a:graphicData uri="http://schemas.openxmlformats.org/presentationml/2006/ole">
            <p:oleObj spid="_x0000_s21514" name="Формула" r:id="rId11" imgW="2628720" imgH="419040" progId="Equation.3">
              <p:embed/>
            </p:oleObj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4139952" y="2852936"/>
          <a:ext cx="3403600" cy="858838"/>
        </p:xfrm>
        <a:graphic>
          <a:graphicData uri="http://schemas.openxmlformats.org/presentationml/2006/ole">
            <p:oleObj spid="_x0000_s21515" name="Формула" r:id="rId12" imgW="1765080" imgH="444240" progId="Equation.3">
              <p:embed/>
            </p:oleObj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4139952" y="4149080"/>
          <a:ext cx="1655762" cy="407988"/>
        </p:xfrm>
        <a:graphic>
          <a:graphicData uri="http://schemas.openxmlformats.org/presentationml/2006/ole">
            <p:oleObj spid="_x0000_s21516" name="Формула" r:id="rId13" imgW="723600" imgH="177480" progId="Equation.3">
              <p:embed/>
            </p:oleObj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5796136" y="4149080"/>
          <a:ext cx="1665288" cy="441325"/>
        </p:xfrm>
        <a:graphic>
          <a:graphicData uri="http://schemas.openxmlformats.org/presentationml/2006/ole">
            <p:oleObj spid="_x0000_s21517" name="Формула" r:id="rId14" imgW="86328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249</Words>
  <Application>Microsoft Office PowerPoint</Application>
  <PresentationFormat>Экран (4:3)</PresentationFormat>
  <Paragraphs>28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Тема Office</vt:lpstr>
      <vt:lpstr>Формула</vt:lpstr>
      <vt:lpstr>Microsoft Equation 3.0</vt:lpstr>
      <vt:lpstr>Слайд 1</vt:lpstr>
      <vt:lpstr>Задача 1</vt:lpstr>
      <vt:lpstr>Слайд 3</vt:lpstr>
      <vt:lpstr>Задача 2</vt:lpstr>
      <vt:lpstr>Слайд 5</vt:lpstr>
      <vt:lpstr>Задача 3</vt:lpstr>
      <vt:lpstr>Слайд 7</vt:lpstr>
      <vt:lpstr>Задача 4</vt:lpstr>
      <vt:lpstr>Слайд 9</vt:lpstr>
      <vt:lpstr>Задача 5</vt:lpstr>
      <vt:lpstr>Слайд 11</vt:lpstr>
      <vt:lpstr>Задача 6</vt:lpstr>
      <vt:lpstr>Слайд 13</vt:lpstr>
      <vt:lpstr>Задача 7</vt:lpstr>
      <vt:lpstr>Слайд 15</vt:lpstr>
      <vt:lpstr>Задача 8</vt:lpstr>
      <vt:lpstr>Слайд 17</vt:lpstr>
      <vt:lpstr>Задача 9</vt:lpstr>
      <vt:lpstr>Слайд 19</vt:lpstr>
      <vt:lpstr>Задача 10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Ярослав</cp:lastModifiedBy>
  <cp:revision>116</cp:revision>
  <dcterms:created xsi:type="dcterms:W3CDTF">2012-07-31T15:34:20Z</dcterms:created>
  <dcterms:modified xsi:type="dcterms:W3CDTF">2014-05-05T19:35:34Z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