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 algn="ctr">
              <a:defRPr b="1" cap="none" spc="0">
                <a:ln/>
                <a:solidFill>
                  <a:srgbClr val="29331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4414846" cy="1395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14500" y="1643063"/>
            <a:ext cx="71151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/>
          <a:solidFill>
            <a:srgbClr val="2E39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82%D1%83%D1%82%D1%8C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7.png"/><Relationship Id="rId5" Type="http://schemas.openxmlformats.org/officeDocument/2006/relationships/hyperlink" Target="http://uk.wikipedia.org/wiki/%D0%9C%D1%96%D0%B4%D1%8C" TargetMode="External"/><Relationship Id="rId4" Type="http://schemas.openxmlformats.org/officeDocument/2006/relationships/hyperlink" Target="http://uk.wikipedia.org/wiki/%D0%9F%D0%B8%D1%82%D0%BE%D0%BC%D0%B8%D0%B9_%D0%BE%D0%BF%D1%96%D1%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1%96%D0%B0%D0%BC%D0%B0%D0%B3%D0%BD%D0%B5%D1%82%D0%B8%D0%BA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8.png"/><Relationship Id="rId5" Type="http://schemas.openxmlformats.org/officeDocument/2006/relationships/hyperlink" Target="http://uk.wikipedia.org/wiki/%D0%9B%D0%B5%D0%B2%D1%96%D1%82%D0%B0%D1%86%D1%96%D1%8F" TargetMode="External"/><Relationship Id="rId4" Type="http://schemas.openxmlformats.org/officeDocument/2006/relationships/hyperlink" Target="http://uk.wikipedia.org/wiki/%D0%9C%D0%B0%D0%B3%D0%BD%D1%96%D1%82%D0%BD%D0%B5_%D0%BF%D0%BE%D0%BB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F%D0%B5%D1%80%D1%88%D0%B5_%D0%BA%D1%80%D0%B8%D1%82%D0%B8%D1%87%D0%BD%D0%B5_%D0%BC%D0%B0%D0%B3%D0%BD%D1%96%D1%82%D0%BD%D0%B5_%D0%BF%D0%BE%D0%BB%D0%B5&amp;action=edit&amp;redlink=1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9.png"/><Relationship Id="rId5" Type="http://schemas.openxmlformats.org/officeDocument/2006/relationships/hyperlink" Target="http://uk.wikipedia.org/wiki/%D0%95%D0%BB%D0%B5%D0%BA%D1%82%D1%80%D0%BE%D0%BC%D0%B0%D0%B3%D0%BD%D1%96%D1%82" TargetMode="External"/><Relationship Id="rId4" Type="http://schemas.openxmlformats.org/officeDocument/2006/relationships/hyperlink" Target="http://uk.wikipedia.org/wiki/%D0%90%D0%B1%D1%80%D0%B8%D0%BA%D0%BE%D1%81%D1%96%D0%B2%D1%81%D1%8C%D0%BA%D0%B8%D0%B9_%D0%B2%D0%B8%D1%85%D0%BE%D1%8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uk.wikipedia.org/wiki/%D0%90%D1%82%D0%BE%D0%BC" TargetMode="External"/><Relationship Id="rId7" Type="http://schemas.openxmlformats.org/officeDocument/2006/relationships/hyperlink" Target="http://uk.wikipedia.org/wiki/%D0%9A%D0%BE%D0%BD%D1%86%D0%B5%D0%BD%D1%82%D1%80%D0%B0%D1%86%D1%96%D1%8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hyperlink" Target="http://uk.wikipedia.org/wiki/%D0%9A%D0%B2%D0%B0%D0%BD%D1%82" TargetMode="External"/><Relationship Id="rId5" Type="http://schemas.openxmlformats.org/officeDocument/2006/relationships/hyperlink" Target="http://uk.wikipedia.org/wiki/%D0%94%D0%B8%D1%81%D0%BA%D1%80%D0%B5%D1%82%D0%BD%D1%96%D1%81%D1%82%D1%8C" TargetMode="External"/><Relationship Id="rId4" Type="http://schemas.openxmlformats.org/officeDocument/2006/relationships/hyperlink" Target="http://uk.wikipedia.org/wiki/%D0%95%D0%BB%D0%B5%D0%BA%D1%82%D1%80%D0%BE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858000" cy="214314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i="1" dirty="0" smtClean="0"/>
              <a:t>Підготувала</a:t>
            </a:r>
          </a:p>
          <a:p>
            <a:r>
              <a:rPr lang="uk-UA" sz="3600" i="1" dirty="0" smtClean="0"/>
              <a:t> учениця 9-А класу </a:t>
            </a:r>
          </a:p>
          <a:p>
            <a:r>
              <a:rPr lang="uk-UA" sz="3600" i="1" dirty="0" smtClean="0"/>
              <a:t>Колпакчі Яна</a:t>
            </a:r>
            <a:endParaRPr lang="ru-RU" sz="3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928670"/>
            <a:ext cx="657229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err="1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Надпро</a:t>
            </a:r>
            <a:r>
              <a:rPr lang="ru-RU" sz="7200" b="1" cap="none" spc="50" dirty="0" err="1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відність</a:t>
            </a:r>
            <a:endParaRPr lang="ru-RU" sz="7200" b="1" cap="none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8001024" cy="5786478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квантове </a:t>
            </a:r>
            <a:r>
              <a:rPr lang="vi-VN" dirty="0" smtClean="0"/>
              <a:t>явище протікання </a:t>
            </a:r>
            <a:r>
              <a:rPr lang="vi-VN" dirty="0" smtClean="0"/>
              <a:t>електричног</a:t>
            </a:r>
            <a:r>
              <a:rPr lang="uk-UA" dirty="0" smtClean="0"/>
              <a:t>о</a:t>
            </a:r>
            <a:r>
              <a:rPr lang="vi-VN" dirty="0" smtClean="0"/>
              <a:t> </a:t>
            </a:r>
            <a:r>
              <a:rPr lang="vi-VN" dirty="0" smtClean="0"/>
              <a:t>струму у твердому тілі без втрат. Явище надпровідності було </a:t>
            </a:r>
            <a:r>
              <a:rPr lang="vi-VN" dirty="0" smtClean="0"/>
              <a:t>відкрито</a:t>
            </a:r>
            <a:r>
              <a:rPr lang="vi-VN" dirty="0" smtClean="0"/>
              <a:t> в 1911 році голландським науковцем </a:t>
            </a:r>
            <a:r>
              <a:rPr lang="vi-VN" dirty="0" smtClean="0">
                <a:hlinkClick r:id="" action="ppaction://hlinkshowjump?jump=nextslide"/>
              </a:rPr>
              <a:t>Камерлінґ-Оннесом</a:t>
            </a:r>
            <a:r>
              <a:rPr lang="vi-VN" dirty="0" smtClean="0"/>
              <a:t>, лауреатом </a:t>
            </a:r>
            <a:r>
              <a:rPr lang="vi-VN" dirty="0" smtClean="0"/>
              <a:t>Нобелівсько</a:t>
            </a:r>
            <a:r>
              <a:rPr lang="uk-UA" dirty="0" smtClean="0"/>
              <a:t>ї</a:t>
            </a:r>
            <a:r>
              <a:rPr lang="vi-VN" dirty="0" smtClean="0"/>
              <a:t> </a:t>
            </a:r>
            <a:r>
              <a:rPr lang="vi-VN" dirty="0" smtClean="0"/>
              <a:t>премії 1913 року. Усього за відкриття в області надпровідності було видано п'ять Нобелівських премій з фізики: в 1913, 1972, 1973, 1987 та 2003 роках.</a:t>
            </a:r>
          </a:p>
          <a:p>
            <a:r>
              <a:rPr lang="vi-VN" dirty="0" smtClean="0"/>
              <a:t>Явище надпровідності існує для низки матеріалів, не обов'язково добрих провідників при звичайних температурах. Перехід до надпровідного стану відбувається при певній температурі, яку називають </a:t>
            </a:r>
            <a:r>
              <a:rPr lang="vi-VN" b="1" dirty="0" smtClean="0"/>
              <a:t>критичною температурою надпровідного переходу</a:t>
            </a:r>
            <a:r>
              <a:rPr lang="vi-VN" dirty="0" smtClean="0"/>
              <a:t>. Надпровідність, проте, може бути зруйнована, якщо помістити зразок у зовнішнє </a:t>
            </a:r>
            <a:r>
              <a:rPr lang="vi-VN" u="sng" dirty="0" smtClean="0"/>
              <a:t>магнітне поле</a:t>
            </a:r>
            <a:r>
              <a:rPr lang="vi-VN" dirty="0" smtClean="0"/>
              <a:t>, яке перевищує певне критичне значення. Це </a:t>
            </a:r>
            <a:r>
              <a:rPr lang="vi-VN" b="1" dirty="0" smtClean="0"/>
              <a:t>критичне магнітне поле</a:t>
            </a:r>
            <a:r>
              <a:rPr lang="vi-VN" dirty="0" smtClean="0"/>
              <a:t> зменшується при збільшенні температури.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Надпрові́дність </a:t>
            </a:r>
            <a:r>
              <a:rPr lang="vi-VN" sz="3600" dirty="0" smtClean="0"/>
              <a:t>—</a:t>
            </a:r>
            <a:endParaRPr lang="uk-UA" sz="3600" dirty="0" smtClean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sz="49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Гейке</a:t>
            </a:r>
            <a:r>
              <a:rPr lang="uk-UA" sz="4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9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Камерлінг-Оннес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929586" cy="607220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Голландський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фізик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Хейке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Камерлінг-Оннес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Гронінгені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півночі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100" u="sng" dirty="0" err="1" smtClean="0">
                <a:latin typeface="Arial" pitchFamily="34" charset="0"/>
                <a:cs typeface="Arial" pitchFamily="34" charset="0"/>
              </a:rPr>
              <a:t>Нідерландів</a:t>
            </a:r>
            <a:r>
              <a:rPr lang="ru-RU" sz="31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середньої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школи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Камерлінг-Оннес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у 1870 р. поступив в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Гронінгенській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вивчав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математику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фізику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Своє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вражаюче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відкриття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Камерлінг-Оннес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зробив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в 1911 р.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виявив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низьких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температурах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електричний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опір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металів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зникає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явище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Камерлінг-Оннес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назвав </a:t>
            </a:r>
            <a:r>
              <a:rPr lang="ru-RU" sz="31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надпровідністю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Камерлінг-Оннес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припустив,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пояснення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надпровідності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буде дано квантовою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теорією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У 1957 р. Джон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Бардін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Леон Купер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Дж. Роберт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Шріффер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запропонували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теоретичне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пояснення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явища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надпровідності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Камерлінг-Оннес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удостоєний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Нобелівської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премії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фізики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1913 року «за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властивостей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низьких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температурах,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привели до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рідкого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гелію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».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merlingh_portr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10325"/>
            <a:ext cx="4857784" cy="6477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92871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Відкриття</a:t>
            </a:r>
            <a:r>
              <a:rPr lang="ru-RU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надпровідності</a:t>
            </a:r>
            <a:r>
              <a:rPr lang="ru-RU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Камерлінґ-Оннесом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929586" cy="5857892"/>
          </a:xfrm>
        </p:spPr>
        <p:txBody>
          <a:bodyPr/>
          <a:lstStyle/>
          <a:p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Експериментуючи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  <a:hlinkClick r:id="rId3" tooltip="Ртуть"/>
              </a:rPr>
              <a:t>ртуттю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Камерлінг-Оннес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довів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замерзання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продовжив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знижувати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температуру. При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досягненні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 = 4,2° К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прилад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перестав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фіксувати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опір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Оннес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міняв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прилади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дослідній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установці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побоювався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їхньої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несправності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але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прилади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незмінно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показували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нульовий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опір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попри те,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до абсолютного нуля не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вистачало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ще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4 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Оннес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запропонував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оригінальний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дослід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непрямого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до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рівня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знижується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опір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надпровідному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колі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збуджувався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електричний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струм,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встановлено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відхиленням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магнітної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стрілки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згасав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За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розрахунками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  <a:hlinkClick r:id="rId4" tooltip="Питомий опір"/>
              </a:rPr>
              <a:t>питомий</a:t>
            </a:r>
            <a:r>
              <a:rPr lang="ru-RU" sz="1800" b="1" dirty="0" smtClean="0">
                <a:latin typeface="Arial" pitchFamily="34" charset="0"/>
                <a:cs typeface="Arial" pitchFamily="34" charset="0"/>
                <a:hlinkClick r:id="rId4" tooltip="Питомий опір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  <a:hlinkClick r:id="rId4" tooltip="Питомий опір"/>
              </a:rPr>
              <a:t>опір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надпровідника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дорівнював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ru-RU" sz="1800" b="1" baseline="30000" dirty="0" smtClean="0">
                <a:latin typeface="Arial" pitchFamily="34" charset="0"/>
                <a:cs typeface="Arial" pitchFamily="34" charset="0"/>
              </a:rPr>
              <a:t>−25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Ом•м.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Порівнюючи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отримане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питомим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опором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  <a:hlinkClick r:id="rId5" tooltip="Мідь"/>
              </a:rPr>
              <a:t>міді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800" b="1" baseline="-25000" dirty="0" smtClean="0">
                <a:latin typeface="Arial" pitchFamily="34" charset="0"/>
                <a:cs typeface="Arial" pitchFamily="34" charset="0"/>
              </a:rPr>
              <a:t>Cu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 =1.5</a:t>
            </a:r>
            <a:r>
              <a:rPr lang="ar-AE" sz="1800" b="1" dirty="0" smtClean="0">
                <a:latin typeface="Arial" pitchFamily="34" charset="0"/>
                <a:cs typeface="Arial" pitchFamily="34" charset="0"/>
              </a:rPr>
              <a:t>۰10</a:t>
            </a:r>
            <a:r>
              <a:rPr lang="ar-AE" sz="1800" b="1" baseline="30000" dirty="0" smtClean="0">
                <a:latin typeface="Arial" pitchFamily="34" charset="0"/>
                <a:cs typeface="Arial" pitchFamily="34" charset="0"/>
              </a:rPr>
              <a:t>−8</a:t>
            </a:r>
            <a:r>
              <a:rPr lang="ar-AE" sz="1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Ом•м, видно,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питомий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опір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надпровідника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на 17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порядків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менший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вважати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опір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надпровідника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дорівнює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0.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замкнутому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контурі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знаходиться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надпровідному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стані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створити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електричний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струм, то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буде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протікати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тижні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роки, не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зменшуючись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7115175" cy="714358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Властивості</a:t>
            </a:r>
            <a:r>
              <a:rPr lang="ru-RU" b="0" dirty="0" smtClean="0"/>
              <a:t> </a:t>
            </a:r>
            <a:r>
              <a:rPr lang="ru-RU" b="0" dirty="0" err="1" smtClean="0"/>
              <a:t>надпровідників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8001024" cy="6000792"/>
          </a:xfrm>
        </p:spPr>
        <p:txBody>
          <a:bodyPr/>
          <a:lstStyle/>
          <a:p>
            <a:r>
              <a:rPr lang="ru-RU" sz="2400" dirty="0" err="1" smtClean="0"/>
              <a:t>Надпровідність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абсолютним</a:t>
            </a:r>
            <a:r>
              <a:rPr lang="ru-RU" sz="2400" dirty="0" smtClean="0"/>
              <a:t> 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3" tooltip="Діамагнетик"/>
              </a:rPr>
              <a:t>діамагнетизмом</a:t>
            </a:r>
            <a:r>
              <a:rPr lang="ru-RU" sz="2400" dirty="0" smtClean="0"/>
              <a:t>. У </a:t>
            </a:r>
            <a:r>
              <a:rPr lang="ru-RU" sz="2400" dirty="0" err="1" smtClean="0">
                <a:hlinkClick r:id="rId4" tooltip="Магнітне поле"/>
              </a:rPr>
              <a:t>магнітному</a:t>
            </a:r>
            <a:r>
              <a:rPr lang="ru-RU" sz="2400" dirty="0" smtClean="0">
                <a:hlinkClick r:id="rId4" tooltip="Магнітне поле"/>
              </a:rPr>
              <a:t> </a:t>
            </a:r>
            <a:r>
              <a:rPr lang="ru-RU" sz="2400" dirty="0" err="1" smtClean="0">
                <a:hlinkClick r:id="rId4" tooltip="Магнітне поле"/>
              </a:rPr>
              <a:t>полі</a:t>
            </a:r>
            <a:r>
              <a:rPr lang="ru-RU" sz="2400" dirty="0" smtClean="0"/>
              <a:t> в </a:t>
            </a:r>
            <a:r>
              <a:rPr lang="ru-RU" sz="2400" dirty="0" err="1" smtClean="0"/>
              <a:t>надпровідному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струми</a:t>
            </a:r>
            <a:r>
              <a:rPr lang="ru-RU" sz="2400" dirty="0" smtClean="0"/>
              <a:t>,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компенсує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зовнішнє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поле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виштовхується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надпровідника</a:t>
            </a:r>
            <a:r>
              <a:rPr lang="ru-RU" sz="2400" dirty="0" smtClean="0"/>
              <a:t>.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явище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Левітація"/>
              </a:rPr>
              <a:t>левітації</a:t>
            </a:r>
            <a:r>
              <a:rPr lang="ru-RU" sz="2400" dirty="0" smtClean="0"/>
              <a:t> </a:t>
            </a:r>
            <a:r>
              <a:rPr lang="ru-RU" sz="2400" dirty="0" err="1" smtClean="0"/>
              <a:t>надпровідника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магнітом</a:t>
            </a:r>
            <a:r>
              <a:rPr lang="ru-RU" sz="2400" dirty="0" smtClean="0"/>
              <a:t>. </a:t>
            </a:r>
            <a:r>
              <a:rPr lang="ru-RU" sz="2400" dirty="0" err="1" smtClean="0"/>
              <a:t>Сильне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 </a:t>
            </a:r>
            <a:r>
              <a:rPr lang="ru-RU" sz="2400" dirty="0" err="1" smtClean="0"/>
              <a:t>руйнує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розрізняються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своєю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поведінкою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сильних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магнітних</a:t>
            </a:r>
            <a:r>
              <a:rPr lang="ru-RU" sz="2400" dirty="0" smtClean="0"/>
              <a:t> полях, у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поверхневої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границі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нормальної</a:t>
            </a:r>
            <a:r>
              <a:rPr lang="ru-RU" sz="2400" dirty="0" smtClean="0"/>
              <a:t> фаз. У </a:t>
            </a:r>
            <a:r>
              <a:rPr lang="ru-RU" sz="2400" b="1" dirty="0" err="1" smtClean="0"/>
              <a:t>надпровідників</a:t>
            </a:r>
            <a:r>
              <a:rPr lang="ru-RU" sz="2400" b="1" dirty="0" smtClean="0"/>
              <a:t> </a:t>
            </a:r>
            <a:r>
              <a:rPr lang="en-US" sz="2400" b="1" dirty="0" smtClean="0"/>
              <a:t>I </a:t>
            </a:r>
            <a:r>
              <a:rPr lang="ru-RU" sz="2400" b="1" dirty="0" smtClean="0"/>
              <a:t>роду</a:t>
            </a:r>
            <a:r>
              <a:rPr lang="ru-RU" sz="2400" dirty="0" smtClean="0"/>
              <a:t> 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поверхнева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додатня</a:t>
            </a:r>
            <a:r>
              <a:rPr lang="ru-RU" sz="2400" dirty="0" smtClean="0"/>
              <a:t>,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руйнується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поле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критичним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магнітним</a:t>
            </a:r>
            <a:r>
              <a:rPr lang="ru-RU" sz="2400" b="1" dirty="0" smtClean="0"/>
              <a:t> полем</a:t>
            </a:r>
            <a:r>
              <a:rPr lang="ru-RU" sz="2400" dirty="0" smtClean="0"/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543823" cy="6429420"/>
          </a:xfrm>
        </p:spPr>
        <p:txBody>
          <a:bodyPr/>
          <a:lstStyle/>
          <a:p>
            <a:r>
              <a:rPr lang="ru-RU" sz="2400" dirty="0" smtClean="0"/>
              <a:t>У </a:t>
            </a:r>
            <a:r>
              <a:rPr lang="ru-RU" sz="2400" b="1" dirty="0" err="1" smtClean="0"/>
              <a:t>надповідників</a:t>
            </a:r>
            <a:r>
              <a:rPr lang="ru-RU" sz="2400" b="1" dirty="0" smtClean="0"/>
              <a:t>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роду </a:t>
            </a:r>
            <a:r>
              <a:rPr lang="ru-RU" sz="2400" dirty="0" err="1" smtClean="0"/>
              <a:t>поверхнева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границі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нормальної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надпровідної</a:t>
            </a:r>
            <a:r>
              <a:rPr lang="ru-RU" sz="2400" dirty="0" smtClean="0"/>
              <a:t> фаз </a:t>
            </a:r>
            <a:r>
              <a:rPr lang="ru-RU" sz="2400" dirty="0" err="1" smtClean="0"/>
              <a:t>від'ємна</a:t>
            </a:r>
            <a:r>
              <a:rPr lang="ru-RU" sz="2400" dirty="0" smtClean="0"/>
              <a:t>, </a:t>
            </a:r>
            <a:r>
              <a:rPr lang="ru-RU" sz="2400" dirty="0" err="1" smtClean="0"/>
              <a:t>тож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поле, коли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напруженість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Перше критичне магнітне поле (страница не существует)"/>
              </a:rPr>
              <a:t>першим </a:t>
            </a:r>
            <a:r>
              <a:rPr lang="ru-RU" sz="2400" dirty="0" err="1" smtClean="0">
                <a:hlinkClick r:id="rId3" tooltip="Перше критичне магнітне поле (страница не существует)"/>
              </a:rPr>
              <a:t>критичним</a:t>
            </a:r>
            <a:r>
              <a:rPr lang="ru-RU" sz="2400" dirty="0" smtClean="0">
                <a:hlinkClick r:id="rId3" tooltip="Перше критичне магнітне поле (страница не существует)"/>
              </a:rPr>
              <a:t> полем</a:t>
            </a:r>
            <a:r>
              <a:rPr lang="ru-RU" sz="2400" dirty="0" smtClean="0"/>
              <a:t>),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проникати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надпровідник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поступово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струми</a:t>
            </a:r>
            <a:r>
              <a:rPr lang="ru-RU" sz="2400" dirty="0" smtClean="0"/>
              <a:t> (див. </a:t>
            </a:r>
            <a:r>
              <a:rPr lang="ru-RU" sz="2400" dirty="0" err="1" smtClean="0">
                <a:hlinkClick r:id="rId4" tooltip="Абрикосівський вихор"/>
              </a:rPr>
              <a:t>Абрикосівський</a:t>
            </a:r>
            <a:r>
              <a:rPr lang="ru-RU" sz="2400" dirty="0" smtClean="0">
                <a:hlinkClick r:id="rId4" tooltip="Абрикосівський вихор"/>
              </a:rPr>
              <a:t> вихор</a:t>
            </a:r>
            <a:r>
              <a:rPr lang="ru-RU" sz="2400" dirty="0" smtClean="0"/>
              <a:t>).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нормальних</a:t>
            </a:r>
            <a:r>
              <a:rPr lang="ru-RU" sz="2400" dirty="0" smtClean="0"/>
              <a:t> областей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дедалі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, </a:t>
            </a:r>
            <a:r>
              <a:rPr lang="ru-RU" sz="2400" dirty="0" err="1" smtClean="0"/>
              <a:t>й</a:t>
            </a:r>
            <a:r>
              <a:rPr lang="ru-RU" sz="2400" dirty="0" smtClean="0"/>
              <a:t> при критичному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. </a:t>
            </a:r>
            <a:r>
              <a:rPr lang="ru-RU" sz="2400" dirty="0" err="1" smtClean="0"/>
              <a:t>Надпровідники</a:t>
            </a:r>
            <a:r>
              <a:rPr lang="ru-RU" sz="2400" dirty="0" smtClean="0"/>
              <a:t> другого роду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надпровідних</a:t>
            </a:r>
            <a:r>
              <a:rPr lang="ru-RU" sz="2400" dirty="0" err="1" smtClean="0">
                <a:hlinkClick r:id="rId5" tooltip="Електромагніт"/>
              </a:rPr>
              <a:t>електромагнітів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857234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Теорії</a:t>
            </a:r>
            <a:r>
              <a:rPr lang="ru-RU" b="0" dirty="0" smtClean="0"/>
              <a:t> </a:t>
            </a:r>
            <a:r>
              <a:rPr lang="ru-RU" b="0" dirty="0" err="1" smtClean="0"/>
              <a:t>надпровідності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543823" cy="5929354"/>
          </a:xfrm>
        </p:spPr>
        <p:txBody>
          <a:bodyPr/>
          <a:lstStyle/>
          <a:p>
            <a:r>
              <a:rPr lang="ru-RU" sz="2400" dirty="0" err="1" smtClean="0"/>
              <a:t>Явище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надпровідності</a:t>
            </a:r>
            <a:r>
              <a:rPr lang="ru-RU" sz="2400" dirty="0" smtClean="0"/>
              <a:t> — </a:t>
            </a:r>
            <a:r>
              <a:rPr lang="ru-RU" sz="2400" dirty="0" err="1" smtClean="0"/>
              <a:t>макроскопічне</a:t>
            </a:r>
            <a:r>
              <a:rPr lang="ru-RU" sz="2400" dirty="0" smtClean="0"/>
              <a:t> (</a:t>
            </a:r>
            <a:r>
              <a:rPr lang="ru-RU" sz="2400" dirty="0" err="1" smtClean="0"/>
              <a:t>видиме</a:t>
            </a:r>
            <a:r>
              <a:rPr lang="ru-RU" sz="2400" dirty="0" smtClean="0"/>
              <a:t>) </a:t>
            </a:r>
            <a:r>
              <a:rPr lang="ru-RU" sz="2400" dirty="0" err="1" smtClean="0"/>
              <a:t>проявлення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квантової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: </a:t>
            </a:r>
            <a:r>
              <a:rPr lang="ru-RU" sz="2400" dirty="0" err="1" smtClean="0">
                <a:hlinkClick r:id="rId3" tooltip="Атом"/>
              </a:rPr>
              <a:t>атомів</a:t>
            </a:r>
            <a:r>
              <a:rPr lang="ru-RU" sz="2400" dirty="0" smtClean="0"/>
              <a:t> та </a:t>
            </a:r>
            <a:r>
              <a:rPr lang="ru-RU" sz="2400" dirty="0" err="1" smtClean="0">
                <a:hlinkClick r:id="rId4" tooltip="Електрон"/>
              </a:rPr>
              <a:t>електронів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Відомо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атомі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визначених</a:t>
            </a:r>
            <a:r>
              <a:rPr lang="ru-RU" sz="2400" dirty="0" smtClean="0"/>
              <a:t> станах,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відповідають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Дискретність"/>
              </a:rPr>
              <a:t>дискретні</a:t>
            </a:r>
            <a:r>
              <a:rPr lang="ru-RU" sz="2400" dirty="0" smtClean="0"/>
              <a:t> 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. Таким чином атом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поглинати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порціями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6" tooltip="Квант"/>
              </a:rPr>
              <a:t>квантами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ми </a:t>
            </a:r>
            <a:r>
              <a:rPr lang="ru-RU" sz="2400" dirty="0" err="1" smtClean="0"/>
              <a:t>перейдемо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макроскопічного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, де </a:t>
            </a:r>
            <a:r>
              <a:rPr lang="ru-RU" sz="2400" dirty="0" err="1" smtClean="0">
                <a:hlinkClick r:id="rId7" tooltip="Концентрація"/>
              </a:rPr>
              <a:t>концентрація</a:t>
            </a:r>
            <a:r>
              <a:rPr lang="ru-RU" sz="2400" dirty="0" smtClean="0"/>
              <a:t> </a:t>
            </a:r>
            <a:r>
              <a:rPr lang="ru-RU" sz="2400" dirty="0" err="1" smtClean="0"/>
              <a:t>електронів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10</a:t>
            </a:r>
            <a:r>
              <a:rPr lang="ru-RU" sz="2400" baseline="30000" dirty="0" smtClean="0"/>
              <a:t>22</a:t>
            </a:r>
            <a:r>
              <a:rPr lang="ru-RU" sz="2400" dirty="0" smtClean="0"/>
              <a:t> см</a:t>
            </a:r>
            <a:r>
              <a:rPr lang="ru-RU" sz="2400" baseline="30000" dirty="0" smtClean="0"/>
              <a:t>−3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квантовий</a:t>
            </a:r>
            <a:r>
              <a:rPr lang="ru-RU" sz="2400" dirty="0" smtClean="0"/>
              <a:t> характер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кожного </a:t>
            </a:r>
            <a:r>
              <a:rPr lang="ru-RU" sz="2400" dirty="0" err="1" smtClean="0"/>
              <a:t>електрону</a:t>
            </a:r>
            <a:r>
              <a:rPr lang="ru-RU" sz="2400" dirty="0" smtClean="0"/>
              <a:t> «</a:t>
            </a:r>
            <a:r>
              <a:rPr lang="ru-RU" sz="2400" dirty="0" err="1" smtClean="0"/>
              <a:t>змазується</a:t>
            </a:r>
            <a:r>
              <a:rPr lang="ru-RU" sz="2400" dirty="0" smtClean="0"/>
              <a:t>» великою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таких </a:t>
            </a:r>
            <a:r>
              <a:rPr lang="ru-RU" sz="2400" dirty="0" err="1" smtClean="0"/>
              <a:t>електронів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поглинають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ми </a:t>
            </a:r>
            <a:r>
              <a:rPr lang="ru-RU" sz="2400" dirty="0" err="1" smtClean="0"/>
              <a:t>бачимо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суцільний</a:t>
            </a:r>
            <a:r>
              <a:rPr lang="ru-RU" sz="2400" dirty="0" smtClean="0"/>
              <a:t> спектр </a:t>
            </a:r>
            <a:r>
              <a:rPr lang="ru-RU" sz="2400" dirty="0" err="1" smtClean="0"/>
              <a:t>поглинання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макроскопічними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ff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fffТема1</Template>
  <TotalTime>134</TotalTime>
  <Words>37</Words>
  <PresentationFormat>Экран (4:3)</PresentationFormat>
  <Paragraphs>18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fffТема1</vt:lpstr>
      <vt:lpstr>Слайд 1</vt:lpstr>
      <vt:lpstr>Слайд 2</vt:lpstr>
      <vt:lpstr>Гейке Камерлінг-Оннес </vt:lpstr>
      <vt:lpstr>Слайд 4</vt:lpstr>
      <vt:lpstr>Відкриття надпровідності Камерлінґ-Оннесом </vt:lpstr>
      <vt:lpstr>Властивості надпровідників </vt:lpstr>
      <vt:lpstr>Слайд 7</vt:lpstr>
      <vt:lpstr>Теорії надпровідності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2012-12-27T18:56:58Z</dcterms:modified>
</cp:coreProperties>
</file>