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3" r:id="rId1"/>
  </p:sldMasterIdLst>
  <p:sldIdLst>
    <p:sldId id="256" r:id="rId2"/>
    <p:sldId id="273" r:id="rId3"/>
    <p:sldId id="267" r:id="rId4"/>
    <p:sldId id="268" r:id="rId5"/>
    <p:sldId id="262" r:id="rId6"/>
    <p:sldId id="258" r:id="rId7"/>
    <p:sldId id="264" r:id="rId8"/>
    <p:sldId id="266" r:id="rId9"/>
    <p:sldId id="269" r:id="rId10"/>
    <p:sldId id="270" r:id="rId11"/>
    <p:sldId id="259" r:id="rId12"/>
    <p:sldId id="261" r:id="rId13"/>
    <p:sldId id="260" r:id="rId14"/>
    <p:sldId id="265" r:id="rId15"/>
    <p:sldId id="274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99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10B1C-7C59-464E-A9DF-1C2680371C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A6E43-E3C4-45B9-BF09-12E9426266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DC5F1-694D-4A1A-A2E2-B3C8EE4CD8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2452A-2938-4361-B0B0-4B3AB971A7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EB73A-ED45-4E75-9A39-C25116A57A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D2894-25A7-4699-9ED8-55DDB8B435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EDA9-9AB3-425F-8F28-72CADDBD72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67F69-63B9-4A42-B00B-7518498E27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C0083-C9C8-462B-8F2E-76479CB89E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BBA7D-6FCE-45BB-9195-CD870D3D44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BD298B1-AA40-460B-BAF5-244B809A9C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DCE151F-4A57-4DD4-8B5C-9E7F583432C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ransition>
    <p:strips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785794"/>
            <a:ext cx="7851648" cy="1828800"/>
          </a:xfrm>
        </p:spPr>
        <p:txBody>
          <a:bodyPr/>
          <a:lstStyle/>
          <a:p>
            <a:r>
              <a:rPr lang="uk-UA" b="1" dirty="0" smtClean="0"/>
              <a:t>Використання </a:t>
            </a:r>
            <a:r>
              <a:rPr lang="uk-UA" b="1" dirty="0" err="1" smtClean="0"/>
              <a:t>показникової</a:t>
            </a:r>
            <a:r>
              <a:rPr lang="uk-UA" b="1" dirty="0" smtClean="0"/>
              <a:t> функції</a:t>
            </a:r>
            <a:endParaRPr lang="ru-RU" dirty="0"/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4286256"/>
            <a:ext cx="2989736" cy="2195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3500438"/>
            <a:ext cx="2571768" cy="2826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2571744"/>
            <a:ext cx="32956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1857364"/>
            <a:ext cx="6627829" cy="1143000"/>
          </a:xfrm>
        </p:spPr>
        <p:txBody>
          <a:bodyPr/>
          <a:lstStyle/>
          <a:p>
            <a:r>
              <a:rPr lang="uk-UA" sz="4800" b="1" i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Т = (Т</a:t>
            </a:r>
            <a:r>
              <a:rPr lang="uk-UA" sz="4800" b="1" baseline="-25000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4800" b="1" i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– Т</a:t>
            </a:r>
            <a:r>
              <a:rPr lang="uk-UA" sz="4800" b="1" baseline="-25000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0</a:t>
            </a:r>
            <a:r>
              <a:rPr lang="uk-UA" sz="4800" b="1" i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r>
              <a:rPr lang="uk-UA" sz="6000" b="1" i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uk-UA" sz="6000" b="1" i="1" baseline="30000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6000" b="1" i="1" baseline="30000" dirty="0" err="1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kt</a:t>
            </a:r>
            <a:r>
              <a:rPr lang="uk-UA" sz="6000" b="1" i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800" b="1" i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+ Т</a:t>
            </a:r>
            <a:r>
              <a:rPr lang="uk-UA" sz="4800" b="1" baseline="-25000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endParaRPr lang="uk-UA" sz="4800" b="1" dirty="0"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857232"/>
            <a:ext cx="8413779" cy="150019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uk-UA" dirty="0" smtClean="0"/>
              <a:t>   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  <a:effectLst/>
              </a:rPr>
              <a:t>Якщо спочатку температура чайника дорівнювала </a:t>
            </a:r>
            <a:r>
              <a:rPr lang="uk-UA" i="1" dirty="0" smtClean="0">
                <a:solidFill>
                  <a:schemeClr val="tx2">
                    <a:lumMod val="50000"/>
                  </a:schemeClr>
                </a:solidFill>
                <a:effectLst/>
              </a:rPr>
              <a:t>Т</a:t>
            </a:r>
            <a:r>
              <a:rPr lang="uk-UA" baseline="-2500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0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  <a:effectLst/>
              </a:rPr>
              <a:t>, а температура повітря – </a:t>
            </a:r>
            <a:r>
              <a:rPr lang="uk-UA" i="1" dirty="0" smtClean="0">
                <a:solidFill>
                  <a:schemeClr val="tx2">
                    <a:lumMod val="50000"/>
                  </a:schemeClr>
                </a:solidFill>
                <a:effectLst/>
              </a:rPr>
              <a:t>Т</a:t>
            </a:r>
            <a:r>
              <a:rPr lang="uk-UA" baseline="-2500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1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  <a:effectLst/>
              </a:rPr>
              <a:t>, то через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  <a:effectLst/>
              </a:rPr>
              <a:t>t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/>
              </a:rPr>
              <a:t> 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  <a:effectLst/>
              </a:rPr>
              <a:t>секунд температура чайника виразиться формулою:</a:t>
            </a:r>
            <a:endParaRPr lang="uk-UA" sz="2400" dirty="0" smtClean="0">
              <a:solidFill>
                <a:schemeClr val="tx2">
                  <a:lumMod val="50000"/>
                </a:schemeClr>
              </a:solidFill>
              <a:effectLst/>
            </a:endParaRPr>
          </a:p>
          <a:p>
            <a:pPr>
              <a:buNone/>
            </a:pPr>
            <a:r>
              <a:rPr lang="uk-UA" dirty="0" smtClean="0"/>
              <a:t>  </a:t>
            </a:r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7158" y="3214686"/>
            <a:ext cx="8556655" cy="114300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uk-UA" dirty="0" smtClean="0">
                <a:solidFill>
                  <a:schemeClr val="tx2">
                    <a:lumMod val="50000"/>
                  </a:schemeClr>
                </a:solidFill>
                <a:effectLst/>
              </a:rPr>
              <a:t>   де 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  <a:effectLst/>
              </a:rPr>
              <a:t>k 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  <a:effectLst/>
              </a:rPr>
              <a:t>– число, що залежить форми чайника, матеріалу, з якого він зроблений та кількості води, що в ньому знаходиться</a:t>
            </a:r>
            <a:r>
              <a:rPr lang="uk-UA" sz="30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endParaRPr lang="uk-UA" dirty="0"/>
          </a:p>
        </p:txBody>
      </p:sp>
      <p:pic>
        <p:nvPicPr>
          <p:cNvPr id="5" name="Picture 4" descr="чейни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31872" y="5214950"/>
            <a:ext cx="1478450" cy="1428760"/>
          </a:xfrm>
          <a:prstGeom prst="rect">
            <a:avLst/>
          </a:prstGeom>
          <a:noFill/>
          <a:ln w="28575">
            <a:solidFill>
              <a:srgbClr val="003300"/>
            </a:solidFill>
            <a:miter lim="800000"/>
            <a:headEnd/>
            <a:tailEnd/>
          </a:ln>
          <a:effectLst/>
        </p:spPr>
      </p:pic>
      <p:sp>
        <p:nvSpPr>
          <p:cNvPr id="6" name="AutoShape 5"/>
          <p:cNvSpPr>
            <a:spLocks noChangeArrowheads="1"/>
          </p:cNvSpPr>
          <p:nvPr/>
        </p:nvSpPr>
        <p:spPr bwMode="auto">
          <a:xfrm flipH="1">
            <a:off x="5000628" y="4429132"/>
            <a:ext cx="928694" cy="714380"/>
          </a:xfrm>
          <a:prstGeom prst="cloudCallout">
            <a:avLst>
              <a:gd name="adj1" fmla="val -58079"/>
              <a:gd name="adj2" fmla="val 79648"/>
            </a:avLst>
          </a:prstGeom>
          <a:solidFill>
            <a:schemeClr val="bg1"/>
          </a:solidFill>
          <a:ln w="222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uk-UA">
              <a:latin typeface="Verdana" pitchFamily="34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6" grpId="0" animBg="1"/>
      <p:bldP spid="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28686"/>
          </a:xfrm>
        </p:spPr>
        <p:txBody>
          <a:bodyPr/>
          <a:lstStyle/>
          <a:p>
            <a:r>
              <a:rPr lang="uk-UA" b="1" dirty="0" smtClean="0"/>
              <a:t>Задача про парашутиста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4714884"/>
            <a:ext cx="5286412" cy="1928826"/>
          </a:xfrm>
        </p:spPr>
        <p:txBody>
          <a:bodyPr/>
          <a:lstStyle/>
          <a:p>
            <a:r>
              <a:rPr lang="uk-UA" b="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де </a:t>
            </a:r>
            <a:r>
              <a:rPr lang="en-US" b="0" i="1" dirty="0" smtClean="0">
                <a:solidFill>
                  <a:schemeClr val="tx2">
                    <a:lumMod val="50000"/>
                  </a:schemeClr>
                </a:solidFill>
                <a:effectLst/>
              </a:rPr>
              <a:t>m</a:t>
            </a:r>
            <a:r>
              <a:rPr lang="uk-UA" b="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 – маса парашутиста. </a:t>
            </a:r>
          </a:p>
          <a:p>
            <a:r>
              <a:rPr lang="uk-UA" b="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Через деякий проміжок часу  </a:t>
            </a:r>
            <a:r>
              <a:rPr lang="en-US" sz="3200" b="0" i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e</a:t>
            </a:r>
            <a:r>
              <a:rPr lang="uk-UA" sz="3200" b="0" i="1" baseline="30000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0" i="1" baseline="30000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kt</a:t>
            </a:r>
            <a:r>
              <a:rPr lang="uk-UA" sz="3200" b="0" i="1" baseline="30000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200" b="0" i="1" baseline="30000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0" baseline="30000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стане дуже маленьким числом і падіння стане майже рівномірним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0" y="1000108"/>
            <a:ext cx="9144000" cy="2786082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   </a:t>
            </a:r>
            <a:r>
              <a:rPr lang="uk-UA" sz="240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При падінні тіл в безповітряному просторі їх швидкість </a:t>
            </a:r>
            <a:r>
              <a:rPr lang="uk-UA" sz="2400" dirty="0" err="1" smtClean="0">
                <a:solidFill>
                  <a:schemeClr val="tx2">
                    <a:lumMod val="50000"/>
                  </a:schemeClr>
                </a:solidFill>
                <a:effectLst/>
              </a:rPr>
              <a:t>неперервно</a:t>
            </a:r>
            <a:r>
              <a:rPr lang="uk-UA" sz="240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 зростає. При падінні тіл в повітрі швидкість падіння також зростає, але не може перевищити визначеної величини. Розглянемо задачу про падіння парашутиста. Якщо вважати, що сила опору повітря пропорційна швидкості падіння парашутиста, тобто 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F</a:t>
            </a:r>
            <a:r>
              <a:rPr lang="uk-UA" sz="2400" i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kV</a:t>
            </a:r>
            <a:r>
              <a:rPr lang="uk-UA" sz="240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, то через 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  <a:effectLst/>
              </a:rPr>
              <a:t>t</a:t>
            </a:r>
            <a:r>
              <a:rPr lang="uk-UA" sz="240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 секунд швидкість падіння буде дорівнювати:</a:t>
            </a:r>
            <a:endParaRPr lang="ru-RU" dirty="0">
              <a:solidFill>
                <a:schemeClr val="tx2">
                  <a:lumMod val="50000"/>
                </a:schemeClr>
              </a:solidFill>
              <a:effectLst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857884" y="4643446"/>
            <a:ext cx="3041811" cy="187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928662" y="3643314"/>
            <a:ext cx="592935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5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5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uk-UA" sz="5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5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5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5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(1- </a:t>
            </a:r>
            <a:r>
              <a:rPr lang="en-US" sz="66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uk-UA" sz="6600" b="1" i="1" baseline="30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6600" b="1" i="1" baseline="30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kt</a:t>
            </a:r>
            <a:r>
              <a:rPr lang="uk-UA" sz="6600" b="1" i="1" baseline="30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6600" b="1" i="1" baseline="30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uk-UA" sz="5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kumimoji="0" lang="ru-RU" sz="54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229600" cy="1143000"/>
          </a:xfrm>
        </p:spPr>
        <p:txBody>
          <a:bodyPr/>
          <a:lstStyle/>
          <a:p>
            <a:r>
              <a:rPr lang="ru-RU" dirty="0" err="1" smtClean="0"/>
              <a:t>Коливання</a:t>
            </a:r>
            <a:r>
              <a:rPr lang="ru-RU" dirty="0" smtClean="0"/>
              <a:t> маятника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4786322"/>
            <a:ext cx="5643602" cy="1282704"/>
          </a:xfrm>
        </p:spPr>
        <p:txBody>
          <a:bodyPr/>
          <a:lstStyle/>
          <a:p>
            <a:r>
              <a:rPr lang="uk-UA" b="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Оскільки множник </a:t>
            </a:r>
            <a:r>
              <a:rPr lang="en-US" b="0" i="1" dirty="0" smtClean="0">
                <a:solidFill>
                  <a:schemeClr val="tx2">
                    <a:lumMod val="50000"/>
                  </a:schemeClr>
                </a:solidFill>
                <a:effectLst/>
              </a:rPr>
              <a:t>e</a:t>
            </a:r>
            <a:r>
              <a:rPr lang="uk-UA" b="0" i="1" baseline="3000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-</a:t>
            </a:r>
            <a:r>
              <a:rPr lang="en-US" b="0" i="1" baseline="30000" dirty="0" err="1" smtClean="0">
                <a:solidFill>
                  <a:schemeClr val="tx2">
                    <a:lumMod val="50000"/>
                  </a:schemeClr>
                </a:solidFill>
                <a:effectLst/>
              </a:rPr>
              <a:t>kt</a:t>
            </a:r>
            <a:r>
              <a:rPr lang="en-US" b="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 </a:t>
            </a:r>
            <a:r>
              <a:rPr lang="uk-UA" b="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зменшується з плином часу, то розмах коливань стає все меншим і меншим</a:t>
            </a:r>
            <a:endParaRPr lang="ru-RU" b="0" dirty="0">
              <a:solidFill>
                <a:schemeClr val="tx2">
                  <a:lumMod val="50000"/>
                </a:schemeClr>
              </a:solidFill>
              <a:effectLst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0" y="1785926"/>
            <a:ext cx="9144000" cy="13255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2400" dirty="0" smtClean="0">
                <a:solidFill>
                  <a:schemeClr val="tx2">
                    <a:lumMod val="50000"/>
                  </a:schemeClr>
                </a:solidFill>
              </a:rPr>
              <a:t>    Якщо при коливаннях маятника не нехтувати опором повітря, то амплітуда коливань стає все меншою, коливання затухають. Відхилення точки, що здійснює затухаючі коливання, виражається формулою:  </a:t>
            </a:r>
            <a:endParaRPr lang="uk-UA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929454" y="3571876"/>
            <a:ext cx="2071702" cy="3196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48883" y="0"/>
            <a:ext cx="1695117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357158" y="3500438"/>
            <a:ext cx="628654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uk-UA" sz="5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54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60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uk-UA" sz="6000" b="1" i="1" baseline="30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6000" b="1" i="1" baseline="30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kt</a:t>
            </a:r>
            <a:r>
              <a:rPr lang="en-US" sz="6000" b="1" i="1" baseline="30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uk-UA" sz="5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54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ωt</a:t>
            </a:r>
            <a:r>
              <a:rPr lang="uk-UA" sz="5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5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uk-UA" sz="5400" b="1" baseline="-25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uk-UA" sz="5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kumimoji="0" lang="ru-RU" sz="54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071942"/>
            <a:ext cx="5000660" cy="1143000"/>
          </a:xfrm>
        </p:spPr>
        <p:txBody>
          <a:bodyPr/>
          <a:lstStyle/>
          <a:p>
            <a:r>
              <a:rPr lang="en-US" sz="5400" b="1" i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5400" b="1" i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5400" b="1" i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5400" b="1" i="1" dirty="0" err="1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5400" b="1" i="1" baseline="30000" dirty="0" err="1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5400" b="1" i="1" baseline="30000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5400" b="1" i="1" baseline="30000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5400" b="1" i="1" baseline="30000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ru-RU" sz="5400" b="1" i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1)</a:t>
            </a:r>
            <a:endParaRPr lang="ru-RU" sz="5400" b="1" dirty="0"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14282" y="1071546"/>
            <a:ext cx="8929718" cy="3000396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   </a:t>
            </a:r>
            <a:r>
              <a:rPr lang="uk-UA" sz="2400" dirty="0" smtClean="0">
                <a:solidFill>
                  <a:schemeClr val="tx2">
                    <a:lumMod val="50000"/>
                  </a:schemeClr>
                </a:solidFill>
              </a:rPr>
              <a:t>Багато складних математичних задач доводиться розв’язувати в теорії міжпланетних подорожей. Одною з них є задача про визначення маси палива, необхідної для надання ракеті потрібної швидкості 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V</a:t>
            </a:r>
            <a:r>
              <a:rPr lang="uk-UA" sz="2400" dirty="0" smtClean="0">
                <a:solidFill>
                  <a:schemeClr val="tx2">
                    <a:lumMod val="50000"/>
                  </a:schemeClr>
                </a:solidFill>
              </a:rPr>
              <a:t>. Ця маса </a:t>
            </a:r>
            <a:r>
              <a:rPr lang="uk-UA" sz="2400" i="1" dirty="0" smtClean="0">
                <a:solidFill>
                  <a:schemeClr val="tx2">
                    <a:lumMod val="50000"/>
                  </a:schemeClr>
                </a:solidFill>
              </a:rPr>
              <a:t>М</a:t>
            </a:r>
            <a:r>
              <a:rPr lang="uk-UA" sz="2400" dirty="0" smtClean="0">
                <a:solidFill>
                  <a:schemeClr val="tx2">
                    <a:lumMod val="50000"/>
                  </a:schemeClr>
                </a:solidFill>
              </a:rPr>
              <a:t> залежить від маси 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m</a:t>
            </a:r>
            <a:r>
              <a:rPr lang="uk-UA" sz="2400" dirty="0" smtClean="0">
                <a:solidFill>
                  <a:schemeClr val="tx2">
                    <a:lumMod val="50000"/>
                  </a:schemeClr>
                </a:solidFill>
              </a:rPr>
              <a:t> самої ракети (без палива) і від швидкості 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V</a:t>
            </a:r>
            <a:r>
              <a:rPr lang="uk-UA" sz="2400" i="1" baseline="-25000" dirty="0" smtClean="0">
                <a:solidFill>
                  <a:schemeClr val="tx2">
                    <a:lumMod val="50000"/>
                  </a:schemeClr>
                </a:solidFill>
              </a:rPr>
              <a:t>0</a:t>
            </a:r>
            <a:r>
              <a:rPr lang="uk-UA" sz="2400" dirty="0" smtClean="0">
                <a:solidFill>
                  <a:schemeClr val="tx2">
                    <a:lumMod val="50000"/>
                  </a:schemeClr>
                </a:solidFill>
              </a:rPr>
              <a:t>, з якою продукти горіння витікають з ракетного двигуна. Якщо не враховувати опір повітря і земне тяжіння, то маса палива обчислюється за формулою: 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1214414" y="5429264"/>
            <a:ext cx="3857652" cy="57150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(формула  К.Е. Ціолковського)</a:t>
            </a:r>
            <a:endParaRPr lang="uk-UA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3714752"/>
            <a:ext cx="341508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000124"/>
          </a:xfrm>
        </p:spPr>
        <p:txBody>
          <a:bodyPr/>
          <a:lstStyle/>
          <a:p>
            <a:r>
              <a:rPr lang="ru-RU" dirty="0" err="1" smtClean="0"/>
              <a:t>Барометрична</a:t>
            </a:r>
            <a:r>
              <a:rPr lang="ru-RU" dirty="0" smtClean="0"/>
              <a:t> формула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142876" y="1643050"/>
            <a:ext cx="9001124" cy="64294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dirty="0" smtClean="0"/>
              <a:t>    </a:t>
            </a:r>
            <a:r>
              <a:rPr lang="uk-UA" sz="2600" dirty="0" smtClean="0">
                <a:solidFill>
                  <a:schemeClr val="tx2">
                    <a:lumMod val="50000"/>
                  </a:schemeClr>
                </a:solidFill>
              </a:rPr>
              <a:t>При постійній температурі атмосферний тиск змінюється залежно від висоти над рівнем моря за законом: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4214818"/>
            <a:ext cx="3143272" cy="2354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1828" y="0"/>
            <a:ext cx="2162172" cy="1470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1785918" y="2357430"/>
            <a:ext cx="5857916" cy="928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5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Р=Р</a:t>
            </a:r>
            <a:r>
              <a:rPr lang="uk-UA" sz="5400" b="1" baseline="-25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uk-UA" sz="5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а </a:t>
            </a:r>
            <a:r>
              <a:rPr lang="en-US" sz="5400" b="1" i="1" baseline="30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kumimoji="0" lang="ru-RU" sz="54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Содержимое 3"/>
          <p:cNvSpPr txBox="1">
            <a:spLocks/>
          </p:cNvSpPr>
          <p:nvPr/>
        </p:nvSpPr>
        <p:spPr bwMode="auto">
          <a:xfrm>
            <a:off x="357158" y="3357562"/>
            <a:ext cx="821537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</a:pPr>
            <a:r>
              <a:rPr kumimoji="0" lang="uk-UA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uk-UA" sz="2400" dirty="0" smtClean="0">
                <a:solidFill>
                  <a:schemeClr val="tx2">
                    <a:lumMod val="50000"/>
                  </a:schemeClr>
                </a:solidFill>
              </a:rPr>
              <a:t>де </a:t>
            </a:r>
            <a:r>
              <a:rPr lang="uk-UA" sz="2400" i="1" dirty="0" smtClean="0">
                <a:solidFill>
                  <a:schemeClr val="tx2">
                    <a:lumMod val="50000"/>
                  </a:schemeClr>
                </a:solidFill>
              </a:rPr>
              <a:t>Р</a:t>
            </a:r>
            <a:r>
              <a:rPr lang="uk-UA" sz="2400" baseline="-25000" dirty="0" smtClean="0">
                <a:solidFill>
                  <a:schemeClr val="tx2">
                    <a:lumMod val="50000"/>
                  </a:schemeClr>
                </a:solidFill>
              </a:rPr>
              <a:t>0</a:t>
            </a:r>
            <a:r>
              <a:rPr lang="uk-UA" sz="2400" dirty="0" smtClean="0">
                <a:solidFill>
                  <a:schemeClr val="tx2">
                    <a:lumMod val="50000"/>
                  </a:schemeClr>
                </a:solidFill>
              </a:rPr>
              <a:t> – атмосферний тиск над рівнем моря, </a:t>
            </a:r>
            <a:r>
              <a:rPr lang="uk-UA" sz="2400" i="1" dirty="0" smtClean="0">
                <a:solidFill>
                  <a:schemeClr val="tx2">
                    <a:lumMod val="50000"/>
                  </a:schemeClr>
                </a:solidFill>
              </a:rPr>
              <a:t>Р</a:t>
            </a:r>
            <a:r>
              <a:rPr lang="uk-UA" sz="2400" dirty="0" smtClean="0">
                <a:solidFill>
                  <a:schemeClr val="tx2">
                    <a:lumMod val="50000"/>
                  </a:schemeClr>
                </a:solidFill>
              </a:rPr>
              <a:t> – тиск на висоті</a:t>
            </a:r>
            <a:r>
              <a:rPr lang="uk-UA" sz="24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h</a:t>
            </a:r>
            <a:r>
              <a:rPr lang="uk-UA" sz="2400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uk-UA" sz="24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uk-UA" sz="2400" i="1" dirty="0" smtClean="0">
                <a:solidFill>
                  <a:schemeClr val="tx2">
                    <a:lumMod val="50000"/>
                  </a:schemeClr>
                </a:solidFill>
              </a:rPr>
              <a:t>–</a:t>
            </a:r>
            <a:r>
              <a:rPr lang="uk-UA" sz="2400" dirty="0" smtClean="0">
                <a:solidFill>
                  <a:schemeClr val="tx2">
                    <a:lumMod val="50000"/>
                  </a:schemeClr>
                </a:solidFill>
              </a:rPr>
              <a:t> деяка постійна (залежить від температури). 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500042"/>
            <a:ext cx="8572560" cy="3214710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Monotype Corsiva" pitchFamily="66" charset="0"/>
              </a:rPr>
              <a:t>Ми  </a:t>
            </a:r>
            <a:r>
              <a:rPr lang="ru-RU" sz="3600" dirty="0" err="1" smtClean="0">
                <a:latin typeface="Monotype Corsiva" pitchFamily="66" charset="0"/>
              </a:rPr>
              <a:t>ще</a:t>
            </a:r>
            <a:r>
              <a:rPr lang="ru-RU" sz="3600" dirty="0" smtClean="0">
                <a:latin typeface="Monotype Corsiva" pitchFamily="66" charset="0"/>
              </a:rPr>
              <a:t> раз </a:t>
            </a:r>
            <a:r>
              <a:rPr lang="ru-RU" sz="3600" dirty="0" err="1" smtClean="0">
                <a:latin typeface="Monotype Corsiva" pitchFamily="66" charset="0"/>
              </a:rPr>
              <a:t>пере­коналися</a:t>
            </a:r>
            <a:r>
              <a:rPr lang="ru-RU" sz="3600" dirty="0" smtClean="0">
                <a:latin typeface="Monotype Corsiva" pitchFamily="66" charset="0"/>
              </a:rPr>
              <a:t>, </a:t>
            </a:r>
            <a:r>
              <a:rPr lang="ru-RU" sz="3600" dirty="0" err="1" smtClean="0">
                <a:latin typeface="Monotype Corsiva" pitchFamily="66" charset="0"/>
              </a:rPr>
              <a:t>що</a:t>
            </a:r>
            <a:r>
              <a:rPr lang="ru-RU" sz="3600" dirty="0" smtClean="0">
                <a:latin typeface="Monotype Corsiva" pitchFamily="66" charset="0"/>
              </a:rPr>
              <a:t> математика — </a:t>
            </a:r>
            <a:r>
              <a:rPr lang="ru-RU" sz="3600" dirty="0" err="1" smtClean="0">
                <a:latin typeface="Monotype Corsiva" pitchFamily="66" charset="0"/>
              </a:rPr>
              <a:t>це</a:t>
            </a:r>
            <a:r>
              <a:rPr lang="ru-RU" sz="3600" dirty="0" smtClean="0">
                <a:latin typeface="Monotype Corsiva" pitchFamily="66" charset="0"/>
              </a:rPr>
              <a:t> </a:t>
            </a:r>
            <a:r>
              <a:rPr lang="ru-RU" sz="3600" dirty="0" err="1" smtClean="0">
                <a:latin typeface="Monotype Corsiva" pitchFamily="66" charset="0"/>
              </a:rPr>
              <a:t>всеосяжна</a:t>
            </a:r>
            <a:r>
              <a:rPr lang="ru-RU" sz="3600" dirty="0" smtClean="0">
                <a:latin typeface="Monotype Corsiva" pitchFamily="66" charset="0"/>
              </a:rPr>
              <a:t> наука, без </a:t>
            </a:r>
            <a:r>
              <a:rPr lang="ru-RU" sz="3600" dirty="0" err="1" smtClean="0">
                <a:latin typeface="Monotype Corsiva" pitchFamily="66" charset="0"/>
              </a:rPr>
              <a:t>знання</a:t>
            </a:r>
            <a:r>
              <a:rPr lang="ru-RU" sz="3600" dirty="0" smtClean="0">
                <a:latin typeface="Monotype Corsiva" pitchFamily="66" charset="0"/>
              </a:rPr>
              <a:t> </a:t>
            </a:r>
            <a:r>
              <a:rPr lang="ru-RU" sz="3600" dirty="0" err="1" smtClean="0">
                <a:latin typeface="Monotype Corsiva" pitchFamily="66" charset="0"/>
              </a:rPr>
              <a:t>якої</a:t>
            </a:r>
            <a:r>
              <a:rPr lang="ru-RU" sz="3600" dirty="0" smtClean="0">
                <a:latin typeface="Monotype Corsiva" pitchFamily="66" charset="0"/>
              </a:rPr>
              <a:t> </a:t>
            </a:r>
            <a:r>
              <a:rPr lang="ru-RU" sz="3600" dirty="0" err="1" smtClean="0">
                <a:latin typeface="Monotype Corsiva" pitchFamily="66" charset="0"/>
              </a:rPr>
              <a:t>неможливо</a:t>
            </a:r>
            <a:r>
              <a:rPr lang="ru-RU" sz="3600" dirty="0" smtClean="0">
                <a:latin typeface="Monotype Corsiva" pitchFamily="66" charset="0"/>
              </a:rPr>
              <a:t> </a:t>
            </a:r>
            <a:r>
              <a:rPr lang="ru-RU" sz="3600" dirty="0" err="1" smtClean="0">
                <a:latin typeface="Monotype Corsiva" pitchFamily="66" charset="0"/>
              </a:rPr>
              <a:t>ні</a:t>
            </a:r>
            <a:r>
              <a:rPr lang="ru-RU" sz="3600" dirty="0" smtClean="0">
                <a:latin typeface="Monotype Corsiva" pitchFamily="66" charset="0"/>
              </a:rPr>
              <a:t> </a:t>
            </a:r>
            <a:r>
              <a:rPr lang="ru-RU" sz="3600" dirty="0" err="1" smtClean="0">
                <a:latin typeface="Monotype Corsiva" pitchFamily="66" charset="0"/>
              </a:rPr>
              <a:t>пізнати</a:t>
            </a:r>
            <a:r>
              <a:rPr lang="ru-RU" sz="3600" dirty="0" smtClean="0">
                <a:latin typeface="Monotype Corsiva" pitchFamily="66" charset="0"/>
              </a:rPr>
              <a:t> </a:t>
            </a:r>
            <a:r>
              <a:rPr lang="ru-RU" sz="3600" dirty="0" err="1" smtClean="0">
                <a:latin typeface="Monotype Corsiva" pitchFamily="66" charset="0"/>
              </a:rPr>
              <a:t>оточуючий</a:t>
            </a:r>
            <a:r>
              <a:rPr lang="ru-RU" sz="3600" dirty="0" smtClean="0">
                <a:latin typeface="Monotype Corsiva" pitchFamily="66" charset="0"/>
              </a:rPr>
              <a:t> </a:t>
            </a:r>
            <a:r>
              <a:rPr lang="ru-RU" sz="3600" dirty="0" smtClean="0">
                <a:latin typeface="Monotype Corsiva" pitchFamily="66" charset="0"/>
              </a:rPr>
              <a:t>нас </a:t>
            </a:r>
            <a:r>
              <a:rPr lang="ru-RU" sz="3600" dirty="0" err="1" smtClean="0">
                <a:latin typeface="Monotype Corsiva" pitchFamily="66" charset="0"/>
              </a:rPr>
              <a:t>світ</a:t>
            </a:r>
            <a:r>
              <a:rPr lang="ru-RU" sz="3600" dirty="0" smtClean="0">
                <a:latin typeface="Monotype Corsiva" pitchFamily="66" charset="0"/>
              </a:rPr>
              <a:t>, </a:t>
            </a:r>
            <a:r>
              <a:rPr lang="ru-RU" sz="3600" dirty="0" err="1" smtClean="0">
                <a:latin typeface="Monotype Corsiva" pitchFamily="66" charset="0"/>
              </a:rPr>
              <a:t>ні</a:t>
            </a:r>
            <a:r>
              <a:rPr lang="ru-RU" sz="3600" dirty="0" smtClean="0">
                <a:latin typeface="Monotype Corsiva" pitchFamily="66" charset="0"/>
              </a:rPr>
              <a:t> </a:t>
            </a:r>
            <a:r>
              <a:rPr lang="ru-RU" sz="3600" dirty="0" err="1" smtClean="0">
                <a:latin typeface="Monotype Corsiva" pitchFamily="66" charset="0"/>
              </a:rPr>
              <a:t>забезпечити</a:t>
            </a:r>
            <a:r>
              <a:rPr lang="ru-RU" sz="3600" dirty="0" smtClean="0">
                <a:latin typeface="Monotype Corsiva" pitchFamily="66" charset="0"/>
              </a:rPr>
              <a:t> </a:t>
            </a:r>
            <a:r>
              <a:rPr lang="ru-RU" sz="3600" dirty="0" err="1" smtClean="0">
                <a:latin typeface="Monotype Corsiva" pitchFamily="66" charset="0"/>
              </a:rPr>
              <a:t>науково-технічний</a:t>
            </a:r>
            <a:r>
              <a:rPr lang="ru-RU" sz="3600" dirty="0" smtClean="0">
                <a:latin typeface="Monotype Corsiva" pitchFamily="66" charset="0"/>
              </a:rPr>
              <a:t> </a:t>
            </a:r>
            <a:r>
              <a:rPr lang="ru-RU" sz="3600" dirty="0" err="1" smtClean="0">
                <a:latin typeface="Monotype Corsiva" pitchFamily="66" charset="0"/>
              </a:rPr>
              <a:t>прогрес</a:t>
            </a:r>
            <a:r>
              <a:rPr lang="ru-RU" sz="3600" dirty="0" smtClean="0">
                <a:latin typeface="Monotype Corsiva" pitchFamily="66" charset="0"/>
              </a:rPr>
              <a:t>. Як казав великий </a:t>
            </a:r>
            <a:r>
              <a:rPr lang="ru-RU" sz="3600" dirty="0" err="1" smtClean="0">
                <a:latin typeface="Monotype Corsiva" pitchFamily="66" charset="0"/>
              </a:rPr>
              <a:t>Ейнштейн</a:t>
            </a:r>
            <a:r>
              <a:rPr lang="ru-RU" sz="3600" dirty="0" smtClean="0">
                <a:latin typeface="Monotype Corsiva" pitchFamily="66" charset="0"/>
              </a:rPr>
              <a:t> : „Природа – </a:t>
            </a:r>
            <a:r>
              <a:rPr lang="ru-RU" sz="3600" dirty="0" err="1" smtClean="0">
                <a:latin typeface="Monotype Corsiva" pitchFamily="66" charset="0"/>
              </a:rPr>
              <a:t>це</a:t>
            </a:r>
            <a:r>
              <a:rPr lang="ru-RU" sz="3600" dirty="0" smtClean="0">
                <a:latin typeface="Monotype Corsiva" pitchFamily="66" charset="0"/>
              </a:rPr>
              <a:t> </a:t>
            </a:r>
            <a:r>
              <a:rPr lang="ru-RU" sz="3600" dirty="0" err="1" smtClean="0">
                <a:latin typeface="Monotype Corsiva" pitchFamily="66" charset="0"/>
              </a:rPr>
              <a:t>реалізація</a:t>
            </a:r>
            <a:r>
              <a:rPr lang="ru-RU" sz="3600" dirty="0" smtClean="0">
                <a:latin typeface="Monotype Corsiva" pitchFamily="66" charset="0"/>
              </a:rPr>
              <a:t> </a:t>
            </a:r>
            <a:r>
              <a:rPr lang="ru-RU" sz="3600" dirty="0" err="1" smtClean="0">
                <a:latin typeface="Monotype Corsiva" pitchFamily="66" charset="0"/>
              </a:rPr>
              <a:t>найпростіших</a:t>
            </a:r>
            <a:r>
              <a:rPr lang="ru-RU" sz="3600" dirty="0" smtClean="0">
                <a:latin typeface="Monotype Corsiva" pitchFamily="66" charset="0"/>
              </a:rPr>
              <a:t> </a:t>
            </a:r>
            <a:r>
              <a:rPr lang="ru-RU" sz="3600" dirty="0" err="1" smtClean="0">
                <a:latin typeface="Monotype Corsiva" pitchFamily="66" charset="0"/>
              </a:rPr>
              <a:t>математичних</a:t>
            </a:r>
            <a:r>
              <a:rPr lang="ru-RU" sz="3600" dirty="0" smtClean="0">
                <a:latin typeface="Monotype Corsiva" pitchFamily="66" charset="0"/>
              </a:rPr>
              <a:t> </a:t>
            </a:r>
            <a:r>
              <a:rPr lang="ru-RU" sz="3600" dirty="0" err="1" smtClean="0">
                <a:latin typeface="Monotype Corsiva" pitchFamily="66" charset="0"/>
              </a:rPr>
              <a:t>ідей</a:t>
            </a:r>
            <a:r>
              <a:rPr lang="ru-RU" sz="3600" dirty="0" smtClean="0">
                <a:latin typeface="Monotype Corsiva" pitchFamily="66" charset="0"/>
              </a:rPr>
              <a:t>”.</a:t>
            </a:r>
            <a:endParaRPr lang="ru-RU" sz="36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strips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9144000" cy="200026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2400" b="1" dirty="0" smtClean="0">
                <a:solidFill>
                  <a:schemeClr val="tx2">
                    <a:lumMod val="50000"/>
                  </a:schemeClr>
                </a:solidFill>
                <a:effectLst/>
              </a:rPr>
              <a:t>    </a:t>
            </a:r>
            <a:r>
              <a:rPr lang="uk-UA" sz="2800" b="1" dirty="0" smtClean="0">
                <a:solidFill>
                  <a:schemeClr val="tx2">
                    <a:lumMod val="50000"/>
                  </a:schemeClr>
                </a:solidFill>
                <a:effectLst/>
              </a:rPr>
              <a:t>Як бачите, в усіх наведених дослідженнях використовувалася </a:t>
            </a:r>
            <a:r>
              <a:rPr lang="uk-UA" sz="2800" b="1" dirty="0" err="1" smtClean="0">
                <a:solidFill>
                  <a:schemeClr val="tx2">
                    <a:lumMod val="50000"/>
                  </a:schemeClr>
                </a:solidFill>
                <a:effectLst/>
              </a:rPr>
              <a:t>показникова</a:t>
            </a:r>
            <a:r>
              <a:rPr lang="uk-UA" sz="2800" b="1" dirty="0" smtClean="0">
                <a:solidFill>
                  <a:schemeClr val="tx2">
                    <a:lumMod val="50000"/>
                  </a:schemeClr>
                </a:solidFill>
                <a:effectLst/>
              </a:rPr>
              <a:t> функція.</a:t>
            </a:r>
          </a:p>
          <a:p>
            <a:pPr>
              <a:buNone/>
            </a:pPr>
            <a:r>
              <a:rPr lang="uk-UA" sz="2400" dirty="0" smtClean="0">
                <a:effectLst/>
              </a:rPr>
              <a:t>    </a:t>
            </a:r>
            <a:r>
              <a:rPr lang="uk-UA" sz="240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Ось деякі з Нобелівських лауреатів, що отримали премію за дослідження в області фізики з використанням </a:t>
            </a:r>
            <a:r>
              <a:rPr lang="uk-UA" sz="2400" dirty="0" err="1" smtClean="0">
                <a:solidFill>
                  <a:schemeClr val="tx2">
                    <a:lumMod val="50000"/>
                  </a:schemeClr>
                </a:solidFill>
                <a:effectLst/>
              </a:rPr>
              <a:t>показникової</a:t>
            </a:r>
            <a:r>
              <a:rPr lang="uk-UA" sz="240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 функції:</a:t>
            </a:r>
            <a:endParaRPr lang="uk-UA" sz="2400" dirty="0">
              <a:solidFill>
                <a:schemeClr val="tx2">
                  <a:lumMod val="50000"/>
                </a:schemeClr>
              </a:solidFill>
              <a:effectLst/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428868"/>
            <a:ext cx="118981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857356" y="2786058"/>
            <a:ext cx="68580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П'єр Кюрі – французький фізик, 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лауреат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Нобелівської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премії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фізики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1903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дослідження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явища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радіації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155" name="Рисунок 2" descr="http://www.nobel.org.ua/images/laureats/1/1928/richards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429132"/>
            <a:ext cx="1143008" cy="161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857356" y="4500570"/>
            <a:ext cx="70009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Річардсон</a:t>
            </a:r>
            <a:r>
              <a:rPr lang="uk-UA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Оуен - англійський фізик, лауреат Нобелівської премії з фізики в 1928 році за роботи з вивчення  </a:t>
            </a:r>
            <a:r>
              <a:rPr lang="uk-UA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терміонних</a:t>
            </a:r>
            <a:r>
              <a:rPr lang="uk-UA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явищ, і особливо за відкриття закону, що носить його ім'я.</a:t>
            </a:r>
            <a:endParaRPr lang="uk-UA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642918"/>
            <a:ext cx="7858148" cy="17144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effectLst/>
              </a:rPr>
              <a:t>   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Ігор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Тамм —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фізик-теоретик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, начальник сектора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конструкторського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бюро № 11 (Арзамас-16),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академік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Академії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наук СРСР,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Нобелівська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премія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фізики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в 1958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дослідження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теорії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випромінювання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Черенкова—Вавилова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.</a:t>
            </a:r>
            <a:endParaRPr lang="uk-UA" sz="2000" dirty="0">
              <a:solidFill>
                <a:schemeClr val="tx2">
                  <a:lumMod val="50000"/>
                </a:schemeClr>
              </a:solidFill>
              <a:effectLst/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1161183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071678"/>
            <a:ext cx="1114433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500134" y="2428868"/>
            <a:ext cx="76438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Луїс Альварес - американський фізик та винахідник, дослідник ядерної фізики та космічного випромінювання. Лауреат Нобелівської премії з фізики в 1968 році.</a:t>
            </a:r>
            <a:endParaRPr lang="uk-UA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571876"/>
            <a:ext cx="1143008" cy="158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1643042" y="3786190"/>
            <a:ext cx="72866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dirty="0" smtClean="0">
                <a:solidFill>
                  <a:schemeClr val="tx2">
                    <a:lumMod val="50000"/>
                  </a:schemeClr>
                </a:solidFill>
              </a:rPr>
              <a:t>Ганнес Альфвен</a:t>
            </a:r>
            <a:r>
              <a:rPr lang="uk-UA" sz="2000" dirty="0" smtClean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vi-VN" sz="2000" dirty="0" smtClean="0">
                <a:solidFill>
                  <a:schemeClr val="tx2">
                    <a:lumMod val="50000"/>
                  </a:schemeClr>
                </a:solidFill>
              </a:rPr>
              <a:t>— шведський фізик і астроном, лауреат Нобелівської премії з фізики 1970 року за внесок у розвиток магнітогідродинаміки.</a:t>
            </a:r>
            <a:endParaRPr lang="uk-UA" sz="2000" dirty="0">
              <a:solidFill>
                <a:schemeClr val="tx2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14546" y="5214950"/>
            <a:ext cx="69294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Роберт </a:t>
            </a:r>
            <a:r>
              <a:rPr lang="uk-UA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Вудро</a:t>
            </a:r>
            <a:r>
              <a:rPr lang="uk-UA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Вільсон, Арно </a:t>
            </a:r>
            <a:r>
              <a:rPr lang="uk-UA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Аллан</a:t>
            </a:r>
            <a:r>
              <a:rPr lang="uk-UA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Пензіасом</a:t>
            </a:r>
            <a:r>
              <a:rPr lang="uk-UA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— американські фізики, лауреати Нобелівської премії з фізики 1978 року «за відкриття мікрохвильового реліктового випромінювання».</a:t>
            </a:r>
            <a:endParaRPr lang="uk-UA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3" y="5165430"/>
            <a:ext cx="1714512" cy="1516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2071678"/>
            <a:ext cx="7572428" cy="3786214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uk-UA" sz="5400" b="1" i="1" dirty="0" smtClean="0">
                <a:solidFill>
                  <a:schemeClr val="tx2">
                    <a:lumMod val="75000"/>
                  </a:schemeClr>
                </a:solidFill>
                <a:latin typeface="Mistral" pitchFamily="66" charset="0"/>
                <a:cs typeface="Lao UI" pitchFamily="34" charset="0"/>
              </a:rPr>
              <a:t>… природа формулює свої закони мовою математики.</a:t>
            </a:r>
          </a:p>
          <a:p>
            <a:pPr algn="r">
              <a:buNone/>
            </a:pPr>
            <a:endParaRPr lang="uk-UA" sz="4800" b="1" i="1" dirty="0" smtClean="0">
              <a:solidFill>
                <a:schemeClr val="tx2">
                  <a:lumMod val="75000"/>
                </a:schemeClr>
              </a:solidFill>
              <a:latin typeface="Mistral" pitchFamily="66" charset="0"/>
            </a:endParaRPr>
          </a:p>
          <a:p>
            <a:pPr algn="r">
              <a:buNone/>
            </a:pPr>
            <a:r>
              <a:rPr lang="uk-UA" sz="4800" b="1" i="1" dirty="0" smtClean="0">
                <a:solidFill>
                  <a:schemeClr val="tx2">
                    <a:lumMod val="75000"/>
                  </a:schemeClr>
                </a:solidFill>
                <a:latin typeface="Mistral" pitchFamily="66" charset="0"/>
              </a:rPr>
              <a:t>Галілео Галілей </a:t>
            </a:r>
            <a:endParaRPr lang="uk-UA" sz="4800" b="1" i="1" dirty="0">
              <a:solidFill>
                <a:schemeClr val="tx2">
                  <a:lumMod val="75000"/>
                </a:schemeClr>
              </a:solidFill>
              <a:latin typeface="Mistral" pitchFamily="66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68" y="4714884"/>
            <a:ext cx="4786347" cy="1143000"/>
          </a:xfrm>
        </p:spPr>
        <p:txBody>
          <a:bodyPr/>
          <a:lstStyle/>
          <a:p>
            <a:r>
              <a:rPr lang="ru-RU" sz="66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= у</a:t>
            </a:r>
            <a:r>
              <a:rPr lang="ru-RU" sz="6600" b="1" baseline="-25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66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6600" b="1" i="1" baseline="30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endParaRPr lang="ru-RU" sz="66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1428736"/>
            <a:ext cx="8556655" cy="3714776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    </a:t>
            </a:r>
            <a:r>
              <a:rPr lang="uk-UA" dirty="0" err="1" smtClean="0">
                <a:solidFill>
                  <a:schemeClr val="accent2">
                    <a:lumMod val="50000"/>
                  </a:schemeClr>
                </a:solidFill>
              </a:rPr>
              <a:t>Показникова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 функція дуже часто реалізується в фізичних, біологічних та інших законах.</a:t>
            </a:r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   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    В житті нерідко доводиться зустрічатися з такими фактами, коли швидкість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зміни деякої величини пропорційна самій величині. В цьому випадку дана величина буде змінюватися по закону, що має вигляд: 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dirty="0" smtClean="0"/>
              <a:t>Графіки спадної та зростаючої </a:t>
            </a:r>
            <a:r>
              <a:rPr lang="uk-UA" sz="3200" dirty="0" err="1" smtClean="0"/>
              <a:t>показникової</a:t>
            </a:r>
            <a:r>
              <a:rPr lang="uk-UA" sz="3200" dirty="0" smtClean="0"/>
              <a:t> функцій: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5286388"/>
            <a:ext cx="8485217" cy="1114419"/>
          </a:xfrm>
        </p:spPr>
        <p:txBody>
          <a:bodyPr/>
          <a:lstStyle/>
          <a:p>
            <a:pPr>
              <a:buNone/>
            </a:pP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За допомогою </a:t>
            </a:r>
            <a:r>
              <a:rPr lang="uk-UA" dirty="0" err="1" smtClean="0">
                <a:solidFill>
                  <a:schemeClr val="tx2">
                    <a:lumMod val="50000"/>
                  </a:schemeClr>
                </a:solidFill>
              </a:rPr>
              <a:t>показникової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 функції описуються процеси природного зростання чи спадання.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Picture 6" descr="C:\Users\Andrey\Desktop\граф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785926"/>
            <a:ext cx="3286125" cy="3251200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6" name="Полилиния 5"/>
          <p:cNvSpPr/>
          <p:nvPr/>
        </p:nvSpPr>
        <p:spPr>
          <a:xfrm>
            <a:off x="1643042" y="2285992"/>
            <a:ext cx="1500188" cy="1785937"/>
          </a:xfrm>
          <a:custGeom>
            <a:avLst/>
            <a:gdLst>
              <a:gd name="connsiteX0" fmla="*/ 26894 w 2357718"/>
              <a:gd name="connsiteY0" fmla="*/ 165847 h 2783541"/>
              <a:gd name="connsiteX1" fmla="*/ 62753 w 2357718"/>
              <a:gd name="connsiteY1" fmla="*/ 228600 h 2783541"/>
              <a:gd name="connsiteX2" fmla="*/ 403412 w 2357718"/>
              <a:gd name="connsiteY2" fmla="*/ 1537447 h 2783541"/>
              <a:gd name="connsiteX3" fmla="*/ 744071 w 2357718"/>
              <a:gd name="connsiteY3" fmla="*/ 2191870 h 2783541"/>
              <a:gd name="connsiteX4" fmla="*/ 1084729 w 2357718"/>
              <a:gd name="connsiteY4" fmla="*/ 2514600 h 2783541"/>
              <a:gd name="connsiteX5" fmla="*/ 1434353 w 2357718"/>
              <a:gd name="connsiteY5" fmla="*/ 2667000 h 2783541"/>
              <a:gd name="connsiteX6" fmla="*/ 1775012 w 2357718"/>
              <a:gd name="connsiteY6" fmla="*/ 2729753 h 2783541"/>
              <a:gd name="connsiteX7" fmla="*/ 2115671 w 2357718"/>
              <a:gd name="connsiteY7" fmla="*/ 2765611 h 2783541"/>
              <a:gd name="connsiteX8" fmla="*/ 2357718 w 2357718"/>
              <a:gd name="connsiteY8" fmla="*/ 2783541 h 2783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7718" h="2783541">
                <a:moveTo>
                  <a:pt x="26894" y="165847"/>
                </a:moveTo>
                <a:cubicBezTo>
                  <a:pt x="13447" y="82923"/>
                  <a:pt x="0" y="0"/>
                  <a:pt x="62753" y="228600"/>
                </a:cubicBezTo>
                <a:cubicBezTo>
                  <a:pt x="125506" y="457200"/>
                  <a:pt x="289859" y="1210235"/>
                  <a:pt x="403412" y="1537447"/>
                </a:cubicBezTo>
                <a:cubicBezTo>
                  <a:pt x="516965" y="1864659"/>
                  <a:pt x="630518" y="2029011"/>
                  <a:pt x="744071" y="2191870"/>
                </a:cubicBezTo>
                <a:cubicBezTo>
                  <a:pt x="857624" y="2354729"/>
                  <a:pt x="969682" y="2435412"/>
                  <a:pt x="1084729" y="2514600"/>
                </a:cubicBezTo>
                <a:cubicBezTo>
                  <a:pt x="1199776" y="2593788"/>
                  <a:pt x="1319306" y="2631141"/>
                  <a:pt x="1434353" y="2667000"/>
                </a:cubicBezTo>
                <a:cubicBezTo>
                  <a:pt x="1549400" y="2702859"/>
                  <a:pt x="1661459" y="2713318"/>
                  <a:pt x="1775012" y="2729753"/>
                </a:cubicBezTo>
                <a:cubicBezTo>
                  <a:pt x="1888565" y="2746188"/>
                  <a:pt x="2018553" y="2756646"/>
                  <a:pt x="2115671" y="2765611"/>
                </a:cubicBezTo>
                <a:cubicBezTo>
                  <a:pt x="2212789" y="2774576"/>
                  <a:pt x="2285253" y="2779058"/>
                  <a:pt x="2357718" y="2783541"/>
                </a:cubicBezTo>
              </a:path>
            </a:pathLst>
          </a:custGeom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graphicFrame>
        <p:nvGraphicFramePr>
          <p:cNvPr id="12" name="Object 42"/>
          <p:cNvGraphicFramePr>
            <a:graphicFrameLocks noChangeAspect="1"/>
          </p:cNvGraphicFramePr>
          <p:nvPr/>
        </p:nvGraphicFramePr>
        <p:xfrm>
          <a:off x="714348" y="1857364"/>
          <a:ext cx="1387475" cy="452438"/>
        </p:xfrm>
        <a:graphic>
          <a:graphicData uri="http://schemas.openxmlformats.org/presentationml/2006/ole">
            <p:oleObj spid="_x0000_s24578" name="Формула" r:id="rId4" imgW="545760" imgH="177480" progId="Equation.3">
              <p:embed/>
            </p:oleObj>
          </a:graphicData>
        </a:graphic>
      </p:graphicFrame>
      <p:pic>
        <p:nvPicPr>
          <p:cNvPr id="8" name="Picture 8" descr="C:\Users\Andrey\Desktop\граф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785926"/>
            <a:ext cx="3391885" cy="3214710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9" name="Freeform 44"/>
          <p:cNvSpPr>
            <a:spLocks/>
          </p:cNvSpPr>
          <p:nvPr/>
        </p:nvSpPr>
        <p:spPr bwMode="auto">
          <a:xfrm>
            <a:off x="5929322" y="2357430"/>
            <a:ext cx="1643074" cy="1711325"/>
          </a:xfrm>
          <a:custGeom>
            <a:avLst/>
            <a:gdLst/>
            <a:ahLst/>
            <a:cxnLst>
              <a:cxn ang="0">
                <a:pos x="0" y="2199"/>
              </a:cxn>
              <a:cxn ang="0">
                <a:pos x="70" y="2199"/>
              </a:cxn>
              <a:cxn ang="0">
                <a:pos x="344" y="2178"/>
              </a:cxn>
              <a:cxn ang="0">
                <a:pos x="611" y="2122"/>
              </a:cxn>
              <a:cxn ang="0">
                <a:pos x="878" y="1974"/>
              </a:cxn>
              <a:cxn ang="0">
                <a:pos x="1152" y="1728"/>
              </a:cxn>
              <a:cxn ang="0">
                <a:pos x="1426" y="1215"/>
              </a:cxn>
              <a:cxn ang="0">
                <a:pos x="1742" y="0"/>
              </a:cxn>
            </a:cxnLst>
            <a:rect l="0" t="0" r="r" b="b"/>
            <a:pathLst>
              <a:path w="1742" h="2202">
                <a:moveTo>
                  <a:pt x="0" y="2199"/>
                </a:moveTo>
                <a:cubicBezTo>
                  <a:pt x="6" y="2200"/>
                  <a:pt x="13" y="2202"/>
                  <a:pt x="70" y="2199"/>
                </a:cubicBezTo>
                <a:cubicBezTo>
                  <a:pt x="127" y="2196"/>
                  <a:pt x="254" y="2191"/>
                  <a:pt x="344" y="2178"/>
                </a:cubicBezTo>
                <a:cubicBezTo>
                  <a:pt x="434" y="2165"/>
                  <a:pt x="522" y="2156"/>
                  <a:pt x="611" y="2122"/>
                </a:cubicBezTo>
                <a:cubicBezTo>
                  <a:pt x="700" y="2088"/>
                  <a:pt x="788" y="2040"/>
                  <a:pt x="878" y="1974"/>
                </a:cubicBezTo>
                <a:cubicBezTo>
                  <a:pt x="968" y="1908"/>
                  <a:pt x="1061" y="1854"/>
                  <a:pt x="1152" y="1728"/>
                </a:cubicBezTo>
                <a:cubicBezTo>
                  <a:pt x="1243" y="1602"/>
                  <a:pt x="1328" y="1503"/>
                  <a:pt x="1426" y="1215"/>
                </a:cubicBezTo>
                <a:cubicBezTo>
                  <a:pt x="1524" y="927"/>
                  <a:pt x="1633" y="463"/>
                  <a:pt x="1742" y="0"/>
                </a:cubicBezTo>
              </a:path>
            </a:pathLst>
          </a:custGeom>
          <a:ln>
            <a:solidFill>
              <a:schemeClr val="accent2">
                <a:lumMod val="75000"/>
              </a:schemeClr>
            </a:solidFill>
            <a:headEnd/>
            <a:tailEnd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 sz="18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10" name="Object 46"/>
          <p:cNvGraphicFramePr>
            <a:graphicFrameLocks noChangeAspect="1"/>
          </p:cNvGraphicFramePr>
          <p:nvPr/>
        </p:nvGraphicFramePr>
        <p:xfrm>
          <a:off x="5214942" y="1928802"/>
          <a:ext cx="855662" cy="460375"/>
        </p:xfrm>
        <a:graphic>
          <a:graphicData uri="http://schemas.openxmlformats.org/presentationml/2006/ole">
            <p:oleObj spid="_x0000_s24579" name="Формула" r:id="rId5" imgW="330120" imgH="177480" progId="Equation.3">
              <p:embed/>
            </p:oleObj>
          </a:graphicData>
        </a:graphic>
      </p:graphicFrame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86634" cy="1143000"/>
          </a:xfrm>
        </p:spPr>
        <p:txBody>
          <a:bodyPr/>
          <a:lstStyle/>
          <a:p>
            <a:r>
              <a:rPr lang="ru-RU" dirty="0" err="1" smtClean="0"/>
              <a:t>Розмноження</a:t>
            </a:r>
            <a:r>
              <a:rPr lang="ru-RU" dirty="0" smtClean="0"/>
              <a:t> </a:t>
            </a:r>
            <a:r>
              <a:rPr lang="ru-RU" dirty="0" err="1" smtClean="0"/>
              <a:t>бактерій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42910" y="4143380"/>
            <a:ext cx="7858180" cy="1497018"/>
          </a:xfrm>
        </p:spPr>
        <p:txBody>
          <a:bodyPr/>
          <a:lstStyle/>
          <a:p>
            <a:r>
              <a:rPr lang="uk-UA" b="0" dirty="0" smtClean="0">
                <a:solidFill>
                  <a:schemeClr val="tx2">
                    <a:lumMod val="50000"/>
                  </a:schemeClr>
                </a:solidFill>
              </a:rPr>
              <a:t>де </a:t>
            </a:r>
            <a:r>
              <a:rPr lang="uk-UA" b="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0" i="1" dirty="0" smtClean="0">
                <a:solidFill>
                  <a:schemeClr val="tx2">
                    <a:lumMod val="50000"/>
                  </a:schemeClr>
                </a:solidFill>
              </a:rPr>
              <a:t>a </a:t>
            </a:r>
            <a:r>
              <a:rPr lang="uk-UA" b="0" i="1" dirty="0" smtClean="0">
                <a:solidFill>
                  <a:schemeClr val="tx2">
                    <a:lumMod val="50000"/>
                  </a:schemeClr>
                </a:solidFill>
              </a:rPr>
              <a:t>&gt;1</a:t>
            </a:r>
            <a:r>
              <a:rPr lang="uk-UA" b="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uk-UA" b="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uk-UA" b="0" dirty="0" smtClean="0">
                <a:solidFill>
                  <a:schemeClr val="tx2">
                    <a:lumMod val="50000"/>
                  </a:schemeClr>
                </a:solidFill>
              </a:rPr>
              <a:t>– постійна величина, що характеризує  швидкість росту даної колонії і залежить від біологічного виду організмів та від умов зовнішнього середовища.</a:t>
            </a:r>
            <a:endParaRPr lang="ru-RU" b="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0" y="1285860"/>
            <a:ext cx="8786842" cy="178595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      </a:t>
            </a:r>
            <a:r>
              <a:rPr lang="uk-UA" sz="2400" dirty="0" smtClean="0">
                <a:solidFill>
                  <a:schemeClr val="tx2">
                    <a:lumMod val="50000"/>
                  </a:schemeClr>
                </a:solidFill>
              </a:rPr>
              <a:t>Колонія живих організмів (зокрема, бактерії) зростає в результаті розмноження. Якщо за рівні проміжки часу число живих організмів збільшується в одне й те саме число разів, то число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N</a:t>
            </a:r>
            <a:r>
              <a:rPr lang="uk-UA" sz="2400" dirty="0" smtClean="0">
                <a:solidFill>
                  <a:schemeClr val="tx2">
                    <a:lumMod val="50000"/>
                  </a:schemeClr>
                </a:solidFill>
              </a:rPr>
              <a:t> організмів по закінченні часу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t</a:t>
            </a:r>
            <a:r>
              <a:rPr lang="uk-UA" sz="2400" dirty="0" smtClean="0">
                <a:solidFill>
                  <a:schemeClr val="tx2">
                    <a:lumMod val="50000"/>
                  </a:schemeClr>
                </a:solidFill>
              </a:rPr>
              <a:t> після початку спостережень виражається формулою 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36534" y="1"/>
            <a:ext cx="1421762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396" name="Object 36"/>
          <p:cNvGraphicFramePr>
            <a:graphicFrameLocks noChangeAspect="1"/>
          </p:cNvGraphicFramePr>
          <p:nvPr/>
        </p:nvGraphicFramePr>
        <p:xfrm>
          <a:off x="2857488" y="5357826"/>
          <a:ext cx="1584325" cy="1246187"/>
        </p:xfrm>
        <a:graphic>
          <a:graphicData uri="http://schemas.openxmlformats.org/presentationml/2006/ole">
            <p:oleObj spid="_x0000_s5123" name="Точечный рисунок" r:id="rId4" imgW="2172003" imgH="1104762" progId="PBrush">
              <p:embed/>
            </p:oleObj>
          </a:graphicData>
        </a:graphic>
      </p:graphicFrame>
      <p:graphicFrame>
        <p:nvGraphicFramePr>
          <p:cNvPr id="15397" name="Object 37"/>
          <p:cNvGraphicFramePr>
            <a:graphicFrameLocks noChangeAspect="1"/>
          </p:cNvGraphicFramePr>
          <p:nvPr/>
        </p:nvGraphicFramePr>
        <p:xfrm>
          <a:off x="4500562" y="5357826"/>
          <a:ext cx="1582737" cy="1243012"/>
        </p:xfrm>
        <a:graphic>
          <a:graphicData uri="http://schemas.openxmlformats.org/presentationml/2006/ole">
            <p:oleObj spid="_x0000_s5124" name="Точечный рисунок" r:id="rId5" imgW="2371429" imgH="1095528" progId="PBrush">
              <p:embed/>
            </p:oleObj>
          </a:graphicData>
        </a:graphic>
      </p:graphicFrame>
      <p:graphicFrame>
        <p:nvGraphicFramePr>
          <p:cNvPr id="15398" name="Object 38"/>
          <p:cNvGraphicFramePr>
            <a:graphicFrameLocks noChangeAspect="1"/>
          </p:cNvGraphicFramePr>
          <p:nvPr/>
        </p:nvGraphicFramePr>
        <p:xfrm>
          <a:off x="6143636" y="5357826"/>
          <a:ext cx="2303462" cy="1223962"/>
        </p:xfrm>
        <a:graphic>
          <a:graphicData uri="http://schemas.openxmlformats.org/presentationml/2006/ole">
            <p:oleObj spid="_x0000_s5125" name="Точечный рисунок" r:id="rId6" imgW="3315163" imgH="1171429" progId="PBrush">
              <p:embed/>
            </p:oleObj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2428860" y="3071810"/>
            <a:ext cx="442915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6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uk-UA" sz="66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66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6600" b="1" i="1" baseline="30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</a:t>
            </a:r>
            <a:endParaRPr kumimoji="0" lang="ru-RU" sz="66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1571612"/>
          </a:xfrm>
        </p:spPr>
        <p:txBody>
          <a:bodyPr>
            <a:normAutofit fontScale="90000"/>
          </a:bodyPr>
          <a:lstStyle/>
          <a:p>
            <a:pPr lvl="0"/>
            <a:r>
              <a:rPr lang="uk-UA" sz="6000" dirty="0" smtClean="0"/>
              <a:t>Радіоактивний розпад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857356" y="2786058"/>
            <a:ext cx="4714908" cy="639762"/>
          </a:xfrm>
        </p:spPr>
        <p:txBody>
          <a:bodyPr/>
          <a:lstStyle/>
          <a:p>
            <a:r>
              <a:rPr lang="uk-UA" sz="5400" i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М = М</a:t>
            </a:r>
            <a:r>
              <a:rPr lang="uk-UA" sz="5400" i="1" baseline="-25000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0</a:t>
            </a:r>
            <a:r>
              <a:rPr lang="uk-UA" sz="5400" i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(1/2)</a:t>
            </a:r>
            <a:r>
              <a:rPr lang="en-US" sz="5400" i="1" baseline="30000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r>
              <a:rPr lang="uk-UA" sz="5400" i="1" baseline="30000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5400" i="1" baseline="30000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endParaRPr lang="ru-RU" sz="5400" i="1" dirty="0"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0" y="857232"/>
            <a:ext cx="8715404" cy="2000264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    </a:t>
            </a:r>
            <a:r>
              <a:rPr lang="uk-UA" sz="2400" dirty="0" smtClean="0">
                <a:solidFill>
                  <a:schemeClr val="tx2">
                    <a:lumMod val="50000"/>
                  </a:schemeClr>
                </a:solidFill>
              </a:rPr>
              <a:t>Коли радіоактивна речовина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uk-UA" sz="2400" dirty="0" smtClean="0">
                <a:solidFill>
                  <a:schemeClr val="tx2">
                    <a:lumMod val="50000"/>
                  </a:schemeClr>
                </a:solidFill>
              </a:rPr>
              <a:t>розпадається, її кількість зменшується. Через деякий час залишиться половина початкової кількості речовини. Цей проміжок часу Т називається періодом напіврозпаду речовини. Через</a:t>
            </a:r>
            <a:r>
              <a:rPr lang="uk-UA" sz="24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t</a:t>
            </a:r>
            <a:r>
              <a:rPr lang="uk-UA" sz="2400" dirty="0" smtClean="0">
                <a:solidFill>
                  <a:schemeClr val="tx2">
                    <a:lumMod val="50000"/>
                  </a:schemeClr>
                </a:solidFill>
              </a:rPr>
              <a:t> років маса М речовини буде дорівнювати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quarter" idx="4"/>
          </p:nvPr>
        </p:nvSpPr>
        <p:spPr>
          <a:xfrm>
            <a:off x="0" y="3500438"/>
            <a:ext cx="7000892" cy="1285884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    </a:t>
            </a:r>
            <a:r>
              <a:rPr lang="uk-UA" sz="2400" dirty="0" smtClean="0">
                <a:solidFill>
                  <a:schemeClr val="tx2">
                    <a:lumMod val="50000"/>
                  </a:schemeClr>
                </a:solidFill>
              </a:rPr>
              <a:t>де </a:t>
            </a:r>
            <a:r>
              <a:rPr lang="uk-UA" sz="2400" i="1" dirty="0" smtClean="0">
                <a:solidFill>
                  <a:schemeClr val="tx2">
                    <a:lumMod val="50000"/>
                  </a:schemeClr>
                </a:solidFill>
              </a:rPr>
              <a:t>М </a:t>
            </a:r>
            <a:r>
              <a:rPr lang="uk-UA" sz="2400" i="1" baseline="-25000" dirty="0" smtClean="0">
                <a:solidFill>
                  <a:schemeClr val="tx2">
                    <a:lumMod val="50000"/>
                  </a:schemeClr>
                </a:solidFill>
              </a:rPr>
              <a:t>0</a:t>
            </a:r>
            <a:r>
              <a:rPr lang="uk-UA" sz="2400" baseline="-25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uk-UA" sz="2400" dirty="0" smtClean="0">
                <a:solidFill>
                  <a:schemeClr val="tx2">
                    <a:lumMod val="50000"/>
                  </a:schemeClr>
                </a:solidFill>
              </a:rPr>
              <a:t>– початкова маса речовини. Чим більший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uk-UA" sz="2400" dirty="0" smtClean="0">
                <a:solidFill>
                  <a:schemeClr val="tx2">
                    <a:lumMod val="50000"/>
                  </a:schemeClr>
                </a:solidFill>
              </a:rPr>
              <a:t>період напіврозпаду, тим повільніше розпадається речовина.</a:t>
            </a:r>
            <a:endParaRPr lang="ru-RU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uk-U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2500306"/>
            <a:ext cx="1814393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одержимое 3"/>
          <p:cNvSpPr txBox="1">
            <a:spLocks/>
          </p:cNvSpPr>
          <p:nvPr/>
        </p:nvSpPr>
        <p:spPr bwMode="auto">
          <a:xfrm>
            <a:off x="2428860" y="4643446"/>
            <a:ext cx="6929454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lang="uk-UA" sz="2400" dirty="0" smtClean="0">
                <a:solidFill>
                  <a:schemeClr val="tx2">
                    <a:lumMod val="50000"/>
                  </a:schemeClr>
                </a:solidFill>
              </a:rPr>
              <a:t>Явище </a:t>
            </a:r>
            <a:r>
              <a:rPr lang="uk-UA" sz="2400" dirty="0">
                <a:solidFill>
                  <a:schemeClr val="tx2">
                    <a:lumMod val="50000"/>
                  </a:schemeClr>
                </a:solidFill>
              </a:rPr>
              <a:t>радіоактивного розпаду використовується для визначення віку археологічних знахідок, наприклад, визначено приблизний вік Землі, біля 5,5 </a:t>
            </a:r>
            <a:r>
              <a:rPr lang="uk-UA" sz="2400" dirty="0" err="1">
                <a:solidFill>
                  <a:schemeClr val="tx2">
                    <a:lumMod val="50000"/>
                  </a:schemeClr>
                </a:solidFill>
              </a:rPr>
              <a:t>млрд</a:t>
            </a:r>
            <a:r>
              <a:rPr lang="uk-UA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uk-UA" sz="2400" dirty="0" smtClean="0">
                <a:solidFill>
                  <a:schemeClr val="tx2">
                    <a:lumMod val="50000"/>
                  </a:schemeClr>
                </a:solidFill>
              </a:rPr>
              <a:t>років.</a:t>
            </a: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678" y="0"/>
            <a:ext cx="1357322" cy="100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643446"/>
            <a:ext cx="2143140" cy="206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0" grpId="0" build="p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7358082" cy="1011222"/>
          </a:xfrm>
        </p:spPr>
        <p:txBody>
          <a:bodyPr/>
          <a:lstStyle/>
          <a:p>
            <a:r>
              <a:rPr lang="uk-UA" dirty="0" smtClean="0"/>
              <a:t>Приріст капіталу в банку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3500438"/>
            <a:ext cx="8501122" cy="1428760"/>
          </a:xfrm>
        </p:spPr>
        <p:txBody>
          <a:bodyPr/>
          <a:lstStyle/>
          <a:p>
            <a:r>
              <a:rPr lang="uk-UA" b="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де </a:t>
            </a:r>
            <a:r>
              <a:rPr lang="uk-UA" b="0" i="1" dirty="0" smtClean="0">
                <a:solidFill>
                  <a:schemeClr val="tx2">
                    <a:lumMod val="50000"/>
                  </a:schemeClr>
                </a:solidFill>
                <a:effectLst/>
              </a:rPr>
              <a:t>А — </a:t>
            </a:r>
            <a:r>
              <a:rPr lang="uk-UA" b="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шукана величина,  </a:t>
            </a:r>
            <a:r>
              <a:rPr lang="uk-UA" b="0" i="1" dirty="0" smtClean="0">
                <a:solidFill>
                  <a:schemeClr val="tx2">
                    <a:lumMod val="50000"/>
                  </a:schemeClr>
                </a:solidFill>
                <a:effectLst/>
              </a:rPr>
              <a:t>А</a:t>
            </a:r>
            <a:r>
              <a:rPr lang="uk-UA" b="0" i="1" baseline="-2500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0</a:t>
            </a:r>
            <a:r>
              <a:rPr lang="uk-UA" b="0" i="1" dirty="0" smtClean="0">
                <a:solidFill>
                  <a:schemeClr val="tx2">
                    <a:lumMod val="50000"/>
                  </a:schemeClr>
                </a:solidFill>
                <a:effectLst/>
              </a:rPr>
              <a:t>,</a:t>
            </a:r>
            <a:r>
              <a:rPr lang="uk-UA" b="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 — початковий вклад,  </a:t>
            </a:r>
            <a:r>
              <a:rPr lang="uk-UA" b="0" i="1" dirty="0" smtClean="0">
                <a:solidFill>
                  <a:schemeClr val="tx2">
                    <a:lumMod val="50000"/>
                  </a:schemeClr>
                </a:solidFill>
                <a:effectLst/>
              </a:rPr>
              <a:t>Р</a:t>
            </a:r>
            <a:r>
              <a:rPr lang="ru-RU" b="0" i="1" dirty="0" smtClean="0">
                <a:solidFill>
                  <a:schemeClr val="tx2">
                    <a:lumMod val="50000"/>
                  </a:schemeClr>
                </a:solidFill>
                <a:effectLst/>
              </a:rPr>
              <a:t>   </a:t>
            </a:r>
            <a:r>
              <a:rPr lang="uk-UA" b="0" i="1" dirty="0" smtClean="0">
                <a:solidFill>
                  <a:schemeClr val="tx2">
                    <a:lumMod val="50000"/>
                  </a:schemeClr>
                </a:solidFill>
                <a:effectLst/>
              </a:rPr>
              <a:t>—</a:t>
            </a:r>
            <a:r>
              <a:rPr lang="uk-UA" b="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 річний відсоток,  </a:t>
            </a:r>
            <a:r>
              <a:rPr lang="en-US" b="0" i="1" dirty="0" smtClean="0">
                <a:solidFill>
                  <a:schemeClr val="tx2">
                    <a:lumMod val="50000"/>
                  </a:schemeClr>
                </a:solidFill>
                <a:effectLst/>
              </a:rPr>
              <a:t>t</a:t>
            </a:r>
            <a:r>
              <a:rPr lang="ru-RU" b="0" i="1" dirty="0" smtClean="0">
                <a:solidFill>
                  <a:schemeClr val="tx2">
                    <a:lumMod val="50000"/>
                  </a:schemeClr>
                </a:solidFill>
                <a:effectLst/>
              </a:rPr>
              <a:t>  </a:t>
            </a:r>
            <a:r>
              <a:rPr lang="uk-UA" b="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 —  розрахунковий термін.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14282" y="1428736"/>
            <a:ext cx="6715172" cy="13573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uk-UA" sz="2400" dirty="0" smtClean="0">
                <a:solidFill>
                  <a:schemeClr val="tx2">
                    <a:lumMod val="50000"/>
                  </a:schemeClr>
                </a:solidFill>
              </a:rPr>
              <a:t>Приріст капіталу в банку здійснюється за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  </a:t>
            </a:r>
            <a:r>
              <a:rPr lang="uk-UA" sz="2400" dirty="0" smtClean="0">
                <a:solidFill>
                  <a:schemeClr val="tx2">
                    <a:lumMod val="50000"/>
                  </a:schemeClr>
                </a:solidFill>
              </a:rPr>
              <a:t>законом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uk-UA" sz="2400" dirty="0" smtClean="0">
                <a:solidFill>
                  <a:schemeClr val="tx2">
                    <a:lumMod val="50000"/>
                  </a:schemeClr>
                </a:solidFill>
              </a:rPr>
              <a:t>природного зростання. Всім відома формула складних відсотків:</a:t>
            </a:r>
            <a:endParaRPr lang="uk-UA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4643446"/>
            <a:ext cx="3500462" cy="1953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571604" y="2714620"/>
            <a:ext cx="571504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 = А</a:t>
            </a:r>
            <a:r>
              <a:rPr lang="uk-UA" sz="4400" b="1" i="1" baseline="-25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uk-UA" sz="4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(1</a:t>
            </a:r>
            <a:r>
              <a:rPr lang="uk-UA" sz="4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+р/</a:t>
            </a:r>
            <a:r>
              <a:rPr lang="uk-UA" sz="4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100)</a:t>
            </a:r>
            <a:r>
              <a:rPr lang="en-US" sz="4400" i="1" baseline="30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uk-UA" sz="4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6" name="Picture 2" descr="C:\Users\Вiта\Desktop\анимации для презентаций\4801_60\Деньги\money1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2651" y="283081"/>
            <a:ext cx="2131349" cy="2683921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15130" cy="1143000"/>
          </a:xfrm>
        </p:spPr>
        <p:txBody>
          <a:bodyPr/>
          <a:lstStyle/>
          <a:p>
            <a:r>
              <a:rPr lang="ru-RU" dirty="0" err="1" smtClean="0"/>
              <a:t>Ріст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4348" y="3643314"/>
            <a:ext cx="8143932" cy="1643074"/>
          </a:xfrm>
        </p:spPr>
        <p:txBody>
          <a:bodyPr/>
          <a:lstStyle/>
          <a:p>
            <a:r>
              <a:rPr lang="uk-UA" b="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де  </a:t>
            </a:r>
            <a:r>
              <a:rPr lang="en-US" b="0" i="1" dirty="0" smtClean="0">
                <a:solidFill>
                  <a:schemeClr val="tx2">
                    <a:lumMod val="50000"/>
                  </a:schemeClr>
                </a:solidFill>
                <a:effectLst/>
              </a:rPr>
              <a:t>N</a:t>
            </a:r>
            <a:r>
              <a:rPr lang="uk-UA" b="0" i="1" baseline="-2500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0</a:t>
            </a:r>
            <a:r>
              <a:rPr lang="uk-UA" b="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 – кількість людей при  </a:t>
            </a:r>
            <a:r>
              <a:rPr lang="en-US" b="0" i="1" dirty="0" smtClean="0">
                <a:solidFill>
                  <a:schemeClr val="tx2">
                    <a:lumMod val="50000"/>
                  </a:schemeClr>
                </a:solidFill>
                <a:effectLst/>
              </a:rPr>
              <a:t>t</a:t>
            </a:r>
            <a:r>
              <a:rPr lang="en-US" b="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 </a:t>
            </a:r>
            <a:r>
              <a:rPr lang="uk-UA" b="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= 0,  </a:t>
            </a:r>
            <a:r>
              <a:rPr lang="en-US" b="0" i="1" dirty="0" smtClean="0">
                <a:solidFill>
                  <a:schemeClr val="tx2">
                    <a:lumMod val="50000"/>
                  </a:schemeClr>
                </a:solidFill>
                <a:effectLst/>
              </a:rPr>
              <a:t>N</a:t>
            </a:r>
            <a:r>
              <a:rPr lang="en-US" b="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 </a:t>
            </a:r>
            <a:r>
              <a:rPr lang="uk-UA" b="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– кількість людей в момент часу </a:t>
            </a:r>
            <a:r>
              <a:rPr lang="en-US" b="0" i="1" dirty="0" smtClean="0">
                <a:solidFill>
                  <a:schemeClr val="tx2">
                    <a:lumMod val="50000"/>
                  </a:schemeClr>
                </a:solidFill>
                <a:effectLst/>
              </a:rPr>
              <a:t>t</a:t>
            </a:r>
            <a:r>
              <a:rPr lang="uk-UA" b="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,</a:t>
            </a:r>
          </a:p>
          <a:p>
            <a:r>
              <a:rPr lang="uk-UA" b="0" i="1" dirty="0" smtClean="0">
                <a:solidFill>
                  <a:schemeClr val="tx2">
                    <a:lumMod val="50000"/>
                  </a:schemeClr>
                </a:solidFill>
                <a:effectLst/>
              </a:rPr>
              <a:t>а,</a:t>
            </a:r>
            <a:r>
              <a:rPr lang="ru-RU" b="0" i="1" dirty="0" smtClean="0">
                <a:solidFill>
                  <a:schemeClr val="tx2">
                    <a:lumMod val="50000"/>
                  </a:schemeClr>
                </a:solidFill>
                <a:effectLst/>
              </a:rPr>
              <a:t>  </a:t>
            </a:r>
            <a:r>
              <a:rPr lang="en-US" b="0" i="1" dirty="0" smtClean="0">
                <a:solidFill>
                  <a:schemeClr val="tx2">
                    <a:lumMod val="50000"/>
                  </a:schemeClr>
                </a:solidFill>
                <a:effectLst/>
              </a:rPr>
              <a:t>e</a:t>
            </a:r>
            <a:r>
              <a:rPr lang="en-US" b="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 </a:t>
            </a:r>
            <a:r>
              <a:rPr lang="uk-UA" b="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– постійні величини.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71472" y="1714488"/>
            <a:ext cx="8043890" cy="968373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  </a:t>
            </a:r>
            <a:r>
              <a:rPr lang="uk-UA" sz="2400" dirty="0" smtClean="0">
                <a:solidFill>
                  <a:schemeClr val="tx2">
                    <a:lumMod val="50000"/>
                  </a:schemeClr>
                </a:solidFill>
              </a:rPr>
              <a:t>Зміна кількості людей в країні за великий проміжок часу 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t </a:t>
            </a:r>
            <a:r>
              <a:rPr lang="uk-UA" sz="2400" dirty="0" smtClean="0">
                <a:solidFill>
                  <a:schemeClr val="tx2">
                    <a:lumMod val="50000"/>
                  </a:schemeClr>
                </a:solidFill>
              </a:rPr>
              <a:t>описується формулою:</a:t>
            </a:r>
            <a:endParaRPr lang="uk-UA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4857759"/>
            <a:ext cx="3786214" cy="1893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214290"/>
            <a:ext cx="1714512" cy="1540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2357422" y="2571744"/>
            <a:ext cx="478634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uk-UA" sz="5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5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uk-UA" sz="5400" b="1" i="1" baseline="-25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66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ea</a:t>
            </a:r>
            <a:r>
              <a:rPr lang="en-US" sz="6600" b="1" i="1" baseline="30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uk-UA" sz="6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540750" cy="1857388"/>
          </a:xfrm>
        </p:spPr>
        <p:txBody>
          <a:bodyPr/>
          <a:lstStyle/>
          <a:p>
            <a:r>
              <a:rPr lang="uk-UA" sz="28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В природі і техніці часто можна спостерігати процеси, які проходять відповідно до законів вирівнювання, що описуються </a:t>
            </a:r>
            <a:r>
              <a:rPr lang="uk-UA" sz="2800" dirty="0" err="1" smtClean="0">
                <a:solidFill>
                  <a:schemeClr val="accent1">
                    <a:lumMod val="75000"/>
                  </a:schemeClr>
                </a:solidFill>
                <a:effectLst/>
              </a:rPr>
              <a:t>показниковою</a:t>
            </a:r>
            <a:r>
              <a:rPr lang="uk-UA" sz="28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 функцією. </a:t>
            </a:r>
            <a:endParaRPr lang="uk-UA" sz="280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2571744"/>
            <a:ext cx="8643999" cy="350046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sz="2400" dirty="0" smtClean="0"/>
              <a:t>    </a:t>
            </a:r>
            <a:r>
              <a:rPr lang="uk-UA" sz="2400" dirty="0" smtClean="0">
                <a:solidFill>
                  <a:schemeClr val="tx2">
                    <a:lumMod val="50000"/>
                  </a:schemeClr>
                </a:solidFill>
              </a:rPr>
              <a:t>Наприклад, всі, напевно, помічали, якщо зняти киплячий чайник з вогню, то спочатку він швидко охолоджується, а потім зниження температури йде набагато повільніше. </a:t>
            </a:r>
          </a:p>
          <a:p>
            <a:pPr>
              <a:buNone/>
            </a:pPr>
            <a:r>
              <a:rPr lang="uk-UA" sz="2400" dirty="0" smtClean="0">
                <a:solidFill>
                  <a:schemeClr val="tx2">
                    <a:lumMod val="50000"/>
                  </a:schemeClr>
                </a:solidFill>
              </a:rPr>
              <a:t>    </a:t>
            </a:r>
          </a:p>
          <a:p>
            <a:pPr>
              <a:buNone/>
            </a:pPr>
            <a:r>
              <a:rPr lang="uk-UA" sz="2400" dirty="0" smtClean="0">
                <a:solidFill>
                  <a:schemeClr val="tx2">
                    <a:lumMod val="50000"/>
                  </a:schemeClr>
                </a:solidFill>
              </a:rPr>
              <a:t>    Справа в тому, що швидкість охолодження пропорційна різниці між температурою чайника і температурою навколишнього середовища. Чим меншою стає ця різниця, тим повільніше охолоджується чайник.</a:t>
            </a:r>
          </a:p>
          <a:p>
            <a:pPr>
              <a:buNone/>
            </a:pPr>
            <a:r>
              <a:rPr lang="uk-UA" sz="2400" dirty="0" smtClean="0"/>
              <a:t>         </a:t>
            </a:r>
            <a:endParaRPr lang="uk-UA" dirty="0"/>
          </a:p>
        </p:txBody>
      </p:sp>
      <p:pic>
        <p:nvPicPr>
          <p:cNvPr id="4" name="Picture 3" descr="C:\Users\Вiта\Desktop\анимации для презентаций\4809_Frf\банки, чашки, бутылки\house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5214950"/>
            <a:ext cx="1428760" cy="1428760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669</TotalTime>
  <Words>969</Words>
  <Application>Microsoft Office PowerPoint</Application>
  <PresentationFormat>Экран (4:3)</PresentationFormat>
  <Paragraphs>62</Paragraphs>
  <Slides>17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Поток</vt:lpstr>
      <vt:lpstr>Формула</vt:lpstr>
      <vt:lpstr>Точечный рисунок</vt:lpstr>
      <vt:lpstr>Використання показникової функції</vt:lpstr>
      <vt:lpstr>Слайд 2</vt:lpstr>
      <vt:lpstr>у = у0ах</vt:lpstr>
      <vt:lpstr>Графіки спадної та зростаючої показникової функцій:</vt:lpstr>
      <vt:lpstr>Розмноження бактерій</vt:lpstr>
      <vt:lpstr>Радіоактивний розпад </vt:lpstr>
      <vt:lpstr>Приріст капіталу в банку</vt:lpstr>
      <vt:lpstr>Ріст населення</vt:lpstr>
      <vt:lpstr>В природі і техніці часто можна спостерігати процеси, які проходять відповідно до законів вирівнювання, що описуються показниковою функцією. </vt:lpstr>
      <vt:lpstr>Т = (Т1 – Т0)е-kt + Т1</vt:lpstr>
      <vt:lpstr>Задача про парашутиста</vt:lpstr>
      <vt:lpstr>Коливання маятника</vt:lpstr>
      <vt:lpstr>M = m(ev/v0 – 1)</vt:lpstr>
      <vt:lpstr>Барометрична формула</vt:lpstr>
      <vt:lpstr>Ми  ще раз пере­коналися, що математика — це всеосяжна наука, без знання якої неможливо ні пізнати оточуючий нас світ, ні забезпечити науково-технічний прогрес. Як казав великий Ейнштейн : „Природа – це реалізація найпростіших математичних ідей”.</vt:lpstr>
      <vt:lpstr>Слайд 16</vt:lpstr>
      <vt:lpstr>Слайд 17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Використання показникової функції</dc:title>
  <dc:creator>Vito4ka</dc:creator>
  <cp:lastModifiedBy>VIKTOR</cp:lastModifiedBy>
  <cp:revision>64</cp:revision>
  <dcterms:created xsi:type="dcterms:W3CDTF">2012-01-04T18:43:21Z</dcterms:created>
  <dcterms:modified xsi:type="dcterms:W3CDTF">2014-09-16T19:05:50Z</dcterms:modified>
</cp:coreProperties>
</file>