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8ECD-55FE-40AD-AF59-BB907B433A71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AEA1-5157-4230-B2F4-69B47587386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8ECD-55FE-40AD-AF59-BB907B433A71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AEA1-5157-4230-B2F4-69B475873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8ECD-55FE-40AD-AF59-BB907B433A71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AEA1-5157-4230-B2F4-69B475873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8ECD-55FE-40AD-AF59-BB907B433A71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AEA1-5157-4230-B2F4-69B475873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8ECD-55FE-40AD-AF59-BB907B433A71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FF2AEA1-5157-4230-B2F4-69B4758738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8ECD-55FE-40AD-AF59-BB907B433A71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AEA1-5157-4230-B2F4-69B475873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8ECD-55FE-40AD-AF59-BB907B433A71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AEA1-5157-4230-B2F4-69B475873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8ECD-55FE-40AD-AF59-BB907B433A71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AEA1-5157-4230-B2F4-69B475873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8ECD-55FE-40AD-AF59-BB907B433A71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AEA1-5157-4230-B2F4-69B475873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8ECD-55FE-40AD-AF59-BB907B433A71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AEA1-5157-4230-B2F4-69B475873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8ECD-55FE-40AD-AF59-BB907B433A71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AEA1-5157-4230-B2F4-69B475873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53B8ECD-55FE-40AD-AF59-BB907B433A71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F2AEA1-5157-4230-B2F4-69B47587386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496944" cy="1872208"/>
          </a:xfrm>
        </p:spPr>
        <p:txBody>
          <a:bodyPr wrap="square">
            <a:normAutofit/>
          </a:bodyPr>
          <a:lstStyle/>
          <a:p>
            <a:r>
              <a:rPr lang="uk-UA" smtClean="0"/>
              <a:t>Історія створення конденсатору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581128"/>
            <a:ext cx="5536704" cy="1368152"/>
          </a:xfrm>
        </p:spPr>
        <p:txBody>
          <a:bodyPr>
            <a:normAutofit fontScale="92500" lnSpcReduction="10000"/>
          </a:bodyPr>
          <a:lstStyle/>
          <a:p>
            <a:r>
              <a:rPr lang="uk-UA" smtClean="0"/>
              <a:t>Презентацію підготував</a:t>
            </a:r>
          </a:p>
          <a:p>
            <a:r>
              <a:rPr lang="uk-UA" smtClean="0"/>
              <a:t> </a:t>
            </a:r>
            <a:r>
              <a:rPr lang="uk-UA" smtClean="0"/>
              <a:t>учень 11 класу</a:t>
            </a:r>
          </a:p>
          <a:p>
            <a:r>
              <a:rPr lang="uk-UA" err="1" smtClean="0"/>
              <a:t>Закопайко</a:t>
            </a:r>
            <a:r>
              <a:rPr lang="uk-UA" smtClean="0"/>
              <a:t> Іван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2636912"/>
            <a:ext cx="5266928" cy="1108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6000" b="1" i="1" smtClean="0"/>
              <a:t>Дякую за увагу</a:t>
            </a:r>
            <a:endParaRPr lang="ru-RU" sz="6000" b="1" i="1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План презентації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3600" smtClean="0"/>
              <a:t>1. Визначення поняттю – конденсат.</a:t>
            </a:r>
          </a:p>
          <a:p>
            <a:pPr>
              <a:buNone/>
            </a:pPr>
            <a:r>
              <a:rPr lang="uk-UA" sz="3600" smtClean="0"/>
              <a:t>2. Створення першого конденсатора.</a:t>
            </a:r>
          </a:p>
          <a:p>
            <a:pPr>
              <a:buNone/>
            </a:pPr>
            <a:r>
              <a:rPr lang="uk-UA" sz="3600" smtClean="0"/>
              <a:t>3. Перші теорії шодо лейденської банки.</a:t>
            </a:r>
          </a:p>
          <a:p>
            <a:pPr>
              <a:buNone/>
            </a:pPr>
            <a:r>
              <a:rPr lang="uk-UA" sz="3600" smtClean="0"/>
              <a:t>4. Електромедицина.</a:t>
            </a:r>
            <a:endParaRPr lang="ru-RU" sz="360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uk-UA" smtClean="0"/>
              <a:t>Визначення поняттю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221088"/>
            <a:ext cx="8712968" cy="2404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smtClean="0"/>
              <a:t>    Конденс</a:t>
            </a:r>
            <a:r>
              <a:rPr lang="en-US" b="1" smtClean="0"/>
              <a:t>á</a:t>
            </a:r>
            <a:r>
              <a:rPr lang="ru-RU" b="1" smtClean="0"/>
              <a:t>тор</a:t>
            </a:r>
            <a:r>
              <a:rPr lang="ru-RU" smtClean="0"/>
              <a:t> </a:t>
            </a:r>
            <a:r>
              <a:rPr lang="ru-RU" smtClean="0"/>
              <a:t>- </a:t>
            </a:r>
            <a:r>
              <a:rPr lang="ru-RU" smtClean="0"/>
              <a:t>система </a:t>
            </a:r>
            <a:r>
              <a:rPr lang="ru-RU" err="1" smtClean="0"/>
              <a:t>з</a:t>
            </a:r>
            <a:r>
              <a:rPr lang="ru-RU" smtClean="0"/>
              <a:t> </a:t>
            </a:r>
            <a:r>
              <a:rPr lang="ru-RU" err="1" smtClean="0"/>
              <a:t>двох</a:t>
            </a:r>
            <a:r>
              <a:rPr lang="ru-RU" smtClean="0"/>
              <a:t> </a:t>
            </a:r>
            <a:r>
              <a:rPr lang="ru-RU" err="1" smtClean="0"/>
              <a:t>чи</a:t>
            </a:r>
            <a:r>
              <a:rPr lang="ru-RU" smtClean="0"/>
              <a:t> </a:t>
            </a:r>
            <a:r>
              <a:rPr lang="ru-RU" err="1" smtClean="0"/>
              <a:t>більше</a:t>
            </a:r>
            <a:r>
              <a:rPr lang="ru-RU" smtClean="0"/>
              <a:t> </a:t>
            </a:r>
            <a:r>
              <a:rPr lang="ru-RU" err="1" smtClean="0"/>
              <a:t>електродів</a:t>
            </a:r>
            <a:r>
              <a:rPr lang="ru-RU" smtClean="0"/>
              <a:t> </a:t>
            </a:r>
            <a:r>
              <a:rPr lang="ru-RU" smtClean="0"/>
              <a:t>, які </a:t>
            </a:r>
            <a:r>
              <a:rPr lang="ru-RU" err="1" smtClean="0"/>
              <a:t>розділені</a:t>
            </a:r>
            <a:r>
              <a:rPr lang="ru-RU" smtClean="0"/>
              <a:t> </a:t>
            </a:r>
            <a:r>
              <a:rPr lang="ru-RU" err="1" smtClean="0"/>
              <a:t>діелектриком</a:t>
            </a:r>
            <a:r>
              <a:rPr lang="ru-RU" smtClean="0"/>
              <a:t>, </a:t>
            </a:r>
            <a:r>
              <a:rPr lang="ru-RU" err="1" smtClean="0"/>
              <a:t>товщина</a:t>
            </a:r>
            <a:r>
              <a:rPr lang="ru-RU" smtClean="0"/>
              <a:t> </a:t>
            </a:r>
            <a:r>
              <a:rPr lang="ru-RU" err="1" smtClean="0"/>
              <a:t>якого</a:t>
            </a:r>
            <a:r>
              <a:rPr lang="ru-RU" smtClean="0"/>
              <a:t> </a:t>
            </a:r>
            <a:r>
              <a:rPr lang="ru-RU" err="1" smtClean="0"/>
              <a:t>менша</a:t>
            </a:r>
            <a:r>
              <a:rPr lang="ru-RU" smtClean="0"/>
              <a:t> у </a:t>
            </a:r>
            <a:r>
              <a:rPr lang="ru-RU" err="1" smtClean="0"/>
              <a:t>порівнянні</a:t>
            </a:r>
            <a:r>
              <a:rPr lang="ru-RU" smtClean="0"/>
              <a:t> </a:t>
            </a:r>
            <a:r>
              <a:rPr lang="ru-RU" err="1" smtClean="0"/>
              <a:t>з</a:t>
            </a:r>
            <a:r>
              <a:rPr lang="ru-RU" smtClean="0"/>
              <a:t> </a:t>
            </a:r>
            <a:r>
              <a:rPr lang="ru-RU" err="1" smtClean="0"/>
              <a:t>розміром</a:t>
            </a:r>
            <a:r>
              <a:rPr lang="ru-RU" smtClean="0"/>
              <a:t> обкладок. </a:t>
            </a:r>
            <a:r>
              <a:rPr lang="ru-RU" err="1" smtClean="0"/>
              <a:t>Така</a:t>
            </a:r>
            <a:r>
              <a:rPr lang="ru-RU" smtClean="0"/>
              <a:t> система </a:t>
            </a:r>
            <a:r>
              <a:rPr lang="ru-RU" err="1" smtClean="0"/>
              <a:t>має</a:t>
            </a:r>
            <a:r>
              <a:rPr lang="ru-RU" smtClean="0"/>
              <a:t> </a:t>
            </a:r>
            <a:r>
              <a:rPr lang="ru-RU" err="1" smtClean="0"/>
              <a:t>взаємну</a:t>
            </a:r>
            <a:r>
              <a:rPr lang="ru-RU" smtClean="0"/>
              <a:t> </a:t>
            </a:r>
            <a:r>
              <a:rPr lang="ru-RU" err="1" smtClean="0"/>
              <a:t>електричну</a:t>
            </a:r>
            <a:r>
              <a:rPr lang="ru-RU" smtClean="0"/>
              <a:t> </a:t>
            </a:r>
            <a:r>
              <a:rPr lang="ru-RU" err="1" smtClean="0"/>
              <a:t>ємність</a:t>
            </a:r>
            <a:r>
              <a:rPr lang="ru-RU" smtClean="0"/>
              <a:t> </a:t>
            </a:r>
            <a:r>
              <a:rPr lang="ru-RU" err="1" smtClean="0"/>
              <a:t>і</a:t>
            </a:r>
            <a:r>
              <a:rPr lang="ru-RU" smtClean="0"/>
              <a:t> </a:t>
            </a:r>
            <a:r>
              <a:rPr lang="ru-RU" err="1" smtClean="0"/>
              <a:t>здатна</a:t>
            </a:r>
            <a:r>
              <a:rPr lang="ru-RU" smtClean="0"/>
              <a:t> </a:t>
            </a:r>
            <a:r>
              <a:rPr lang="ru-RU" err="1" smtClean="0"/>
              <a:t>зберігати</a:t>
            </a:r>
            <a:r>
              <a:rPr lang="ru-RU" smtClean="0"/>
              <a:t> </a:t>
            </a:r>
            <a:r>
              <a:rPr lang="ru-RU" err="1" smtClean="0"/>
              <a:t>електричний</a:t>
            </a:r>
            <a:r>
              <a:rPr lang="ru-RU" smtClean="0"/>
              <a:t> заряд.</a:t>
            </a:r>
            <a:endParaRPr lang="ru-RU"/>
          </a:p>
        </p:txBody>
      </p:sp>
      <p:pic>
        <p:nvPicPr>
          <p:cNvPr id="17410" name="Picture 2" descr="http://upload.wikimedia.org/wikipedia/commons/thumb/4/4d/Verschiedene_Kondensatoren.JPG/1920px-Verschiedene_Kondensato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955360" cy="279680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uk-UA" smtClean="0"/>
              <a:t>Створення першого конденсатора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124744"/>
            <a:ext cx="9144000" cy="158417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mtClean="0"/>
              <a:t>      У</a:t>
            </a:r>
            <a:r>
              <a:rPr lang="ru-RU" smtClean="0"/>
              <a:t> 1745 році в Лейдені німецький </a:t>
            </a:r>
            <a:r>
              <a:rPr lang="ru-RU" err="1" smtClean="0"/>
              <a:t>фізик</a:t>
            </a:r>
            <a:r>
              <a:rPr lang="ru-RU" smtClean="0"/>
              <a:t> </a:t>
            </a:r>
            <a:r>
              <a:rPr lang="ru-RU" i="1" err="1" smtClean="0"/>
              <a:t>Евальд</a:t>
            </a:r>
            <a:r>
              <a:rPr lang="ru-RU" i="1" smtClean="0"/>
              <a:t> </a:t>
            </a:r>
            <a:r>
              <a:rPr lang="ru-RU" i="1" err="1" smtClean="0"/>
              <a:t>Юрген</a:t>
            </a:r>
            <a:r>
              <a:rPr lang="ru-RU" i="1" smtClean="0"/>
              <a:t> фон Клейст </a:t>
            </a:r>
            <a:r>
              <a:rPr lang="ru-RU" smtClean="0"/>
              <a:t>та </a:t>
            </a:r>
            <a:r>
              <a:rPr lang="ru-RU" err="1" smtClean="0"/>
              <a:t>голландський</a:t>
            </a:r>
            <a:r>
              <a:rPr lang="ru-RU" smtClean="0"/>
              <a:t> </a:t>
            </a:r>
            <a:r>
              <a:rPr lang="ru-RU" err="1" smtClean="0"/>
              <a:t>фізик</a:t>
            </a:r>
            <a:r>
              <a:rPr lang="ru-RU" smtClean="0"/>
              <a:t> </a:t>
            </a:r>
            <a:r>
              <a:rPr lang="ru-RU" i="1" err="1" smtClean="0"/>
              <a:t>Пітер</a:t>
            </a:r>
            <a:r>
              <a:rPr lang="ru-RU" i="1" smtClean="0"/>
              <a:t> </a:t>
            </a:r>
            <a:r>
              <a:rPr lang="ru-RU" i="1" err="1" smtClean="0"/>
              <a:t>ван</a:t>
            </a:r>
            <a:r>
              <a:rPr lang="ru-RU" i="1" smtClean="0"/>
              <a:t> </a:t>
            </a:r>
            <a:r>
              <a:rPr lang="ru-RU" i="1" err="1" smtClean="0"/>
              <a:t>Мушенбрук</a:t>
            </a:r>
            <a:r>
              <a:rPr lang="ru-RU" smtClean="0"/>
              <a:t> створили перший конденсатор — «</a:t>
            </a:r>
            <a:r>
              <a:rPr lang="ru-RU" err="1" smtClean="0"/>
              <a:t>лейденську</a:t>
            </a:r>
            <a:r>
              <a:rPr lang="ru-RU" smtClean="0"/>
              <a:t> банку». </a:t>
            </a:r>
            <a:r>
              <a:rPr lang="ru-RU" err="1" smtClean="0"/>
              <a:t>Назву</a:t>
            </a:r>
            <a:r>
              <a:rPr lang="ru-RU" smtClean="0"/>
              <a:t> </a:t>
            </a:r>
            <a:r>
              <a:rPr lang="ru-RU" err="1" smtClean="0"/>
              <a:t>винаходу</a:t>
            </a:r>
            <a:r>
              <a:rPr lang="ru-RU" smtClean="0"/>
              <a:t> дав </a:t>
            </a:r>
            <a:r>
              <a:rPr lang="ru-RU" err="1" smtClean="0"/>
              <a:t>французький</a:t>
            </a:r>
            <a:r>
              <a:rPr lang="ru-RU" smtClean="0"/>
              <a:t> </a:t>
            </a:r>
            <a:r>
              <a:rPr lang="ru-RU" err="1" smtClean="0"/>
              <a:t>фізик</a:t>
            </a:r>
            <a:r>
              <a:rPr lang="ru-RU" smtClean="0"/>
              <a:t> </a:t>
            </a:r>
            <a:r>
              <a:rPr lang="ru-RU" i="1" err="1" smtClean="0"/>
              <a:t>Жан-Антуан</a:t>
            </a:r>
            <a:r>
              <a:rPr lang="ru-RU" i="1" smtClean="0"/>
              <a:t> </a:t>
            </a:r>
            <a:r>
              <a:rPr lang="ru-RU" i="1" err="1" smtClean="0"/>
              <a:t>Нолле</a:t>
            </a:r>
            <a:r>
              <a:rPr lang="ru-RU" i="1" smtClean="0"/>
              <a:t>.</a:t>
            </a:r>
            <a:endParaRPr lang="ru-RU" i="1"/>
          </a:p>
        </p:txBody>
      </p:sp>
      <p:pic>
        <p:nvPicPr>
          <p:cNvPr id="16386" name="Picture 2" descr="http://upload.wikimedia.org/wikipedia/commons/thumb/3/39/Luigi_galvani.jpg/180px-Luigi_galva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2664296" cy="3182754"/>
          </a:xfrm>
          <a:prstGeom prst="rect">
            <a:avLst/>
          </a:prstGeom>
          <a:noFill/>
        </p:spPr>
      </p:pic>
      <p:pic>
        <p:nvPicPr>
          <p:cNvPr id="16388" name="Picture 4" descr="http://hogen-mogen.ru/upload/information_system_22/4/3/5/item_435/information_items_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924944"/>
            <a:ext cx="2520280" cy="3096344"/>
          </a:xfrm>
          <a:prstGeom prst="rect">
            <a:avLst/>
          </a:prstGeom>
          <a:noFill/>
        </p:spPr>
      </p:pic>
      <p:pic>
        <p:nvPicPr>
          <p:cNvPr id="16390" name="Picture 6" descr="http://ru.wahooart.com/Art.nsf/O/8XYJTQ/$File/Maurice-Quentin-De-La-Tour-Abbot-Jean-Antoine-Noll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924944"/>
            <a:ext cx="2516885" cy="30963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602128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smtClean="0"/>
              <a:t>Евальд Юрген фон Клейст</a:t>
            </a: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347864" y="60932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smtClean="0"/>
              <a:t>Пітер ван Мушенбрук</a:t>
            </a: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44208" y="60932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smtClean="0"/>
              <a:t>Жан-Антуан Нолле.</a:t>
            </a:r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188640"/>
            <a:ext cx="4896544" cy="6480720"/>
          </a:xfrm>
          <a:noFill/>
        </p:spPr>
        <p:txBody>
          <a:bodyPr wrap="square" lIns="0" tIns="0" rIns="0" bIns="0" anchor="ctr" anchorCtr="0">
            <a:normAutofit fontScale="85000" lnSpcReduction="20000"/>
          </a:bodyPr>
          <a:lstStyle/>
          <a:p>
            <a:pPr>
              <a:buNone/>
            </a:pPr>
            <a:r>
              <a:rPr lang="ru-RU" sz="3600" smtClean="0">
                <a:ea typeface="Arial Unicode MS" pitchFamily="34" charset="-128"/>
                <a:cs typeface="Arial Unicode MS" pitchFamily="34" charset="-128"/>
              </a:rPr>
              <a:t>    Це </a:t>
            </a:r>
            <a:r>
              <a:rPr lang="ru-RU" sz="3600" smtClean="0">
                <a:ea typeface="Arial Unicode MS" pitchFamily="34" charset="-128"/>
                <a:cs typeface="Arial Unicode MS" pitchFamily="34" charset="-128"/>
              </a:rPr>
              <a:t>була </a:t>
            </a:r>
            <a:r>
              <a:rPr lang="ru-RU" sz="3600" smtClean="0">
                <a:ea typeface="Arial Unicode MS" pitchFamily="34" charset="-128"/>
                <a:cs typeface="Arial Unicode MS" pitchFamily="34" charset="-128"/>
              </a:rPr>
              <a:t>закупорена наповнена </a:t>
            </a:r>
            <a:r>
              <a:rPr lang="ru-RU" sz="3600" smtClean="0">
                <a:ea typeface="Arial Unicode MS" pitchFamily="34" charset="-128"/>
                <a:cs typeface="Arial Unicode MS" pitchFamily="34" charset="-128"/>
              </a:rPr>
              <a:t>водою скляна банка, обклеєна всередині і зовні фольгою. Крізь кришку у банку був уведений металевий стрижень. Лейденська банка дозволяла накопичувати і зберігати порівняно великі заряди, порядку мікрокулона. Завдяки Лейденській банці вдалося вперше штучним шляхом отримати електричну іскру.</a:t>
            </a:r>
            <a:endParaRPr lang="ru-RU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362" name="Picture 2" descr="http://upload.wikimedia.org/wikipedia/commons/c/c8/Leid-flasc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548680"/>
            <a:ext cx="1872208" cy="3456384"/>
          </a:xfrm>
          <a:prstGeom prst="rect">
            <a:avLst/>
          </a:prstGeom>
          <a:noFill/>
        </p:spPr>
      </p:pic>
      <p:pic>
        <p:nvPicPr>
          <p:cNvPr id="15366" name="Picture 6" descr="http://upload.wikimedia.org/wikipedia/commons/thumb/f/ff/Leyden_jar_cutaway.png/320px-Leyden_jar_cutawa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700808"/>
            <a:ext cx="2148408" cy="45452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smtClean="0"/>
              <a:t>    Дослід </a:t>
            </a:r>
            <a:r>
              <a:rPr lang="ru-RU" sz="3600" smtClean="0"/>
              <a:t>з лейденською банкою було повторено </a:t>
            </a:r>
            <a:r>
              <a:rPr lang="ru-RU" sz="3600" i="1" smtClean="0"/>
              <a:t>Ж.Нолле</a:t>
            </a:r>
            <a:r>
              <a:rPr lang="ru-RU" sz="3600" smtClean="0"/>
              <a:t> в присутності французького короля. Вчений утворив ланцюг із 180 солдатів-гвардійців, що тримались за руки, причому перший у ланцюгу тримав банку в руці, а останній — торкався дроту, викликаючи проскакування іскри. Ймовірно, звідси бере початок термін «електричний ланцюг».</a:t>
            </a:r>
            <a:endParaRPr lang="ru-RU" sz="360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188640"/>
            <a:ext cx="3960440" cy="64087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mtClean="0"/>
              <a:t> </a:t>
            </a:r>
            <a:r>
              <a:rPr lang="ru-RU" smtClean="0"/>
              <a:t>   Винайдення</a:t>
            </a:r>
            <a:r>
              <a:rPr lang="ru-RU" smtClean="0"/>
              <a:t> лейденської банки стимулювало вивчення електрики та електропровідних властивостей деяких матеріалів. Досліди з лейденською банкою стали проводити фізики різних країн, а в 1746–1747 роках перші теорії лейденської банки розробили знаменитий </a:t>
            </a:r>
            <a:r>
              <a:rPr lang="ru-RU" smtClean="0"/>
              <a:t>американський </a:t>
            </a:r>
            <a:r>
              <a:rPr lang="ru-RU" smtClean="0"/>
              <a:t>вчений й президент </a:t>
            </a:r>
            <a:r>
              <a:rPr lang="ru-RU" i="1" smtClean="0"/>
              <a:t>Бенджамін </a:t>
            </a:r>
            <a:r>
              <a:rPr lang="ru-RU" i="1" smtClean="0"/>
              <a:t>Франклін</a:t>
            </a:r>
            <a:r>
              <a:rPr lang="ru-RU" smtClean="0"/>
              <a:t> та англієць </a:t>
            </a:r>
            <a:r>
              <a:rPr lang="ru-RU" i="1" smtClean="0"/>
              <a:t>В. Уатсон</a:t>
            </a:r>
            <a:r>
              <a:rPr lang="ru-RU" smtClean="0"/>
              <a:t>. </a:t>
            </a:r>
            <a:endParaRPr lang="ru-RU"/>
          </a:p>
        </p:txBody>
      </p:sp>
      <p:pic>
        <p:nvPicPr>
          <p:cNvPr id="13314" name="Picture 2" descr="http://www.earlytorise.com/wp-content/uploads/2013/03/iStock_000015987445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068960"/>
            <a:ext cx="2803812" cy="32403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28184" y="630932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smtClean="0"/>
              <a:t>Бенджамін Франклін</a:t>
            </a:r>
            <a:endParaRPr lang="ru-RU" sz="2000"/>
          </a:p>
        </p:txBody>
      </p:sp>
      <p:pic>
        <p:nvPicPr>
          <p:cNvPr id="13316" name="Picture 4" descr="http://www.computer-museum.ru/images/connect/predhist_radio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88640"/>
            <a:ext cx="2830731" cy="275814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75240" cy="778098"/>
          </a:xfrm>
        </p:spPr>
        <p:txBody>
          <a:bodyPr/>
          <a:lstStyle/>
          <a:p>
            <a:r>
              <a:rPr lang="uk-UA" smtClean="0"/>
              <a:t>Електромедицина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01008"/>
            <a:ext cx="8784976" cy="31683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mtClean="0"/>
              <a:t> </a:t>
            </a:r>
            <a:r>
              <a:rPr lang="ru-RU" smtClean="0"/>
              <a:t>   З'ясувалося</a:t>
            </a:r>
            <a:r>
              <a:rPr lang="ru-RU" smtClean="0"/>
              <a:t>, що метали — кращі провідники електрики. Одним з найважливіших наслідків винаходу лейденської банки стало встановлення впливу електричних розрядів на організм людини, що привело до зародження електромедицини — це було перше порівняно широке практичне застосування електрики, котре зіграло значну роль у поглибленні вивчення електричних явищ.</a:t>
            </a:r>
            <a:endParaRPr lang="ru-RU"/>
          </a:p>
        </p:txBody>
      </p:sp>
      <p:pic>
        <p:nvPicPr>
          <p:cNvPr id="20482" name="Picture 2" descr="http://www.kit-e.ru/assets/images/0711/28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3044103" cy="2376264"/>
          </a:xfrm>
          <a:prstGeom prst="rect">
            <a:avLst/>
          </a:prstGeom>
          <a:noFill/>
        </p:spPr>
      </p:pic>
      <p:pic>
        <p:nvPicPr>
          <p:cNvPr id="20484" name="Picture 4" descr="http://ema.su/wp-content/uploads/2014/02/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052736"/>
            <a:ext cx="5275093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764704"/>
            <a:ext cx="504056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     </a:t>
            </a:r>
            <a:r>
              <a:rPr lang="ru-RU" smtClean="0"/>
              <a:t>При </a:t>
            </a:r>
            <a:r>
              <a:rPr lang="ru-RU" smtClean="0"/>
              <a:t>проведенні досліджень з банкою було встановлено, що </a:t>
            </a:r>
            <a:r>
              <a:rPr lang="ru-RU" b="1" i="1" smtClean="0"/>
              <a:t>кількість електрики, накопиченої у банці, пропорційна до розміру обкладок і обернено пропорційна товщині ізоляційного шару</a:t>
            </a:r>
            <a:r>
              <a:rPr lang="ru-RU" smtClean="0"/>
              <a:t>. Перший плоский конденсатор створив у 1783 італійський</a:t>
            </a:r>
            <a:r>
              <a:rPr lang="ru-RU" smtClean="0"/>
              <a:t> </a:t>
            </a:r>
            <a:r>
              <a:rPr lang="ru-RU" smtClean="0"/>
              <a:t>фізик</a:t>
            </a:r>
            <a:r>
              <a:rPr lang="ru-RU" smtClean="0"/>
              <a:t> </a:t>
            </a:r>
            <a:r>
              <a:rPr lang="ru-RU" i="1" smtClean="0"/>
              <a:t>Алессандро Вольта</a:t>
            </a:r>
            <a:r>
              <a:rPr lang="ru-RU" smtClean="0"/>
              <a:t>.</a:t>
            </a:r>
            <a:endParaRPr lang="ru-RU"/>
          </a:p>
        </p:txBody>
      </p:sp>
      <p:pic>
        <p:nvPicPr>
          <p:cNvPr id="22530" name="Picture 2" descr="http://upload.wikimedia.org/wikipedia/commons/thumb/9/99/Volta_A.jpg/640px-Volta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340768"/>
            <a:ext cx="3744416" cy="41044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52120" y="558924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smtClean="0"/>
              <a:t>Алессандро Вольта</a:t>
            </a:r>
            <a:endParaRPr lang="ru-RU" sz="240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</TotalTime>
  <Words>154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Історія створення конденсатору</vt:lpstr>
      <vt:lpstr>План презентації</vt:lpstr>
      <vt:lpstr>Визначення поняттю</vt:lpstr>
      <vt:lpstr>Створення першого конденсатора</vt:lpstr>
      <vt:lpstr>Слайд 5</vt:lpstr>
      <vt:lpstr>Слайд 6</vt:lpstr>
      <vt:lpstr>Слайд 7</vt:lpstr>
      <vt:lpstr>Електромедицина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створення конденсатору</dc:title>
  <dc:creator>vano</dc:creator>
  <cp:lastModifiedBy>vano</cp:lastModifiedBy>
  <cp:revision>9</cp:revision>
  <dcterms:created xsi:type="dcterms:W3CDTF">2014-09-16T11:07:37Z</dcterms:created>
  <dcterms:modified xsi:type="dcterms:W3CDTF">2014-09-16T12:36:57Z</dcterms:modified>
</cp:coreProperties>
</file>