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2" r:id="rId3"/>
    <p:sldId id="263" r:id="rId4"/>
    <p:sldId id="265" r:id="rId5"/>
    <p:sldId id="267" r:id="rId6"/>
    <p:sldId id="266" r:id="rId7"/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50" autoAdjust="0"/>
    <p:restoredTop sz="94660"/>
  </p:normalViewPr>
  <p:slideViewPr>
    <p:cSldViewPr>
      <p:cViewPr varScale="1">
        <p:scale>
          <a:sx n="118" d="100"/>
          <a:sy n="118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5349-5973-4CC6-A1AA-45266792C79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B11D7-EA75-4795-8037-C46B11F45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DD3F-CEC5-40B4-BDAE-D32ED0821C95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A542-2A0D-46EC-8F4F-68B33AE70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821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cs typeface="AngsanaUPC" pitchFamily="18" charset="-34"/>
              </a:rPr>
              <a:t>Презентація на тему :  Радіація </a:t>
            </a:r>
            <a:endParaRPr lang="ru-RU" sz="2000" i="1" dirty="0">
              <a:solidFill>
                <a:schemeClr val="bg1"/>
              </a:solidFill>
              <a:cs typeface="AngsanaUPC" pitchFamily="18" charset="-34"/>
            </a:endParaRPr>
          </a:p>
        </p:txBody>
      </p:sp>
      <p:pic>
        <p:nvPicPr>
          <p:cNvPr id="6" name="Рисунок 5" descr="136367745377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7166"/>
            <a:ext cx="2571768" cy="245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aponuya-radiac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928670"/>
            <a:ext cx="4071966" cy="3053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4071942"/>
            <a:ext cx="735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Вчені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стверджують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шкода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організму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радіоактивного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випромінювання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інтенсивності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тривалості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У кожному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випадку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радіація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низької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інтенсивності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здатна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впливати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ембріональні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кісткового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мозку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тканини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сім'яників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яєчників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приводячи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безпліддя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6500834"/>
            <a:ext cx="321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</a:rPr>
              <a:t>Підготовлено  </a:t>
            </a:r>
            <a:r>
              <a:rPr lang="uk-UA" sz="1600" dirty="0" err="1" smtClean="0">
                <a:solidFill>
                  <a:schemeClr val="accent5">
                    <a:lumMod val="75000"/>
                  </a:schemeClr>
                </a:solidFill>
              </a:rPr>
              <a:t>Скруйбис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</a:rPr>
              <a:t> Світланою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инималистский-фон-90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571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schemeClr val="bg2">
                    <a:lumMod val="75000"/>
                  </a:schemeClr>
                </a:solidFill>
              </a:rPr>
              <a:t>Факти про Чорнобиль</a:t>
            </a:r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42852"/>
            <a:ext cx="6572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Радіоактивні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дощі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випали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навіть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Ірландії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Недаремно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ця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катастрофа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отримала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сьомий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рівень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дійсно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вибух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реактора №4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подальшим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викидом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радіоактивного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матеріалу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глобальні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наслідки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Через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деякий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час по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всій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Європі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Ірландії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випали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радіоактивні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дощі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оцінкою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Британського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міністерства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здоров'я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369 ферм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200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тисяч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овець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пір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несуть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сліди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забруднення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Правда, в 1986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таких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овець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досягала 4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мільйонів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8" name="Рисунок 7" descr="syevyernayairlandiy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00504"/>
            <a:ext cx="3338516" cy="2638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012081717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857232"/>
            <a:ext cx="3900494" cy="283369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83240_pole_vetryak_fon_stil_1680x105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85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Факти про Чорнобиль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4286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пір</a:t>
            </a:r>
            <a:r>
              <a:rPr lang="ru-RU" b="1" dirty="0"/>
              <a:t> </a:t>
            </a:r>
            <a:r>
              <a:rPr lang="ru-RU" b="1" dirty="0" err="1"/>
              <a:t>виплачуються</a:t>
            </a:r>
            <a:r>
              <a:rPr lang="ru-RU" b="1" dirty="0"/>
              <a:t> </a:t>
            </a:r>
            <a:r>
              <a:rPr lang="ru-RU" b="1" dirty="0" err="1"/>
              <a:t>компенсації</a:t>
            </a:r>
            <a:r>
              <a:rPr lang="ru-RU" b="1" dirty="0"/>
              <a:t> 7 </a:t>
            </a:r>
            <a:r>
              <a:rPr lang="ru-RU" b="1" dirty="0" err="1"/>
              <a:t>мільйонам</a:t>
            </a:r>
            <a:r>
              <a:rPr lang="ru-RU" b="1" dirty="0"/>
              <a:t> людей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214422"/>
            <a:ext cx="3571900" cy="383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Різна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Білорусі</a:t>
            </a:r>
            <a:r>
              <a:rPr lang="ru-RU" dirty="0"/>
              <a:t>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</a:t>
            </a:r>
            <a:r>
              <a:rPr lang="ru-RU" dirty="0" err="1"/>
              <a:t>виплачуються</a:t>
            </a:r>
            <a:r>
              <a:rPr lang="ru-RU" dirty="0"/>
              <a:t> 7 </a:t>
            </a:r>
            <a:r>
              <a:rPr lang="ru-RU" dirty="0" err="1"/>
              <a:t>мільйонам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У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виплати</a:t>
            </a:r>
            <a:r>
              <a:rPr lang="ru-RU" dirty="0"/>
              <a:t> "</a:t>
            </a:r>
            <a:r>
              <a:rPr lang="ru-RU" dirty="0" err="1"/>
              <a:t>чорнобильцям</a:t>
            </a:r>
            <a:r>
              <a:rPr lang="ru-RU" dirty="0"/>
              <a:t>"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 до 7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виплат</a:t>
            </a:r>
            <a:r>
              <a:rPr lang="ru-RU" dirty="0"/>
              <a:t>. У </a:t>
            </a:r>
            <a:r>
              <a:rPr lang="ru-RU" dirty="0" err="1"/>
              <a:t>Білорусі</a:t>
            </a:r>
            <a:r>
              <a:rPr lang="ru-RU" dirty="0"/>
              <a:t> - 6,1%. Правда,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все ж таки </a:t>
            </a:r>
            <a:r>
              <a:rPr lang="ru-RU" dirty="0" err="1"/>
              <a:t>має</a:t>
            </a:r>
            <a:r>
              <a:rPr lang="ru-RU" dirty="0"/>
              <a:t> мало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реальною </a:t>
            </a:r>
            <a:r>
              <a:rPr lang="ru-RU" dirty="0" err="1"/>
              <a:t>допомогою</a:t>
            </a:r>
            <a:r>
              <a:rPr lang="ru-RU" dirty="0"/>
              <a:t>, яка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постраждалим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на ЧАЕС.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16_html_ma422d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1357298"/>
            <a:ext cx="1643074" cy="2721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eadz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357694"/>
            <a:ext cx="4071966" cy="240516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81541-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Близько</a:t>
            </a:r>
            <a:r>
              <a:rPr lang="ru-RU" b="1" dirty="0">
                <a:solidFill>
                  <a:schemeClr val="bg1"/>
                </a:solidFill>
              </a:rPr>
              <a:t> 97% </a:t>
            </a:r>
            <a:r>
              <a:rPr lang="ru-RU" b="1" dirty="0" err="1">
                <a:solidFill>
                  <a:schemeClr val="bg1"/>
                </a:solidFill>
              </a:rPr>
              <a:t>радіоактивного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матеріалу</a:t>
            </a:r>
            <a:r>
              <a:rPr lang="ru-RU" b="1" dirty="0">
                <a:solidFill>
                  <a:schemeClr val="bg1"/>
                </a:solidFill>
              </a:rPr>
              <a:t> 4-го реактора </a:t>
            </a:r>
            <a:r>
              <a:rPr lang="ru-RU" b="1" dirty="0" err="1">
                <a:solidFill>
                  <a:schemeClr val="bg1"/>
                </a:solidFill>
              </a:rPr>
              <a:t>знаходиться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саркофазі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потроху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руйнується</a:t>
            </a:r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0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Факти про Чорнобиль</a:t>
            </a:r>
            <a:endParaRPr lang="ru-RU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2571744"/>
            <a:ext cx="52149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Ліквідатори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ЧАЕС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збудували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надійний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того часу саркофаг,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перешкодив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подальшому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розповсюдженню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радіоактивних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реактора. Влада СРСР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збиралася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через 20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замінити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саркофаг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 ми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знаємо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"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там". Зараз саркофаг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поступово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руйнується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поверхня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покрита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тріщинами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ширини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цілком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достатньо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всередину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пробрався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щур.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того,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побудувати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саркофаг,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потрібно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мільярдів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доларів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таких грошей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поспішають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виділяти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засоби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3127e8f058dc221814c478af699b6ec73a0f789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357694"/>
            <a:ext cx="3048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b20e752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714488"/>
            <a:ext cx="3000364" cy="2000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93848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215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Чи знали ви що… </a:t>
            </a:r>
            <a:endParaRPr lang="ru-RU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0004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У 1920-тих роках </a:t>
            </a:r>
            <a:r>
              <a:rPr lang="ru-RU" b="1" i="1" dirty="0" err="1" smtClean="0">
                <a:solidFill>
                  <a:schemeClr val="bg1"/>
                </a:solidFill>
              </a:rPr>
              <a:t>радіоактивні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матеріали</a:t>
            </a:r>
            <a:r>
              <a:rPr lang="ru-RU" b="1" i="1" dirty="0" smtClean="0">
                <a:solidFill>
                  <a:schemeClr val="bg1"/>
                </a:solidFill>
              </a:rPr>
              <a:t> активно </a:t>
            </a:r>
            <a:r>
              <a:rPr lang="ru-RU" b="1" i="1" dirty="0" err="1" smtClean="0">
                <a:solidFill>
                  <a:schemeClr val="bg1"/>
                </a:solidFill>
              </a:rPr>
              <a:t>використовували</a:t>
            </a:r>
            <a:r>
              <a:rPr lang="ru-RU" b="1" i="1" dirty="0" smtClean="0">
                <a:solidFill>
                  <a:schemeClr val="bg1"/>
                </a:solidFill>
              </a:rPr>
              <a:t> ... у </a:t>
            </a:r>
            <a:r>
              <a:rPr lang="ru-RU" b="1" i="1" dirty="0" err="1" smtClean="0">
                <a:solidFill>
                  <a:schemeClr val="bg1"/>
                </a:solidFill>
              </a:rPr>
              <a:t>взуттєвому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бізнесі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428736"/>
            <a:ext cx="885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Незнання</a:t>
            </a:r>
            <a:r>
              <a:rPr lang="ru-RU" dirty="0" smtClean="0">
                <a:solidFill>
                  <a:schemeClr val="bg1"/>
                </a:solidFill>
              </a:rPr>
              <a:t> про шкоду </a:t>
            </a:r>
            <a:r>
              <a:rPr lang="ru-RU" dirty="0" err="1" smtClean="0">
                <a:solidFill>
                  <a:schemeClr val="bg1"/>
                </a:solidFill>
              </a:rPr>
              <a:t>радіації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призводило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тоді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трагічних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наслідків</a:t>
            </a:r>
            <a:r>
              <a:rPr lang="ru-RU" dirty="0" smtClean="0">
                <a:solidFill>
                  <a:schemeClr val="bg1"/>
                </a:solidFill>
              </a:rPr>
              <a:t>. У магазинах </a:t>
            </a:r>
            <a:r>
              <a:rPr lang="ru-RU" dirty="0" err="1" smtClean="0">
                <a:solidFill>
                  <a:schemeClr val="bg1"/>
                </a:solidFill>
              </a:rPr>
              <a:t>Європи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Америки,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дозволяв </a:t>
            </a:r>
            <a:r>
              <a:rPr lang="ru-RU" dirty="0" err="1" smtClean="0">
                <a:solidFill>
                  <a:schemeClr val="bg1"/>
                </a:solidFill>
              </a:rPr>
              <a:t>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рентгенівський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знімок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згідно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взуття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Знадобилося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зрозуміти</a:t>
            </a:r>
            <a:r>
              <a:rPr lang="ru-RU" dirty="0" smtClean="0">
                <a:solidFill>
                  <a:schemeClr val="bg1"/>
                </a:solidFill>
              </a:rPr>
              <a:t>, до </a:t>
            </a:r>
            <a:r>
              <a:rPr lang="ru-RU" dirty="0" err="1" smtClean="0">
                <a:solidFill>
                  <a:schemeClr val="bg1"/>
                </a:solidFill>
              </a:rPr>
              <a:t>якого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призводить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модне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нововведення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Покупці</a:t>
            </a:r>
            <a:r>
              <a:rPr lang="ru-RU" dirty="0" smtClean="0">
                <a:solidFill>
                  <a:schemeClr val="bg1"/>
                </a:solidFill>
              </a:rPr>
              <a:t> стали </a:t>
            </a:r>
            <a:r>
              <a:rPr lang="ru-RU" dirty="0" err="1" smtClean="0">
                <a:solidFill>
                  <a:schemeClr val="bg1"/>
                </a:solidFill>
              </a:rPr>
              <a:t>скаржитися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постійні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того, як в </a:t>
            </a:r>
            <a:r>
              <a:rPr lang="ru-RU" dirty="0" err="1" smtClean="0">
                <a:solidFill>
                  <a:schemeClr val="bg1"/>
                </a:solidFill>
              </a:rPr>
              <a:t>однієї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клієнток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шкідливих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взуттєвих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ампутували</a:t>
            </a:r>
            <a:r>
              <a:rPr lang="ru-RU" dirty="0" smtClean="0">
                <a:solidFill>
                  <a:schemeClr val="bg1"/>
                </a:solidFill>
              </a:rPr>
              <a:t> ноги,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апарати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відкликані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знищені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суспільство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всерйоз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задумалося</a:t>
            </a:r>
            <a:r>
              <a:rPr lang="ru-RU" dirty="0" smtClean="0">
                <a:solidFill>
                  <a:schemeClr val="bg1"/>
                </a:solidFill>
              </a:rPr>
              <a:t> про шкоду </a:t>
            </a:r>
            <a:r>
              <a:rPr lang="ru-RU" dirty="0" err="1" smtClean="0">
                <a:solidFill>
                  <a:schemeClr val="bg1"/>
                </a:solidFill>
              </a:rPr>
              <a:t>радіаційного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857628"/>
            <a:ext cx="3205551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348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857628"/>
            <a:ext cx="3786214" cy="2504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8692-2560x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Чи знали ви що …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початку XX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, коли </a:t>
            </a:r>
            <a:r>
              <a:rPr lang="ru-RU" dirty="0" err="1" smtClean="0">
                <a:solidFill>
                  <a:schemeClr val="bg1"/>
                </a:solidFill>
              </a:rPr>
              <a:t>небезпеку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стежити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розповсюдженням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нікому</a:t>
            </a:r>
            <a:r>
              <a:rPr lang="ru-RU" dirty="0" smtClean="0">
                <a:solidFill>
                  <a:schemeClr val="bg1"/>
                </a:solidFill>
              </a:rPr>
              <a:t> не приходило в голову. </a:t>
            </a:r>
            <a:r>
              <a:rPr lang="ru-RU" dirty="0" err="1" smtClean="0">
                <a:solidFill>
                  <a:schemeClr val="bg1"/>
                </a:solidFill>
              </a:rPr>
              <a:t>Радіоактивні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матеріали</a:t>
            </a:r>
            <a:r>
              <a:rPr lang="ru-RU" dirty="0" smtClean="0">
                <a:solidFill>
                  <a:schemeClr val="bg1"/>
                </a:solidFill>
              </a:rPr>
              <a:t> в той час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використовували</a:t>
            </a:r>
            <a:r>
              <a:rPr lang="ru-RU" dirty="0" smtClean="0">
                <a:solidFill>
                  <a:schemeClr val="bg1"/>
                </a:solidFill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</a:rPr>
              <a:t>виробництві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кремів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обличчя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медикаментів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мінеральної</a:t>
            </a:r>
            <a:r>
              <a:rPr lang="ru-RU" dirty="0" smtClean="0">
                <a:solidFill>
                  <a:schemeClr val="bg1"/>
                </a:solidFill>
              </a:rPr>
              <a:t> води. </a:t>
            </a:r>
            <a:r>
              <a:rPr lang="ru-RU" dirty="0" err="1" smtClean="0">
                <a:solidFill>
                  <a:schemeClr val="bg1"/>
                </a:solidFill>
              </a:rPr>
              <a:t>Звичайно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наші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неможливо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все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можете </a:t>
            </a:r>
            <a:r>
              <a:rPr lang="ru-RU" dirty="0" err="1" smtClean="0">
                <a:solidFill>
                  <a:schemeClr val="bg1"/>
                </a:solidFill>
              </a:rPr>
              <a:t>зіткнутися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радіацією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свічки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годинник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дісталися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бабусі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7148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 так давно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більшість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будинків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Землі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будувалося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матеріалів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здатних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накопичувати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радіацію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4752"/>
            <a:ext cx="4071966" cy="2724516"/>
          </a:xfrm>
          <a:prstGeom prst="rect">
            <a:avLst/>
          </a:prstGeom>
        </p:spPr>
      </p:pic>
      <p:pic>
        <p:nvPicPr>
          <p:cNvPr id="10" name="Рисунок 9" descr="p_40340_1_gallery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14752"/>
            <a:ext cx="4000528" cy="266701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14999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0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Радіація</a:t>
            </a:r>
            <a:r>
              <a:rPr lang="ru-RU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здоров'я</a:t>
            </a:r>
            <a:r>
              <a:rPr lang="ru-RU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людини</a:t>
            </a:r>
            <a:endParaRPr lang="ru-RU" sz="28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142984"/>
            <a:ext cx="5357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Захиститися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радіації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допомагають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препарати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містять</a:t>
            </a:r>
            <a:r>
              <a:rPr lang="ru-RU" sz="2000" b="1" dirty="0" smtClean="0">
                <a:solidFill>
                  <a:schemeClr val="bg1"/>
                </a:solidFill>
              </a:rPr>
              <a:t> йод. Йод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перешкоджає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накопиченню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організмі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цезію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стронцію</a:t>
            </a:r>
            <a:r>
              <a:rPr lang="ru-RU" sz="2000" b="1" dirty="0" smtClean="0">
                <a:solidFill>
                  <a:schemeClr val="bg1"/>
                </a:solidFill>
              </a:rPr>
              <a:t>. Йод в </a:t>
            </a:r>
            <a:r>
              <a:rPr lang="ru-RU" sz="2000" b="1" dirty="0" err="1" smtClean="0">
                <a:solidFill>
                  <a:schemeClr val="bg1"/>
                </a:solidFill>
              </a:rPr>
              <a:t>організмі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людини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поглинається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клітинами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щитовидної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залози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Потрапляючи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організм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нерадіоактивні</a:t>
            </a:r>
            <a:r>
              <a:rPr lang="ru-RU" sz="2000" b="1" dirty="0" smtClean="0">
                <a:solidFill>
                  <a:schemeClr val="bg1"/>
                </a:solidFill>
              </a:rPr>
              <a:t> йод </a:t>
            </a:r>
            <a:r>
              <a:rPr lang="ru-RU" sz="2000" b="1" dirty="0" err="1" smtClean="0">
                <a:solidFill>
                  <a:schemeClr val="bg1"/>
                </a:solidFill>
              </a:rPr>
              <a:t>блокує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проникнення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організм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радіоактивного</a:t>
            </a:r>
            <a:r>
              <a:rPr lang="ru-RU" sz="2000" b="1" dirty="0" smtClean="0">
                <a:solidFill>
                  <a:schemeClr val="bg1"/>
                </a:solidFill>
              </a:rPr>
              <a:t> йоду. Але </a:t>
            </a:r>
            <a:r>
              <a:rPr lang="ru-RU" sz="2000" b="1" dirty="0" err="1" smtClean="0">
                <a:solidFill>
                  <a:schemeClr val="bg1"/>
                </a:solidFill>
              </a:rPr>
              <a:t>вживання</a:t>
            </a:r>
            <a:r>
              <a:rPr lang="ru-RU" sz="2000" b="1" dirty="0" smtClean="0">
                <a:solidFill>
                  <a:schemeClr val="bg1"/>
                </a:solidFill>
              </a:rPr>
              <a:t> йоду у великих </a:t>
            </a:r>
            <a:r>
              <a:rPr lang="ru-RU" sz="2000" b="1" dirty="0" err="1" smtClean="0">
                <a:solidFill>
                  <a:schemeClr val="bg1"/>
                </a:solidFill>
              </a:rPr>
              <a:t>кількостях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небезпечно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здоров'я</a:t>
            </a:r>
            <a:r>
              <a:rPr lang="ru-RU" sz="2000" b="1" dirty="0" smtClean="0">
                <a:solidFill>
                  <a:schemeClr val="bg1"/>
                </a:solidFill>
              </a:rPr>
              <a:t>. Йод пили при </a:t>
            </a:r>
            <a:r>
              <a:rPr lang="ru-RU" sz="2000" b="1" dirty="0" err="1" smtClean="0">
                <a:solidFill>
                  <a:schemeClr val="bg1"/>
                </a:solidFill>
              </a:rPr>
              <a:t>аварії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Чорнобилі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тоді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дуже</a:t>
            </a:r>
            <a:r>
              <a:rPr lang="ru-RU" sz="2000" b="1" dirty="0" smtClean="0">
                <a:solidFill>
                  <a:schemeClr val="bg1"/>
                </a:solidFill>
              </a:rPr>
              <a:t> актуально. </a:t>
            </a:r>
            <a:r>
              <a:rPr lang="ru-RU" sz="2000" b="1" dirty="0" err="1" smtClean="0">
                <a:solidFill>
                  <a:schemeClr val="bg1"/>
                </a:solidFill>
              </a:rPr>
              <a:t>Причому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його</a:t>
            </a:r>
            <a:r>
              <a:rPr lang="ru-RU" sz="2000" b="1" dirty="0" smtClean="0">
                <a:solidFill>
                  <a:schemeClr val="bg1"/>
                </a:solidFill>
              </a:rPr>
              <a:t> треба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відразу</a:t>
            </a:r>
            <a:r>
              <a:rPr lang="ru-RU" sz="2000" b="1" dirty="0" smtClean="0">
                <a:solidFill>
                  <a:schemeClr val="bg1"/>
                </a:solidFill>
              </a:rPr>
              <a:t> ж </a:t>
            </a:r>
            <a:r>
              <a:rPr lang="ru-RU" sz="20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аварії</a:t>
            </a:r>
            <a:r>
              <a:rPr lang="ru-RU" sz="2000" b="1" dirty="0" smtClean="0">
                <a:solidFill>
                  <a:schemeClr val="bg1"/>
                </a:solidFill>
              </a:rPr>
              <a:t>, а люди там почали </a:t>
            </a:r>
            <a:r>
              <a:rPr lang="ru-RU" sz="2000" b="1" dirty="0" err="1" smtClean="0">
                <a:solidFill>
                  <a:schemeClr val="bg1"/>
                </a:solidFill>
              </a:rPr>
              <a:t>вживати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його</a:t>
            </a:r>
            <a:r>
              <a:rPr lang="ru-RU" sz="2000" b="1" dirty="0" smtClean="0">
                <a:solidFill>
                  <a:schemeClr val="bg1"/>
                </a:solidFill>
              </a:rPr>
              <a:t> через два-три </a:t>
            </a:r>
            <a:r>
              <a:rPr lang="ru-RU" sz="2000" b="1" dirty="0" err="1" smtClean="0">
                <a:solidFill>
                  <a:schemeClr val="bg1"/>
                </a:solidFill>
              </a:rPr>
              <a:t>тижні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вже</a:t>
            </a:r>
            <a:r>
              <a:rPr lang="ru-RU" sz="2000" b="1" dirty="0" smtClean="0">
                <a:solidFill>
                  <a:schemeClr val="bg1"/>
                </a:solidFill>
              </a:rPr>
              <a:t> практично не мало </a:t>
            </a:r>
            <a:r>
              <a:rPr lang="ru-RU" sz="2000" b="1" dirty="0" err="1" smtClean="0">
                <a:solidFill>
                  <a:schemeClr val="bg1"/>
                </a:solidFill>
              </a:rPr>
              <a:t>сенсу</a:t>
            </a:r>
            <a:r>
              <a:rPr lang="ru-RU" sz="2000" b="1" dirty="0" smtClean="0">
                <a:solidFill>
                  <a:schemeClr val="bg1"/>
                </a:solidFill>
              </a:rPr>
              <a:t> при такому сильному </a:t>
            </a:r>
            <a:r>
              <a:rPr lang="ru-RU" sz="2000" b="1" dirty="0" err="1" smtClean="0">
                <a:solidFill>
                  <a:schemeClr val="bg1"/>
                </a:solidFill>
              </a:rPr>
              <a:t>зараженні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dirty="0"/>
          </a:p>
        </p:txBody>
      </p:sp>
      <p:pic>
        <p:nvPicPr>
          <p:cNvPr id="8" name="Рисунок 7" descr="i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714488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int-Spot-Light-Bright-D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Ентеросорбція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прийом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сорбирующих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видаляють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продукти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розпаду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радіоактивних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токсинів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кишечника. Є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аптечні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сорбенти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активоване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вугілля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2-3 таблетки перед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їжею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ентеросгель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). З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продуктів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найкращими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очисними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властивостями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володіють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багаті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клітковиною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вівсянка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зерновий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хліб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груші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необроблений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рис,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чорнослив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chernosliv-polza-i-poleznie-svoistv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2371725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rus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000240"/>
            <a:ext cx="2000264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strici-i-vivsyanka-zbilshuye-seksualne-bazhanny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286256"/>
            <a:ext cx="3286148" cy="241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ak-spekti-zernoviy-hli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428868"/>
            <a:ext cx="224580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86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00042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люди 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світлою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шкірою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волоссям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більш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сприйнятливі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радіації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порівнянні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смуглявими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темноволосими</a:t>
            </a:r>
            <a:r>
              <a:rPr lang="ru-RU" sz="2000" dirty="0" smtClean="0">
                <a:solidFill>
                  <a:schemeClr val="bg1"/>
                </a:solidFill>
              </a:rPr>
              <a:t>. Тут </a:t>
            </a:r>
            <a:r>
              <a:rPr lang="ru-RU" sz="2000" dirty="0" err="1" smtClean="0">
                <a:solidFill>
                  <a:schemeClr val="bg1"/>
                </a:solidFill>
              </a:rPr>
              <a:t>працює</a:t>
            </a:r>
            <a:r>
              <a:rPr lang="ru-RU" sz="2000" dirty="0" smtClean="0">
                <a:solidFill>
                  <a:schemeClr val="bg1"/>
                </a:solidFill>
              </a:rPr>
              <a:t> той же </a:t>
            </a:r>
            <a:r>
              <a:rPr lang="ru-RU" sz="2000" dirty="0" err="1" smtClean="0">
                <a:solidFill>
                  <a:schemeClr val="bg1"/>
                </a:solidFill>
              </a:rPr>
              <a:t>механізм</a:t>
            </a:r>
            <a:r>
              <a:rPr lang="ru-RU" sz="2000" dirty="0" smtClean="0">
                <a:solidFill>
                  <a:schemeClr val="bg1"/>
                </a:solidFill>
              </a:rPr>
              <a:t>, як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випадку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УФ-випромінювання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Адже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всім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відомо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блондини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блондинки </a:t>
            </a:r>
            <a:r>
              <a:rPr lang="ru-RU" sz="2000" dirty="0" err="1" smtClean="0">
                <a:solidFill>
                  <a:schemeClr val="bg1"/>
                </a:solidFill>
              </a:rPr>
              <a:t>швидше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обгорають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сонці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x_6ea4a4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214554"/>
            <a:ext cx="523875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red-grunge-background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785794"/>
            <a:ext cx="464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Вранці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26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квітня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1986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трапилося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те,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зараз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вважається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найбільшою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техногенною катастрофою -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вибух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четвертого реактора на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Чорнобильській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атомній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електростанції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В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результаті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цього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вибуху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було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викинуто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400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разів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радіоактивних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ніж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бомбардуванні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Хіросіми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7" name="Рисунок 6" descr="chornobylska_a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290"/>
            <a:ext cx="4114829" cy="2571768"/>
          </a:xfrm>
          <a:prstGeom prst="rect">
            <a:avLst/>
          </a:prstGeom>
        </p:spPr>
      </p:pic>
      <p:pic>
        <p:nvPicPr>
          <p:cNvPr id="8" name="Рисунок 7" descr="kloo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357562"/>
            <a:ext cx="352427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71594-6500x4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/>
              <a:t>Чорнобиль</a:t>
            </a:r>
            <a:r>
              <a:rPr lang="ru-RU" sz="2000" b="1" u="sng" dirty="0"/>
              <a:t>: 5 </a:t>
            </a:r>
            <a:r>
              <a:rPr lang="ru-RU" sz="2000" b="1" u="sng" dirty="0" err="1"/>
              <a:t>фактів</a:t>
            </a:r>
            <a:r>
              <a:rPr lang="ru-RU" sz="2000" b="1" u="sng" dirty="0"/>
              <a:t>, </a:t>
            </a:r>
            <a:r>
              <a:rPr lang="ru-RU" sz="2000" b="1" u="sng" dirty="0" err="1"/>
              <a:t>яких</a:t>
            </a:r>
            <a:r>
              <a:rPr lang="ru-RU" sz="2000" b="1" u="sng" dirty="0"/>
              <a:t> </a:t>
            </a:r>
            <a:r>
              <a:rPr lang="ru-RU" sz="2000" b="1" u="sng" dirty="0" err="1"/>
              <a:t>Ви</a:t>
            </a:r>
            <a:r>
              <a:rPr lang="ru-RU" sz="2000" b="1" u="sng" dirty="0"/>
              <a:t> не знали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2" y="92867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Ця</a:t>
            </a:r>
            <a:r>
              <a:rPr lang="ru-RU" b="1" dirty="0"/>
              <a:t> катастрофа до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пір</a:t>
            </a:r>
            <a:r>
              <a:rPr lang="ru-RU" b="1" dirty="0"/>
              <a:t> </a:t>
            </a:r>
            <a:r>
              <a:rPr lang="ru-RU" b="1" dirty="0" err="1"/>
              <a:t>залишається</a:t>
            </a:r>
            <a:r>
              <a:rPr lang="ru-RU" b="1" dirty="0"/>
              <a:t> </a:t>
            </a:r>
            <a:r>
              <a:rPr lang="ru-RU" b="1" dirty="0" err="1"/>
              <a:t>єдиною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привласненим</a:t>
            </a:r>
            <a:r>
              <a:rPr lang="ru-RU" b="1" dirty="0"/>
              <a:t> 7-м </a:t>
            </a:r>
            <a:r>
              <a:rPr lang="ru-RU" b="1" dirty="0" err="1"/>
              <a:t>рівнем</a:t>
            </a:r>
            <a:r>
              <a:rPr lang="ru-RU" b="1" dirty="0"/>
              <a:t> </a:t>
            </a:r>
            <a:r>
              <a:rPr lang="ru-RU" b="1" dirty="0" err="1"/>
              <a:t>небезпеки</a:t>
            </a:r>
            <a:endParaRPr lang="ru-RU" dirty="0"/>
          </a:p>
        </p:txBody>
      </p:sp>
      <p:pic>
        <p:nvPicPr>
          <p:cNvPr id="7" name="Рисунок 6" descr="4a0407b9e61ac998e243e08e6d270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3962828" cy="2643206"/>
          </a:xfrm>
          <a:prstGeom prst="rect">
            <a:avLst/>
          </a:prstGeom>
        </p:spPr>
      </p:pic>
      <p:pic>
        <p:nvPicPr>
          <p:cNvPr id="8" name="Рисунок 7" descr="2005955-882-6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714488"/>
            <a:ext cx="3700459" cy="2769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4500570"/>
            <a:ext cx="878687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Напевно, практично </a:t>
            </a:r>
            <a:r>
              <a:rPr lang="ru-RU" sz="1500" dirty="0" err="1"/>
              <a:t>всім</a:t>
            </a:r>
            <a:r>
              <a:rPr lang="ru-RU" sz="1500" dirty="0"/>
              <a:t> </a:t>
            </a:r>
            <a:r>
              <a:rPr lang="ru-RU" sz="1500" dirty="0" err="1"/>
              <a:t>відомо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аварія</a:t>
            </a:r>
            <a:r>
              <a:rPr lang="ru-RU" sz="1500" dirty="0"/>
              <a:t> на ЧАЕС - катастрофа, яку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назвати</a:t>
            </a:r>
            <a:r>
              <a:rPr lang="ru-RU" sz="1500" dirty="0"/>
              <a:t> глобальною. Але мало </a:t>
            </a:r>
            <a:r>
              <a:rPr lang="ru-RU" sz="1500" dirty="0" err="1"/>
              <a:t>хто</a:t>
            </a:r>
            <a:r>
              <a:rPr lang="ru-RU" sz="1500" dirty="0"/>
              <a:t> </a:t>
            </a:r>
            <a:r>
              <a:rPr lang="ru-RU" sz="1500" dirty="0" err="1"/>
              <a:t>знає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ця</a:t>
            </a:r>
            <a:r>
              <a:rPr lang="ru-RU" sz="1500" dirty="0"/>
              <a:t> </a:t>
            </a:r>
            <a:r>
              <a:rPr lang="ru-RU" sz="1500" dirty="0" err="1"/>
              <a:t>аварія</a:t>
            </a:r>
            <a:r>
              <a:rPr lang="ru-RU" sz="1500" dirty="0"/>
              <a:t> </a:t>
            </a:r>
            <a:r>
              <a:rPr lang="ru-RU" sz="1500" dirty="0" err="1"/>
              <a:t>вважається</a:t>
            </a:r>
            <a:r>
              <a:rPr lang="ru-RU" sz="1500" dirty="0"/>
              <a:t> </a:t>
            </a:r>
            <a:r>
              <a:rPr lang="ru-RU" sz="1500" dirty="0" err="1"/>
              <a:t>найбільшою</a:t>
            </a:r>
            <a:r>
              <a:rPr lang="ru-RU" sz="1500" dirty="0"/>
              <a:t> техногенною катастрофою, </a:t>
            </a:r>
            <a:r>
              <a:rPr lang="ru-RU" sz="1500" dirty="0" err="1"/>
              <a:t>якій</a:t>
            </a:r>
            <a:r>
              <a:rPr lang="ru-RU" sz="1500" dirty="0"/>
              <a:t> </a:t>
            </a:r>
            <a:r>
              <a:rPr lang="ru-RU" sz="1500" dirty="0" err="1"/>
              <a:t>привласнений</a:t>
            </a:r>
            <a:r>
              <a:rPr lang="ru-RU" sz="1500" dirty="0"/>
              <a:t> </a:t>
            </a:r>
            <a:r>
              <a:rPr lang="ru-RU" sz="1500" dirty="0" err="1"/>
              <a:t>сьомий</a:t>
            </a:r>
            <a:r>
              <a:rPr lang="ru-RU" sz="1500" dirty="0"/>
              <a:t> </a:t>
            </a:r>
            <a:r>
              <a:rPr lang="ru-RU" sz="1500" dirty="0" err="1"/>
              <a:t>рівень</a:t>
            </a:r>
            <a:r>
              <a:rPr lang="ru-RU" sz="1500" dirty="0"/>
              <a:t> за </a:t>
            </a:r>
            <a:r>
              <a:rPr lang="ru-RU" sz="1500" dirty="0" err="1"/>
              <a:t>Міжнародною</a:t>
            </a:r>
            <a:r>
              <a:rPr lang="ru-RU" sz="1500" dirty="0"/>
              <a:t> шкалою </a:t>
            </a:r>
            <a:r>
              <a:rPr lang="ru-RU" sz="1500" dirty="0" err="1"/>
              <a:t>ядерних</a:t>
            </a:r>
            <a:r>
              <a:rPr lang="ru-RU" sz="1500" dirty="0"/>
              <a:t> </a:t>
            </a:r>
            <a:r>
              <a:rPr lang="ru-RU" sz="1500" dirty="0" err="1"/>
              <a:t>подій</a:t>
            </a:r>
            <a:r>
              <a:rPr lang="ru-RU" sz="1500" dirty="0"/>
              <a:t>. 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err="1"/>
              <a:t>Ця</a:t>
            </a:r>
            <a:r>
              <a:rPr lang="ru-RU" sz="1500" dirty="0"/>
              <a:t> шкала по </a:t>
            </a:r>
            <a:r>
              <a:rPr lang="ru-RU" sz="1500" dirty="0" err="1"/>
              <a:t>суті</a:t>
            </a:r>
            <a:r>
              <a:rPr lang="ru-RU" sz="1500" dirty="0"/>
              <a:t> схожа на шкалу </a:t>
            </a:r>
            <a:r>
              <a:rPr lang="ru-RU" sz="1500" dirty="0" err="1"/>
              <a:t>Ріхтера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оцінює</a:t>
            </a:r>
            <a:r>
              <a:rPr lang="ru-RU" sz="1500" dirty="0"/>
              <a:t> </a:t>
            </a:r>
            <a:r>
              <a:rPr lang="ru-RU" sz="1500" dirty="0" err="1"/>
              <a:t>землетруси</a:t>
            </a:r>
            <a:r>
              <a:rPr lang="ru-RU" sz="1500" dirty="0"/>
              <a:t>, </a:t>
            </a:r>
            <a:r>
              <a:rPr lang="ru-RU" sz="1500" dirty="0" err="1"/>
              <a:t>і</a:t>
            </a:r>
            <a:r>
              <a:rPr lang="ru-RU" sz="1500" dirty="0"/>
              <a:t>, як </a:t>
            </a:r>
            <a:r>
              <a:rPr lang="ru-RU" sz="1500" dirty="0" err="1"/>
              <a:t>вже</a:t>
            </a:r>
            <a:r>
              <a:rPr lang="ru-RU" sz="1500" dirty="0"/>
              <a:t> </a:t>
            </a:r>
            <a:r>
              <a:rPr lang="ru-RU" sz="1500" dirty="0" err="1"/>
              <a:t>мовилося</a:t>
            </a:r>
            <a:r>
              <a:rPr lang="ru-RU" sz="1500" dirty="0"/>
              <a:t>, створена для </a:t>
            </a:r>
            <a:r>
              <a:rPr lang="ru-RU" sz="1500" dirty="0" err="1"/>
              <a:t>оцінки</a:t>
            </a:r>
            <a:r>
              <a:rPr lang="ru-RU" sz="1500" dirty="0"/>
              <a:t> </a:t>
            </a:r>
            <a:r>
              <a:rPr lang="ru-RU" sz="1500" dirty="0" err="1"/>
              <a:t>ядерних</a:t>
            </a:r>
            <a:r>
              <a:rPr lang="ru-RU" sz="1500" dirty="0"/>
              <a:t> </a:t>
            </a:r>
            <a:r>
              <a:rPr lang="ru-RU" sz="1500" dirty="0" err="1"/>
              <a:t>аварій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катастроф. </a:t>
            </a:r>
            <a:r>
              <a:rPr lang="ru-RU" sz="1500" dirty="0" err="1"/>
              <a:t>Рівнів</a:t>
            </a:r>
            <a:r>
              <a:rPr lang="ru-RU" sz="1500" dirty="0"/>
              <a:t> </a:t>
            </a:r>
            <a:r>
              <a:rPr lang="ru-RU" sz="1500" dirty="0" err="1"/>
              <a:t>всього</a:t>
            </a:r>
            <a:r>
              <a:rPr lang="ru-RU" sz="1500" dirty="0"/>
              <a:t> </a:t>
            </a:r>
            <a:r>
              <a:rPr lang="ru-RU" sz="1500" dirty="0" err="1"/>
              <a:t>сім</a:t>
            </a:r>
            <a:r>
              <a:rPr lang="ru-RU" sz="1500" dirty="0"/>
              <a:t>: </a:t>
            </a:r>
            <a:r>
              <a:rPr lang="ru-RU" sz="1500" dirty="0" err="1"/>
              <a:t>нульовий</a:t>
            </a:r>
            <a:r>
              <a:rPr lang="ru-RU" sz="1500" dirty="0"/>
              <a:t> </a:t>
            </a:r>
            <a:r>
              <a:rPr lang="ru-RU" sz="1500" dirty="0" err="1"/>
              <a:t>рівень</a:t>
            </a:r>
            <a:r>
              <a:rPr lang="ru-RU" sz="1500" dirty="0"/>
              <a:t>, перший (</a:t>
            </a:r>
            <a:r>
              <a:rPr lang="ru-RU" sz="1500" dirty="0" err="1"/>
              <a:t>слабке</a:t>
            </a:r>
            <a:r>
              <a:rPr lang="ru-RU" sz="1500" dirty="0"/>
              <a:t> </a:t>
            </a:r>
            <a:r>
              <a:rPr lang="ru-RU" sz="1500" dirty="0" err="1"/>
              <a:t>відхилення</a:t>
            </a:r>
            <a:r>
              <a:rPr lang="ru-RU" sz="1500" dirty="0"/>
              <a:t> </a:t>
            </a:r>
            <a:r>
              <a:rPr lang="ru-RU" sz="1500" dirty="0" err="1"/>
              <a:t>від</a:t>
            </a:r>
            <a:r>
              <a:rPr lang="ru-RU" sz="1500" dirty="0"/>
              <a:t> нормального фону), </a:t>
            </a:r>
            <a:r>
              <a:rPr lang="ru-RU" sz="1500" dirty="0" err="1"/>
              <a:t>другий</a:t>
            </a:r>
            <a:r>
              <a:rPr lang="ru-RU" sz="1500" dirty="0"/>
              <a:t> (</a:t>
            </a:r>
            <a:r>
              <a:rPr lang="ru-RU" sz="1500" dirty="0" err="1"/>
              <a:t>подія</a:t>
            </a:r>
            <a:r>
              <a:rPr lang="ru-RU" sz="1500" dirty="0"/>
              <a:t> без </a:t>
            </a:r>
            <a:r>
              <a:rPr lang="ru-RU" sz="1500" dirty="0" err="1"/>
              <a:t>зовнішніх</a:t>
            </a:r>
            <a:r>
              <a:rPr lang="ru-RU" sz="1500" dirty="0"/>
              <a:t> </a:t>
            </a:r>
            <a:r>
              <a:rPr lang="ru-RU" sz="1500" dirty="0" err="1"/>
              <a:t>наслідків</a:t>
            </a:r>
            <a:r>
              <a:rPr lang="ru-RU" sz="1500" dirty="0"/>
              <a:t>), </a:t>
            </a:r>
            <a:r>
              <a:rPr lang="ru-RU" sz="1500" dirty="0" err="1"/>
              <a:t>третій</a:t>
            </a:r>
            <a:r>
              <a:rPr lang="ru-RU" sz="1500" dirty="0"/>
              <a:t> (</a:t>
            </a:r>
            <a:r>
              <a:rPr lang="ru-RU" sz="1500" dirty="0" err="1"/>
              <a:t>мінімальна</a:t>
            </a:r>
            <a:r>
              <a:rPr lang="ru-RU" sz="1500" dirty="0"/>
              <a:t> </a:t>
            </a:r>
            <a:r>
              <a:rPr lang="ru-RU" sz="1500" dirty="0" err="1"/>
              <a:t>зовнішня</a:t>
            </a:r>
            <a:r>
              <a:rPr lang="ru-RU" sz="1500" dirty="0"/>
              <a:t> </a:t>
            </a:r>
            <a:r>
              <a:rPr lang="ru-RU" sz="1500" dirty="0" err="1"/>
              <a:t>дія</a:t>
            </a:r>
            <a:r>
              <a:rPr lang="ru-RU" sz="1500" dirty="0"/>
              <a:t>), </a:t>
            </a:r>
            <a:r>
              <a:rPr lang="ru-RU" sz="1500" dirty="0" err="1"/>
              <a:t>четвертий</a:t>
            </a:r>
            <a:r>
              <a:rPr lang="ru-RU" sz="1500" dirty="0"/>
              <a:t> (</a:t>
            </a:r>
            <a:r>
              <a:rPr lang="ru-RU" sz="1500" dirty="0" err="1"/>
              <a:t>середня</a:t>
            </a:r>
            <a:r>
              <a:rPr lang="ru-RU" sz="1500" dirty="0"/>
              <a:t> </a:t>
            </a:r>
            <a:r>
              <a:rPr lang="ru-RU" sz="1500" dirty="0" err="1"/>
              <a:t>зовнішня</a:t>
            </a:r>
            <a:r>
              <a:rPr lang="ru-RU" sz="1500" dirty="0"/>
              <a:t> </a:t>
            </a:r>
            <a:r>
              <a:rPr lang="ru-RU" sz="1500" dirty="0" err="1"/>
              <a:t>дія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реакцією</a:t>
            </a:r>
            <a:r>
              <a:rPr lang="ru-RU" sz="1500" dirty="0"/>
              <a:t> </a:t>
            </a:r>
            <a:r>
              <a:rPr lang="ru-RU" sz="1500" dirty="0" err="1"/>
              <a:t>громадськості</a:t>
            </a:r>
            <a:r>
              <a:rPr lang="ru-RU" sz="1500" dirty="0"/>
              <a:t>), </a:t>
            </a:r>
            <a:r>
              <a:rPr lang="ru-RU" sz="1500" dirty="0" err="1"/>
              <a:t>п'ятий</a:t>
            </a:r>
            <a:r>
              <a:rPr lang="ru-RU" sz="1500" dirty="0"/>
              <a:t> (</a:t>
            </a:r>
            <a:r>
              <a:rPr lang="ru-RU" sz="1500" dirty="0" err="1"/>
              <a:t>середньої</a:t>
            </a:r>
            <a:r>
              <a:rPr lang="ru-RU" sz="1500" dirty="0"/>
              <a:t> </a:t>
            </a:r>
            <a:r>
              <a:rPr lang="ru-RU" sz="1500" dirty="0" err="1"/>
              <a:t>тяжкості</a:t>
            </a:r>
            <a:r>
              <a:rPr lang="ru-RU" sz="1500" dirty="0"/>
              <a:t> </a:t>
            </a:r>
            <a:r>
              <a:rPr lang="ru-RU" sz="1500" dirty="0" err="1"/>
              <a:t>проблеми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реактором), </a:t>
            </a:r>
            <a:r>
              <a:rPr lang="ru-RU" sz="1500" dirty="0" err="1"/>
              <a:t>шостий</a:t>
            </a:r>
            <a:r>
              <a:rPr lang="ru-RU" sz="1500" dirty="0"/>
              <a:t> (</a:t>
            </a:r>
            <a:r>
              <a:rPr lang="ru-RU" sz="1500" dirty="0" err="1"/>
              <a:t>тривалий</a:t>
            </a:r>
            <a:r>
              <a:rPr lang="ru-RU" sz="1500" dirty="0"/>
              <a:t> </a:t>
            </a:r>
            <a:r>
              <a:rPr lang="ru-RU" sz="1500" dirty="0" err="1"/>
              <a:t>зовнішній</a:t>
            </a:r>
            <a:r>
              <a:rPr lang="ru-RU" sz="1500" dirty="0"/>
              <a:t> </a:t>
            </a:r>
            <a:r>
              <a:rPr lang="ru-RU" sz="1500" dirty="0" err="1"/>
              <a:t>вплив</a:t>
            </a:r>
            <a:r>
              <a:rPr lang="ru-RU" sz="1500" dirty="0"/>
              <a:t>), </a:t>
            </a:r>
            <a:r>
              <a:rPr lang="ru-RU" sz="1500" dirty="0" err="1"/>
              <a:t>сьомий</a:t>
            </a:r>
            <a:r>
              <a:rPr lang="ru-RU" sz="1500" dirty="0"/>
              <a:t> (локальна катастрофа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глобальними</a:t>
            </a:r>
            <a:r>
              <a:rPr lang="ru-RU" sz="1500" dirty="0"/>
              <a:t> </a:t>
            </a:r>
            <a:r>
              <a:rPr lang="ru-RU" sz="1500" dirty="0" err="1"/>
              <a:t>наслідками</a:t>
            </a:r>
            <a:r>
              <a:rPr lang="ru-RU" sz="1500" dirty="0"/>
              <a:t>).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runge-background--background--grunge_19-118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schemeClr val="bg1"/>
                </a:solidFill>
              </a:rPr>
              <a:t>Факти про Чорнобиль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85728"/>
            <a:ext cx="5715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Білорусь</a:t>
            </a:r>
            <a:r>
              <a:rPr lang="ru-RU" sz="2000" b="1" dirty="0"/>
              <a:t> </a:t>
            </a:r>
            <a:r>
              <a:rPr lang="ru-RU" sz="2000" b="1" dirty="0" err="1"/>
              <a:t>отримала</a:t>
            </a:r>
            <a:r>
              <a:rPr lang="ru-RU" sz="2000" b="1" dirty="0"/>
              <a:t> 70% </a:t>
            </a:r>
            <a:r>
              <a:rPr lang="ru-RU" sz="2000" b="1" dirty="0" err="1"/>
              <a:t>радіаційного</a:t>
            </a:r>
            <a:r>
              <a:rPr lang="ru-RU" sz="2000" b="1" dirty="0"/>
              <a:t> </a:t>
            </a:r>
            <a:r>
              <a:rPr lang="ru-RU" sz="2000" b="1" dirty="0" err="1"/>
              <a:t>забруднення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Чорнобиля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1643050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Так, не </a:t>
            </a:r>
            <a:r>
              <a:rPr lang="ru-RU" dirty="0" err="1"/>
              <a:t>Україна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Білорусь</a:t>
            </a:r>
            <a:r>
              <a:rPr lang="ru-RU" dirty="0"/>
              <a:t> </a:t>
            </a:r>
            <a:r>
              <a:rPr lang="ru-RU" dirty="0" err="1"/>
              <a:t>постраждала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. </a:t>
            </a:r>
            <a:r>
              <a:rPr lang="ru-RU" dirty="0" err="1"/>
              <a:t>П'ята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(!)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слабо </a:t>
            </a:r>
            <a:r>
              <a:rPr lang="ru-RU" dirty="0" err="1"/>
              <a:t>зараженою</a:t>
            </a:r>
            <a:r>
              <a:rPr lang="ru-RU" dirty="0"/>
              <a:t>, а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людей </a:t>
            </a:r>
            <a:r>
              <a:rPr lang="ru-RU" dirty="0" err="1"/>
              <a:t>відчули</a:t>
            </a:r>
            <a:r>
              <a:rPr lang="ru-RU" dirty="0"/>
              <a:t> на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радіаційного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. Стали </a:t>
            </a:r>
            <a:r>
              <a:rPr lang="ru-RU" dirty="0" err="1"/>
              <a:t>масовими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лейкемії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раку </a:t>
            </a:r>
            <a:r>
              <a:rPr lang="ru-RU" dirty="0" err="1"/>
              <a:t>щитовидної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плюс стали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серцево-судинні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383421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000504"/>
            <a:ext cx="3788663" cy="2523699"/>
          </a:xfrm>
          <a:prstGeom prst="rect">
            <a:avLst/>
          </a:prstGeom>
        </p:spPr>
      </p:pic>
      <p:pic>
        <p:nvPicPr>
          <p:cNvPr id="9" name="Рисунок 8" descr="article_38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643050"/>
            <a:ext cx="3667134" cy="220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800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Admiin</dc:creator>
  <cp:lastModifiedBy>Admiin</cp:lastModifiedBy>
  <cp:revision>14</cp:revision>
  <dcterms:created xsi:type="dcterms:W3CDTF">2014-04-19T07:13:34Z</dcterms:created>
  <dcterms:modified xsi:type="dcterms:W3CDTF">2014-04-21T08:59:38Z</dcterms:modified>
</cp:coreProperties>
</file>