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70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92" autoAdjust="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295456" cy="3730348"/>
          </a:xfrm>
        </p:spPr>
        <p:txBody>
          <a:bodyPr/>
          <a:lstStyle/>
          <a:p>
            <a:r>
              <a:rPr lang="uk-UA" sz="8000" dirty="0" smtClean="0">
                <a:solidFill>
                  <a:srgbClr val="FFC000"/>
                </a:solidFill>
              </a:rPr>
              <a:t>Магнітні властивості речовин</a:t>
            </a:r>
            <a:endParaRPr lang="ru-RU" sz="8000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6213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547">
        <p:split orient="vert"/>
      </p:transition>
    </mc:Choice>
    <mc:Fallback>
      <p:transition spd="slow" advTm="754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ru-RU" sz="3600" dirty="0" err="1"/>
              <a:t>властивість</a:t>
            </a:r>
            <a:r>
              <a:rPr lang="ru-RU" sz="3600" dirty="0"/>
              <a:t> </a:t>
            </a:r>
            <a:r>
              <a:rPr lang="ru-RU" sz="3600" dirty="0" err="1"/>
              <a:t>речовин</a:t>
            </a:r>
            <a:r>
              <a:rPr lang="ru-RU" sz="3600" dirty="0"/>
              <a:t> слабо </a:t>
            </a:r>
            <a:r>
              <a:rPr lang="ru-RU" sz="3600" dirty="0" err="1"/>
              <a:t>намагнічуватися</a:t>
            </a:r>
            <a:r>
              <a:rPr lang="ru-RU" sz="3600" dirty="0"/>
              <a:t> в </a:t>
            </a:r>
            <a:r>
              <a:rPr lang="ru-RU" sz="3600" dirty="0" err="1"/>
              <a:t>напрямі</a:t>
            </a:r>
            <a:r>
              <a:rPr lang="ru-RU" sz="3600" dirty="0"/>
              <a:t> </a:t>
            </a:r>
            <a:r>
              <a:rPr lang="ru-RU" sz="3600" dirty="0" err="1"/>
              <a:t>дії</a:t>
            </a:r>
            <a:r>
              <a:rPr lang="ru-RU" sz="3600" dirty="0"/>
              <a:t> </a:t>
            </a:r>
            <a:r>
              <a:rPr lang="ru-RU" sz="3600" dirty="0" err="1"/>
              <a:t>зовнішнього</a:t>
            </a:r>
            <a:r>
              <a:rPr lang="ru-RU" sz="3600" dirty="0"/>
              <a:t> поля (</a:t>
            </a:r>
            <a:r>
              <a:rPr lang="ru-RU" sz="3600" dirty="0" err="1"/>
              <a:t>напрямі</a:t>
            </a:r>
            <a:r>
              <a:rPr lang="ru-RU" sz="3600" dirty="0"/>
              <a:t> </a:t>
            </a:r>
            <a:r>
              <a:rPr lang="ru-RU" sz="3600" dirty="0" err="1"/>
              <a:t>силових</a:t>
            </a:r>
            <a:r>
              <a:rPr lang="ru-RU" sz="3600" dirty="0"/>
              <a:t> </a:t>
            </a:r>
            <a:r>
              <a:rPr lang="ru-RU" sz="3600" dirty="0" err="1"/>
              <a:t>ліній</a:t>
            </a:r>
            <a:r>
              <a:rPr lang="ru-RU" sz="3600" dirty="0"/>
              <a:t> </a:t>
            </a:r>
            <a:r>
              <a:rPr lang="ru-RU" sz="3600" dirty="0" err="1"/>
              <a:t>цього</a:t>
            </a:r>
            <a:r>
              <a:rPr lang="ru-RU" sz="3600" dirty="0"/>
              <a:t> поля). </a:t>
            </a:r>
            <a:r>
              <a:rPr lang="ru-RU" sz="3600" dirty="0" err="1"/>
              <a:t>Атоми</a:t>
            </a:r>
            <a:r>
              <a:rPr lang="ru-RU" sz="3600" dirty="0"/>
              <a:t> </a:t>
            </a:r>
            <a:r>
              <a:rPr lang="ru-RU" sz="3600" dirty="0" err="1"/>
              <a:t>або</a:t>
            </a:r>
            <a:r>
              <a:rPr lang="ru-RU" sz="3600" dirty="0"/>
              <a:t> </a:t>
            </a:r>
            <a:r>
              <a:rPr lang="ru-RU" sz="3600" dirty="0" err="1"/>
              <a:t>молекули</a:t>
            </a:r>
            <a:r>
              <a:rPr lang="ru-RU" sz="3600" dirty="0"/>
              <a:t> </a:t>
            </a:r>
            <a:r>
              <a:rPr lang="ru-RU" sz="3600" dirty="0" err="1"/>
              <a:t>парамагнетиків</a:t>
            </a:r>
            <a:r>
              <a:rPr lang="ru-RU" sz="3600" dirty="0"/>
              <a:t> </a:t>
            </a:r>
            <a:r>
              <a:rPr lang="ru-RU" sz="3600" dirty="0" err="1"/>
              <a:t>мають</a:t>
            </a:r>
            <a:r>
              <a:rPr lang="ru-RU" sz="3600" dirty="0"/>
              <a:t> </a:t>
            </a:r>
            <a:r>
              <a:rPr lang="ru-RU" sz="3600" dirty="0" err="1"/>
              <a:t>результуючий</a:t>
            </a:r>
            <a:r>
              <a:rPr lang="ru-RU" sz="3600" dirty="0"/>
              <a:t> </a:t>
            </a:r>
            <a:r>
              <a:rPr lang="ru-RU" sz="3600" dirty="0" err="1"/>
              <a:t>магнітний</a:t>
            </a:r>
            <a:r>
              <a:rPr lang="ru-RU" sz="3600" dirty="0"/>
              <a:t> момент, </a:t>
            </a:r>
            <a:r>
              <a:rPr lang="ru-RU" sz="3600" dirty="0" err="1"/>
              <a:t>який</a:t>
            </a:r>
            <a:r>
              <a:rPr lang="ru-RU" sz="3600" dirty="0"/>
              <a:t> </a:t>
            </a:r>
            <a:r>
              <a:rPr lang="ru-RU" sz="3600" dirty="0" err="1"/>
              <a:t>розглядається</a:t>
            </a:r>
            <a:r>
              <a:rPr lang="ru-RU" sz="3600" dirty="0"/>
              <a:t> як </a:t>
            </a:r>
            <a:r>
              <a:rPr lang="ru-RU" sz="3600" dirty="0" err="1"/>
              <a:t>магнітний</a:t>
            </a:r>
            <a:r>
              <a:rPr lang="ru-RU" sz="3600" dirty="0"/>
              <a:t> диполь.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7151"/>
            <a:ext cx="6203032" cy="1219200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FFC000"/>
                </a:solidFill>
              </a:rPr>
              <a:t>Парамагнетизм</a:t>
            </a:r>
          </a:p>
        </p:txBody>
      </p:sp>
    </p:spTree>
    <p:extLst>
      <p:ext uri="{BB962C8B-B14F-4D97-AF65-F5344CB8AC3E}">
        <p14:creationId xmlns:p14="http://schemas.microsoft.com/office/powerpoint/2010/main" val="359938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9851">
        <p14:gallery dir="l"/>
      </p:transition>
    </mc:Choice>
    <mc:Fallback>
      <p:transition spd="slow" advTm="98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/>
          <a:lstStyle/>
          <a:p>
            <a:r>
              <a:rPr lang="ru-RU" sz="2800" dirty="0"/>
              <a:t>При </a:t>
            </a:r>
            <a:r>
              <a:rPr lang="ru-RU" sz="2800" dirty="0" err="1"/>
              <a:t>відсутності</a:t>
            </a:r>
            <a:r>
              <a:rPr lang="ru-RU" sz="2800" dirty="0"/>
              <a:t> </a:t>
            </a:r>
            <a:r>
              <a:rPr lang="ru-RU" sz="2800" dirty="0" err="1"/>
              <a:t>зовнішнього</a:t>
            </a:r>
            <a:r>
              <a:rPr lang="ru-RU" sz="2800" dirty="0"/>
              <a:t> </a:t>
            </a:r>
            <a:r>
              <a:rPr lang="ru-RU" sz="2800" dirty="0" err="1"/>
              <a:t>магнітного</a:t>
            </a:r>
            <a:r>
              <a:rPr lang="ru-RU" sz="2800" dirty="0"/>
              <a:t> поля </a:t>
            </a:r>
            <a:r>
              <a:rPr lang="ru-RU" sz="2800" dirty="0" err="1"/>
              <a:t>диполі</a:t>
            </a:r>
            <a:r>
              <a:rPr lang="ru-RU" sz="2800" dirty="0"/>
              <a:t> </a:t>
            </a:r>
            <a:r>
              <a:rPr lang="ru-RU" sz="2800" dirty="0" err="1"/>
              <a:t>орієнтуються</a:t>
            </a:r>
            <a:r>
              <a:rPr lang="ru-RU" sz="2800" dirty="0"/>
              <a:t> хаотично і </a:t>
            </a:r>
            <a:r>
              <a:rPr lang="ru-RU" sz="2800" dirty="0" err="1"/>
              <a:t>тіло</a:t>
            </a:r>
            <a:r>
              <a:rPr lang="ru-RU" sz="2800" dirty="0"/>
              <a:t> не </a:t>
            </a:r>
            <a:r>
              <a:rPr lang="ru-RU" sz="2800" dirty="0" err="1"/>
              <a:t>виявляє</a:t>
            </a:r>
            <a:r>
              <a:rPr lang="ru-RU" sz="2800" dirty="0"/>
              <a:t> </a:t>
            </a:r>
            <a:r>
              <a:rPr lang="ru-RU" sz="2800" dirty="0" err="1"/>
              <a:t>ознак</a:t>
            </a:r>
            <a:r>
              <a:rPr lang="ru-RU" sz="2800" dirty="0"/>
              <a:t> </a:t>
            </a:r>
            <a:r>
              <a:rPr lang="ru-RU" sz="2800" dirty="0" err="1"/>
              <a:t>намагніченості</a:t>
            </a:r>
            <a:r>
              <a:rPr lang="ru-RU" sz="2800" dirty="0"/>
              <a:t>. При </a:t>
            </a:r>
            <a:r>
              <a:rPr lang="ru-RU" sz="2800" dirty="0" err="1"/>
              <a:t>внесенні</a:t>
            </a:r>
            <a:r>
              <a:rPr lang="ru-RU" sz="2800" dirty="0"/>
              <a:t> парамагнетика у </a:t>
            </a:r>
            <a:r>
              <a:rPr lang="ru-RU" sz="2800" dirty="0" err="1"/>
              <a:t>магнітне</a:t>
            </a:r>
            <a:r>
              <a:rPr lang="ru-RU" sz="2800" dirty="0"/>
              <a:t> поле </a:t>
            </a:r>
            <a:r>
              <a:rPr lang="ru-RU" sz="2800" dirty="0" err="1"/>
              <a:t>магнітні</a:t>
            </a:r>
            <a:r>
              <a:rPr lang="ru-RU" sz="2800" dirty="0"/>
              <a:t> </a:t>
            </a:r>
            <a:r>
              <a:rPr lang="ru-RU" sz="2800" dirty="0" err="1"/>
              <a:t>диполі</a:t>
            </a:r>
            <a:r>
              <a:rPr lang="ru-RU" sz="2800" dirty="0"/>
              <a:t> </a:t>
            </a:r>
            <a:r>
              <a:rPr lang="ru-RU" sz="2800" dirty="0" err="1"/>
              <a:t>повертаються</a:t>
            </a:r>
            <a:r>
              <a:rPr lang="ru-RU" sz="2800" dirty="0"/>
              <a:t>, </a:t>
            </a:r>
            <a:r>
              <a:rPr lang="ru-RU" sz="2800" dirty="0" err="1"/>
              <a:t>орієнтуючись</a:t>
            </a:r>
            <a:r>
              <a:rPr lang="ru-RU" sz="2800" dirty="0"/>
              <a:t> </a:t>
            </a:r>
            <a:r>
              <a:rPr lang="ru-RU" sz="2800" dirty="0" err="1"/>
              <a:t>своїм</a:t>
            </a:r>
            <a:r>
              <a:rPr lang="ru-RU" sz="2800" dirty="0"/>
              <a:t> </a:t>
            </a:r>
            <a:r>
              <a:rPr lang="ru-RU" sz="2800" dirty="0" err="1"/>
              <a:t>магнітним</a:t>
            </a:r>
            <a:r>
              <a:rPr lang="ru-RU" sz="2800" dirty="0"/>
              <a:t> моментом </a:t>
            </a:r>
            <a:r>
              <a:rPr lang="ru-RU" sz="2800" dirty="0" err="1"/>
              <a:t>уздовж</a:t>
            </a:r>
            <a:r>
              <a:rPr lang="ru-RU" sz="2800" dirty="0"/>
              <a:t> </a:t>
            </a:r>
            <a:r>
              <a:rPr lang="ru-RU" sz="2800" dirty="0" err="1"/>
              <a:t>зовнішнього</a:t>
            </a:r>
            <a:r>
              <a:rPr lang="ru-RU" sz="2800" dirty="0"/>
              <a:t> поля. </a:t>
            </a:r>
            <a:r>
              <a:rPr lang="ru-RU" sz="2800" dirty="0" err="1"/>
              <a:t>Цьому</a:t>
            </a:r>
            <a:r>
              <a:rPr lang="ru-RU" sz="2800" dirty="0"/>
              <a:t> </a:t>
            </a:r>
            <a:r>
              <a:rPr lang="ru-RU" sz="2800" dirty="0" err="1"/>
              <a:t>заважає</a:t>
            </a:r>
            <a:r>
              <a:rPr lang="ru-RU" sz="2800" dirty="0"/>
              <a:t> </a:t>
            </a:r>
            <a:r>
              <a:rPr lang="ru-RU" sz="2800" dirty="0" err="1"/>
              <a:t>тепловий</a:t>
            </a:r>
            <a:r>
              <a:rPr lang="ru-RU" sz="2800" dirty="0"/>
              <a:t> </a:t>
            </a:r>
            <a:r>
              <a:rPr lang="ru-RU" sz="2800" dirty="0" err="1"/>
              <a:t>рух</a:t>
            </a:r>
            <a:r>
              <a:rPr lang="ru-RU" sz="2800" dirty="0"/>
              <a:t> молекул. </a:t>
            </a:r>
            <a:r>
              <a:rPr lang="ru-RU" sz="2800" dirty="0" err="1"/>
              <a:t>Кінцевий</a:t>
            </a:r>
            <a:r>
              <a:rPr lang="ru-RU" sz="2800" dirty="0"/>
              <a:t> </a:t>
            </a:r>
            <a:r>
              <a:rPr lang="ru-RU" sz="2800" dirty="0" err="1"/>
              <a:t>сумарний</a:t>
            </a:r>
            <a:r>
              <a:rPr lang="ru-RU" sz="2800" dirty="0"/>
              <a:t> </a:t>
            </a:r>
            <a:r>
              <a:rPr lang="ru-RU" sz="2800" dirty="0" err="1"/>
              <a:t>магнітний</a:t>
            </a:r>
            <a:r>
              <a:rPr lang="ru-RU" sz="2800" dirty="0"/>
              <a:t> момент </a:t>
            </a:r>
            <a:r>
              <a:rPr lang="ru-RU" sz="2800" dirty="0" err="1"/>
              <a:t>одиниці</a:t>
            </a:r>
            <a:r>
              <a:rPr lang="ru-RU" sz="2800" dirty="0"/>
              <a:t> </a:t>
            </a:r>
            <a:r>
              <a:rPr lang="ru-RU" sz="2800" dirty="0" err="1"/>
              <a:t>об’єму</a:t>
            </a:r>
            <a:r>
              <a:rPr lang="ru-RU" sz="2800" dirty="0"/>
              <a:t> парамагнетика </a:t>
            </a:r>
            <a:r>
              <a:rPr lang="ru-RU" sz="2800" dirty="0" err="1"/>
              <a:t>залежить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величини</a:t>
            </a:r>
            <a:r>
              <a:rPr lang="ru-RU" sz="2800" dirty="0"/>
              <a:t> </a:t>
            </a:r>
            <a:r>
              <a:rPr lang="ru-RU" sz="2800" dirty="0" err="1"/>
              <a:t>зовнішнього</a:t>
            </a:r>
            <a:r>
              <a:rPr lang="ru-RU" sz="2800" dirty="0"/>
              <a:t> </a:t>
            </a:r>
            <a:r>
              <a:rPr lang="ru-RU" sz="2800" dirty="0" err="1"/>
              <a:t>магнітного</a:t>
            </a:r>
            <a:r>
              <a:rPr lang="ru-RU" sz="2800" dirty="0"/>
              <a:t> поля і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температури</a:t>
            </a:r>
            <a:r>
              <a:rPr lang="ru-RU" sz="2800" dirty="0"/>
              <a:t>. </a:t>
            </a:r>
            <a:r>
              <a:rPr lang="ru-RU" sz="2800" dirty="0" err="1"/>
              <a:t>Властивість</a:t>
            </a:r>
            <a:r>
              <a:rPr lang="ru-RU" sz="2800" dirty="0"/>
              <a:t> П. </a:t>
            </a:r>
            <a:r>
              <a:rPr lang="ru-RU" sz="2800" dirty="0" err="1"/>
              <a:t>використовується</a:t>
            </a:r>
            <a:r>
              <a:rPr lang="ru-RU" sz="2800" dirty="0"/>
              <a:t> при </a:t>
            </a:r>
            <a:r>
              <a:rPr lang="ru-RU" sz="2800" dirty="0" err="1"/>
              <a:t>збагаченні</a:t>
            </a:r>
            <a:r>
              <a:rPr lang="ru-RU" sz="2800" dirty="0"/>
              <a:t> </a:t>
            </a:r>
            <a:r>
              <a:rPr lang="ru-RU" sz="2800" dirty="0" err="1"/>
              <a:t>деяких</a:t>
            </a:r>
            <a:r>
              <a:rPr lang="ru-RU" sz="2800" dirty="0"/>
              <a:t> </a:t>
            </a:r>
            <a:r>
              <a:rPr lang="ru-RU" sz="2800" dirty="0" err="1"/>
              <a:t>видів</a:t>
            </a:r>
            <a:r>
              <a:rPr lang="ru-RU" sz="2800" dirty="0"/>
              <a:t> </a:t>
            </a:r>
            <a:r>
              <a:rPr lang="ru-RU" sz="2800" dirty="0" err="1"/>
              <a:t>корисних</a:t>
            </a:r>
            <a:r>
              <a:rPr lang="ru-RU" sz="2800" dirty="0"/>
              <a:t> </a:t>
            </a:r>
            <a:r>
              <a:rPr lang="ru-RU" sz="2800" dirty="0" err="1"/>
              <a:t>копалин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97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7933">
        <p14:prism isInverted="1"/>
      </p:transition>
    </mc:Choice>
    <mc:Fallback>
      <p:transition spd="slow" advTm="179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err="1"/>
              <a:t>деякі</a:t>
            </a:r>
            <a:r>
              <a:rPr lang="ru-RU" sz="3000" dirty="0"/>
              <a:t> метали (</a:t>
            </a:r>
            <a:r>
              <a:rPr lang="ru-RU" sz="3000" dirty="0" err="1"/>
              <a:t>залізо</a:t>
            </a:r>
            <a:r>
              <a:rPr lang="ru-RU" sz="3000" dirty="0"/>
              <a:t>, </a:t>
            </a:r>
            <a:r>
              <a:rPr lang="ru-RU" sz="3000" dirty="0" err="1"/>
              <a:t>нікель</a:t>
            </a:r>
            <a:r>
              <a:rPr lang="ru-RU" sz="3000" dirty="0"/>
              <a:t>, кобальт, </a:t>
            </a:r>
            <a:r>
              <a:rPr lang="ru-RU" sz="3000" dirty="0" err="1"/>
              <a:t>гадоліній</a:t>
            </a:r>
            <a:r>
              <a:rPr lang="ru-RU" sz="3000" dirty="0"/>
              <a:t>, </a:t>
            </a:r>
            <a:r>
              <a:rPr lang="ru-RU" sz="3000" dirty="0" err="1"/>
              <a:t>манган</a:t>
            </a:r>
            <a:r>
              <a:rPr lang="ru-RU" sz="3000" dirty="0"/>
              <a:t>, хром та </a:t>
            </a:r>
            <a:r>
              <a:rPr lang="ru-RU" sz="3000" dirty="0" err="1"/>
              <a:t>їхні</a:t>
            </a:r>
            <a:r>
              <a:rPr lang="ru-RU" sz="3000" dirty="0"/>
              <a:t> </a:t>
            </a:r>
            <a:r>
              <a:rPr lang="ru-RU" sz="3000" dirty="0" err="1"/>
              <a:t>сплави</a:t>
            </a:r>
            <a:r>
              <a:rPr lang="ru-RU" sz="3000" dirty="0"/>
              <a:t>) з великою </a:t>
            </a:r>
            <a:r>
              <a:rPr lang="ru-RU" sz="3000" dirty="0" err="1"/>
              <a:t>магнітною</a:t>
            </a:r>
            <a:r>
              <a:rPr lang="ru-RU" sz="3000" dirty="0"/>
              <a:t> </a:t>
            </a:r>
            <a:r>
              <a:rPr lang="ru-RU" sz="3000" dirty="0" err="1"/>
              <a:t>проникністю</a:t>
            </a:r>
            <a:r>
              <a:rPr lang="ru-RU" sz="3000" dirty="0"/>
              <a:t>, </a:t>
            </a:r>
            <a:r>
              <a:rPr lang="ru-RU" sz="3000" dirty="0" err="1"/>
              <a:t>що</a:t>
            </a:r>
            <a:r>
              <a:rPr lang="ru-RU" sz="3000" dirty="0"/>
              <a:t> </a:t>
            </a:r>
            <a:r>
              <a:rPr lang="ru-RU" sz="3000" dirty="0" err="1"/>
              <a:t>проявляють</a:t>
            </a:r>
            <a:r>
              <a:rPr lang="ru-RU" sz="3000" dirty="0"/>
              <a:t> </a:t>
            </a:r>
            <a:r>
              <a:rPr lang="ru-RU" sz="3000" dirty="0" err="1"/>
              <a:t>явище</a:t>
            </a:r>
            <a:r>
              <a:rPr lang="ru-RU" sz="3000" dirty="0"/>
              <a:t> </a:t>
            </a:r>
            <a:r>
              <a:rPr lang="ru-RU" sz="3000" dirty="0" err="1"/>
              <a:t>гістерезису</a:t>
            </a:r>
            <a:r>
              <a:rPr lang="ru-RU" sz="3000" dirty="0"/>
              <a:t>; </a:t>
            </a:r>
            <a:r>
              <a:rPr lang="ru-RU" sz="3000" dirty="0" err="1"/>
              <a:t>розрізняють</a:t>
            </a:r>
            <a:r>
              <a:rPr lang="ru-RU" sz="3000" dirty="0"/>
              <a:t> </a:t>
            </a:r>
            <a:r>
              <a:rPr lang="ru-RU" sz="3000" dirty="0" err="1"/>
              <a:t>м'які</a:t>
            </a:r>
            <a:r>
              <a:rPr lang="ru-RU" sz="3000" dirty="0"/>
              <a:t> </a:t>
            </a:r>
            <a:r>
              <a:rPr lang="ru-RU" sz="3000" dirty="0" err="1"/>
              <a:t>феромагнетики</a:t>
            </a:r>
            <a:r>
              <a:rPr lang="ru-RU" sz="3000" dirty="0"/>
              <a:t> з малою </a:t>
            </a:r>
            <a:r>
              <a:rPr lang="ru-RU" sz="3000" dirty="0" err="1"/>
              <a:t>коерцитивною</a:t>
            </a:r>
            <a:r>
              <a:rPr lang="ru-RU" sz="3000" dirty="0"/>
              <a:t> силою та </a:t>
            </a:r>
            <a:r>
              <a:rPr lang="ru-RU" sz="3000" dirty="0" err="1"/>
              <a:t>тверді</a:t>
            </a:r>
            <a:r>
              <a:rPr lang="ru-RU" sz="3000" dirty="0"/>
              <a:t> </a:t>
            </a:r>
            <a:r>
              <a:rPr lang="ru-RU" sz="3000" dirty="0" err="1"/>
              <a:t>феромагнетики</a:t>
            </a:r>
            <a:r>
              <a:rPr lang="ru-RU" sz="3000" dirty="0"/>
              <a:t> з великою </a:t>
            </a:r>
            <a:r>
              <a:rPr lang="ru-RU" sz="3000" dirty="0" err="1"/>
              <a:t>коерцитивною</a:t>
            </a:r>
            <a:r>
              <a:rPr lang="ru-RU" sz="3000" dirty="0"/>
              <a:t> силою. </a:t>
            </a:r>
            <a:r>
              <a:rPr lang="ru-RU" sz="3000" dirty="0" err="1"/>
              <a:t>Феромагнетики</a:t>
            </a:r>
            <a:r>
              <a:rPr lang="ru-RU" sz="3000" dirty="0"/>
              <a:t> </a:t>
            </a:r>
            <a:r>
              <a:rPr lang="ru-RU" sz="3000" dirty="0" err="1"/>
              <a:t>використовуються</a:t>
            </a:r>
            <a:r>
              <a:rPr lang="ru-RU" sz="3000" dirty="0"/>
              <a:t> для </a:t>
            </a:r>
            <a:r>
              <a:rPr lang="ru-RU" sz="3000" dirty="0" err="1"/>
              <a:t>виробництва</a:t>
            </a:r>
            <a:r>
              <a:rPr lang="ru-RU" sz="3000" dirty="0"/>
              <a:t> </a:t>
            </a:r>
            <a:r>
              <a:rPr lang="ru-RU" sz="3000" dirty="0" err="1"/>
              <a:t>постійних</a:t>
            </a:r>
            <a:r>
              <a:rPr lang="ru-RU" sz="3000" dirty="0"/>
              <a:t> </a:t>
            </a:r>
            <a:r>
              <a:rPr lang="ru-RU" sz="3000" dirty="0" err="1"/>
              <a:t>магнітів</a:t>
            </a:r>
            <a:r>
              <a:rPr lang="ru-RU" sz="3000" dirty="0"/>
              <a:t>, </a:t>
            </a:r>
            <a:r>
              <a:rPr lang="ru-RU" sz="3000" dirty="0" err="1"/>
              <a:t>осердь</a:t>
            </a:r>
            <a:r>
              <a:rPr lang="ru-RU" sz="3000" dirty="0"/>
              <a:t> </a:t>
            </a:r>
            <a:r>
              <a:rPr lang="ru-RU" sz="3000" dirty="0" err="1"/>
              <a:t>електромагнітів</a:t>
            </a:r>
            <a:r>
              <a:rPr lang="ru-RU" sz="3000" dirty="0"/>
              <a:t> та </a:t>
            </a:r>
            <a:r>
              <a:rPr lang="ru-RU" sz="3000" dirty="0" err="1"/>
              <a:t>трансформаторів</a:t>
            </a:r>
            <a:r>
              <a:rPr lang="ru-RU" sz="30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116632"/>
            <a:ext cx="5194920" cy="12192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C000"/>
                </a:solidFill>
              </a:rPr>
              <a:t>Феромагнетизм</a:t>
            </a:r>
            <a:endParaRPr lang="ru-RU" sz="5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9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04">
        <p14:prism isContent="1"/>
      </p:transition>
    </mc:Choice>
    <mc:Fallback>
      <p:transition spd="slow" advTm="130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1"/>
          <a:stretch/>
        </p:blipFill>
        <p:spPr bwMode="auto">
          <a:xfrm>
            <a:off x="97011" y="20311"/>
            <a:ext cx="9036496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35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465">
        <p:split orient="vert"/>
      </p:transition>
    </mc:Choice>
    <mc:Fallback>
      <p:transition spd="slow" advTm="546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74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506">
        <p14:reveal/>
      </p:transition>
    </mc:Choice>
    <mc:Fallback>
      <p:transition spd="slow" advTm="55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1688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dirty="0" smtClean="0">
                <a:solidFill>
                  <a:schemeClr val="bg2">
                    <a:lumMod val="75000"/>
                  </a:schemeClr>
                </a:solidFill>
              </a:rPr>
              <a:t>Дякую за перегляд</a:t>
            </a:r>
            <a:endParaRPr lang="ru-RU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chemeClr val="bg2">
                    <a:lumMod val="75000"/>
                  </a:schemeClr>
                </a:solidFill>
              </a:rPr>
              <a:t>Кінець</a:t>
            </a:r>
            <a:endParaRPr lang="ru-RU" sz="5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24690"/>
      </p:ext>
    </p:extLst>
  </p:cSld>
  <p:clrMapOvr>
    <a:masterClrMapping/>
  </p:clrMapOvr>
  <p:transition spd="slow" advTm="5633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sz="4000" dirty="0" smtClean="0"/>
          </a:p>
          <a:p>
            <a:pPr marL="0" indent="0" algn="ctr">
              <a:buNone/>
            </a:pPr>
            <a:r>
              <a:rPr lang="uk-UA" sz="4000" dirty="0" smtClean="0">
                <a:solidFill>
                  <a:srgbClr val="002060"/>
                </a:solidFill>
              </a:rPr>
              <a:t>Підготував учень 11-А класу</a:t>
            </a:r>
          </a:p>
          <a:p>
            <a:pPr marL="0" indent="0" algn="ctr">
              <a:buNone/>
            </a:pPr>
            <a:endParaRPr lang="uk-UA" sz="40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uk-UA" sz="4000" dirty="0" smtClean="0">
                <a:solidFill>
                  <a:srgbClr val="002060"/>
                </a:solidFill>
              </a:rPr>
              <a:t>Діденко Владислав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73800"/>
      </p:ext>
    </p:extLst>
  </p:cSld>
  <p:clrMapOvr>
    <a:masterClrMapping/>
  </p:clrMapOvr>
  <p:transition spd="slow" advTm="8477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1872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err="1" smtClean="0"/>
              <a:t>властивість</a:t>
            </a:r>
            <a:r>
              <a:rPr lang="ru-RU" sz="4000" dirty="0" smtClean="0"/>
              <a:t> </a:t>
            </a:r>
            <a:r>
              <a:rPr lang="ru-RU" sz="4000" dirty="0" err="1"/>
              <a:t>речовини</a:t>
            </a:r>
            <a:r>
              <a:rPr lang="ru-RU" sz="4000" dirty="0"/>
              <a:t> </a:t>
            </a:r>
            <a:r>
              <a:rPr lang="ru-RU" sz="4000" dirty="0" err="1"/>
              <a:t>намагнічуватися</a:t>
            </a:r>
            <a:r>
              <a:rPr lang="ru-RU" sz="4000" dirty="0"/>
              <a:t> у </a:t>
            </a:r>
            <a:r>
              <a:rPr lang="ru-RU" sz="4000" dirty="0" err="1"/>
              <a:t>зовнішньому</a:t>
            </a:r>
            <a:r>
              <a:rPr lang="ru-RU" sz="4000" dirty="0"/>
              <a:t> </a:t>
            </a:r>
            <a:r>
              <a:rPr lang="ru-RU" sz="4000" dirty="0" err="1"/>
              <a:t>магнітному</a:t>
            </a:r>
            <a:r>
              <a:rPr lang="ru-RU" sz="4000" dirty="0"/>
              <a:t> </a:t>
            </a:r>
            <a:r>
              <a:rPr lang="ru-RU" sz="4000" dirty="0" err="1"/>
              <a:t>полі</a:t>
            </a:r>
            <a:r>
              <a:rPr lang="ru-RU" sz="4000" dirty="0"/>
              <a:t> в </a:t>
            </a:r>
            <a:r>
              <a:rPr lang="ru-RU" sz="4000" dirty="0" err="1"/>
              <a:t>напрямку</a:t>
            </a:r>
            <a:r>
              <a:rPr lang="ru-RU" sz="4000" dirty="0"/>
              <a:t> </a:t>
            </a:r>
            <a:r>
              <a:rPr lang="ru-RU" sz="4000" dirty="0" err="1"/>
              <a:t>протилежному</a:t>
            </a:r>
            <a:r>
              <a:rPr lang="ru-RU" sz="4000" dirty="0"/>
              <a:t> </a:t>
            </a:r>
            <a:r>
              <a:rPr lang="ru-RU" sz="4000" dirty="0" err="1"/>
              <a:t>напрямку</a:t>
            </a:r>
            <a:r>
              <a:rPr lang="ru-RU" sz="4000" dirty="0"/>
              <a:t> </a:t>
            </a:r>
            <a:r>
              <a:rPr lang="ru-RU" sz="4000" dirty="0" err="1"/>
              <a:t>цього</a:t>
            </a:r>
            <a:r>
              <a:rPr lang="ru-RU" sz="4000" dirty="0"/>
              <a:t> поля.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188640"/>
            <a:ext cx="5410944" cy="1219200"/>
          </a:xfrm>
        </p:spPr>
        <p:txBody>
          <a:bodyPr>
            <a:normAutofit/>
          </a:bodyPr>
          <a:lstStyle/>
          <a:p>
            <a:r>
              <a:rPr lang="ru-RU" sz="6000" dirty="0" err="1">
                <a:solidFill>
                  <a:srgbClr val="FFC000"/>
                </a:solidFill>
              </a:rPr>
              <a:t>Діамагнети́зм</a:t>
            </a:r>
            <a:r>
              <a:rPr lang="ru-RU" sz="6000" dirty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1182589"/>
      </p:ext>
    </p:extLst>
  </p:cSld>
  <p:clrMapOvr>
    <a:masterClrMapping/>
  </p:clrMapOvr>
  <p:transition spd="slow" advTm="8212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/>
              <a:t>Тобто</a:t>
            </a:r>
            <a:r>
              <a:rPr lang="ru-RU" sz="2800" dirty="0"/>
              <a:t>,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явище</a:t>
            </a:r>
            <a:r>
              <a:rPr lang="ru-RU" sz="2800" dirty="0"/>
              <a:t> </a:t>
            </a:r>
            <a:r>
              <a:rPr lang="ru-RU" sz="2800" dirty="0" err="1"/>
              <a:t>виникнення</a:t>
            </a:r>
            <a:r>
              <a:rPr lang="ru-RU" sz="2800" dirty="0"/>
              <a:t> у </a:t>
            </a:r>
            <a:r>
              <a:rPr lang="ru-RU" sz="2800" dirty="0" err="1"/>
              <a:t>речовині</a:t>
            </a:r>
            <a:r>
              <a:rPr lang="ru-RU" sz="2800" dirty="0"/>
              <a:t> (</a:t>
            </a:r>
            <a:r>
              <a:rPr lang="ru-RU" sz="2800" dirty="0" err="1"/>
              <a:t>діамагнетику</a:t>
            </a:r>
            <a:r>
              <a:rPr lang="ru-RU" sz="2800" dirty="0"/>
              <a:t>) </a:t>
            </a:r>
            <a:r>
              <a:rPr lang="ru-RU" sz="2800" dirty="0" err="1"/>
              <a:t>намагніченості</a:t>
            </a:r>
            <a:r>
              <a:rPr lang="ru-RU" sz="2800" dirty="0"/>
              <a:t>, </a:t>
            </a:r>
            <a:r>
              <a:rPr lang="ru-RU" sz="2800" dirty="0" err="1"/>
              <a:t>направленої</a:t>
            </a:r>
            <a:r>
              <a:rPr lang="ru-RU" sz="2800" dirty="0"/>
              <a:t> </a:t>
            </a:r>
            <a:r>
              <a:rPr lang="ru-RU" sz="2800" dirty="0" err="1"/>
              <a:t>назустріч</a:t>
            </a:r>
            <a:r>
              <a:rPr lang="ru-RU" sz="2800" dirty="0"/>
              <a:t> </a:t>
            </a:r>
            <a:r>
              <a:rPr lang="ru-RU" sz="2800" dirty="0" err="1"/>
              <a:t>зовнішньому</a:t>
            </a:r>
            <a:r>
              <a:rPr lang="ru-RU" sz="2800" dirty="0"/>
              <a:t> (</a:t>
            </a:r>
            <a:r>
              <a:rPr lang="ru-RU" sz="2800" dirty="0" err="1"/>
              <a:t>намагнічувальному</a:t>
            </a:r>
            <a:r>
              <a:rPr lang="ru-RU" sz="2800" dirty="0"/>
              <a:t>) полю. </a:t>
            </a:r>
            <a:r>
              <a:rPr lang="ru-RU" sz="2800" dirty="0" err="1"/>
              <a:t>Магнітна</a:t>
            </a:r>
            <a:r>
              <a:rPr lang="ru-RU" sz="2800" dirty="0"/>
              <a:t> </a:t>
            </a:r>
            <a:r>
              <a:rPr lang="ru-RU" sz="2800" dirty="0" err="1"/>
              <a:t>проникність</a:t>
            </a:r>
            <a:r>
              <a:rPr lang="ru-RU" sz="2800" dirty="0"/>
              <a:t> </a:t>
            </a:r>
            <a:r>
              <a:rPr lang="ru-RU" sz="2800" dirty="0" err="1"/>
              <a:t>діамагнетиків</a:t>
            </a:r>
            <a:r>
              <a:rPr lang="ru-RU" sz="2800" dirty="0"/>
              <a:t> , а </a:t>
            </a:r>
            <a:r>
              <a:rPr lang="ru-RU" sz="2800" dirty="0" err="1"/>
              <a:t>магнітна</a:t>
            </a:r>
            <a:r>
              <a:rPr lang="ru-RU" sz="2800" dirty="0"/>
              <a:t> </a:t>
            </a:r>
            <a:r>
              <a:rPr lang="ru-RU" sz="2800" dirty="0" err="1"/>
              <a:t>сприйнятливість</a:t>
            </a:r>
            <a:r>
              <a:rPr lang="ru-RU" sz="2800" dirty="0"/>
              <a:t> 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7907337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64205"/>
      </p:ext>
    </p:extLst>
  </p:cSld>
  <p:clrMapOvr>
    <a:masterClrMapping/>
  </p:clrMapOvr>
  <p:transition spd="slow" advTm="8465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Природа </a:t>
            </a:r>
            <a:r>
              <a:rPr lang="ru-RU" sz="3200" dirty="0" err="1"/>
              <a:t>діамагнетизму</a:t>
            </a:r>
            <a:r>
              <a:rPr lang="ru-RU" sz="3200" dirty="0"/>
              <a:t> </a:t>
            </a:r>
            <a:r>
              <a:rPr lang="ru-RU" sz="3200" dirty="0" err="1"/>
              <a:t>полягає</a:t>
            </a:r>
            <a:r>
              <a:rPr lang="ru-RU" sz="3200" dirty="0"/>
              <a:t> в тому, </a:t>
            </a:r>
            <a:r>
              <a:rPr lang="ru-RU" sz="3200" dirty="0" err="1"/>
              <a:t>що</a:t>
            </a:r>
            <a:r>
              <a:rPr lang="ru-RU" sz="3200" dirty="0"/>
              <a:t> при </a:t>
            </a:r>
            <a:r>
              <a:rPr lang="ru-RU" sz="3200" dirty="0" err="1"/>
              <a:t>внесенні</a:t>
            </a:r>
            <a:r>
              <a:rPr lang="ru-RU" sz="3200" dirty="0"/>
              <a:t> </a:t>
            </a:r>
            <a:r>
              <a:rPr lang="ru-RU" sz="3200" dirty="0" err="1"/>
              <a:t>діамагнетика</a:t>
            </a:r>
            <a:r>
              <a:rPr lang="ru-RU" sz="3200" dirty="0"/>
              <a:t> в </a:t>
            </a:r>
            <a:r>
              <a:rPr lang="ru-RU" sz="3200" dirty="0" err="1"/>
              <a:t>магнітне</a:t>
            </a:r>
            <a:r>
              <a:rPr lang="ru-RU" sz="3200" dirty="0"/>
              <a:t> поле у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об'ємі</a:t>
            </a:r>
            <a:r>
              <a:rPr lang="ru-RU" sz="3200" dirty="0"/>
              <a:t> </a:t>
            </a:r>
            <a:r>
              <a:rPr lang="ru-RU" sz="3200" dirty="0" err="1"/>
              <a:t>індукуються</a:t>
            </a:r>
            <a:r>
              <a:rPr lang="ru-RU" sz="3200" dirty="0"/>
              <a:t> </a:t>
            </a:r>
            <a:r>
              <a:rPr lang="ru-RU" sz="3200" dirty="0" err="1"/>
              <a:t>вихрові</a:t>
            </a:r>
            <a:r>
              <a:rPr lang="ru-RU" sz="3200" dirty="0"/>
              <a:t> </a:t>
            </a:r>
            <a:r>
              <a:rPr lang="ru-RU" sz="3200" dirty="0" err="1"/>
              <a:t>мікроструми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згідно</a:t>
            </a:r>
            <a:r>
              <a:rPr lang="ru-RU" sz="3200" dirty="0"/>
              <a:t> з правилом Ленца, </a:t>
            </a:r>
            <a:r>
              <a:rPr lang="ru-RU" sz="3200" dirty="0" err="1"/>
              <a:t>створюють</a:t>
            </a:r>
            <a:r>
              <a:rPr lang="ru-RU" sz="3200" dirty="0"/>
              <a:t> </a:t>
            </a:r>
            <a:r>
              <a:rPr lang="ru-RU" sz="3200" dirty="0" err="1"/>
              <a:t>власне</a:t>
            </a:r>
            <a:r>
              <a:rPr lang="ru-RU" sz="3200" dirty="0"/>
              <a:t> </a:t>
            </a:r>
            <a:r>
              <a:rPr lang="ru-RU" sz="3200" dirty="0" err="1"/>
              <a:t>магнітне</a:t>
            </a:r>
            <a:r>
              <a:rPr lang="ru-RU" sz="3200" dirty="0"/>
              <a:t> поле, </a:t>
            </a:r>
            <a:r>
              <a:rPr lang="ru-RU" sz="3200" dirty="0" err="1"/>
              <a:t>спрямоване</a:t>
            </a:r>
            <a:r>
              <a:rPr lang="ru-RU" sz="3200" dirty="0"/>
              <a:t> </a:t>
            </a:r>
            <a:r>
              <a:rPr lang="ru-RU" sz="3200" dirty="0" err="1"/>
              <a:t>назустріч</a:t>
            </a:r>
            <a:r>
              <a:rPr lang="ru-RU" sz="3200" dirty="0"/>
              <a:t> </a:t>
            </a:r>
            <a:r>
              <a:rPr lang="ru-RU" sz="3200" dirty="0" err="1"/>
              <a:t>зовнішньому</a:t>
            </a:r>
            <a:r>
              <a:rPr lang="ru-RU" sz="3200" dirty="0"/>
              <a:t> полю. </a:t>
            </a:r>
            <a:r>
              <a:rPr lang="ru-RU" sz="3200" dirty="0" err="1"/>
              <a:t>Проявом</a:t>
            </a:r>
            <a:r>
              <a:rPr lang="ru-RU" sz="3200" dirty="0"/>
              <a:t> </a:t>
            </a:r>
            <a:r>
              <a:rPr lang="ru-RU" sz="3200" dirty="0" err="1"/>
              <a:t>діамагнетизму</a:t>
            </a:r>
            <a:r>
              <a:rPr lang="ru-RU" sz="3200" dirty="0"/>
              <a:t> є </a:t>
            </a:r>
            <a:r>
              <a:rPr lang="ru-RU" sz="3200" dirty="0" err="1"/>
              <a:t>послаблення</a:t>
            </a:r>
            <a:r>
              <a:rPr lang="ru-RU" sz="3200" dirty="0"/>
              <a:t> </a:t>
            </a:r>
            <a:r>
              <a:rPr lang="ru-RU" sz="3200" dirty="0" err="1"/>
              <a:t>магнітного</a:t>
            </a:r>
            <a:r>
              <a:rPr lang="ru-RU" sz="3200" dirty="0"/>
              <a:t> поля при </a:t>
            </a:r>
            <a:r>
              <a:rPr lang="ru-RU" sz="3200" dirty="0" err="1"/>
              <a:t>внесенні</a:t>
            </a:r>
            <a:r>
              <a:rPr lang="ru-RU" sz="3200" dirty="0"/>
              <a:t> в </a:t>
            </a:r>
            <a:r>
              <a:rPr lang="ru-RU" sz="3200" dirty="0" err="1"/>
              <a:t>нього</a:t>
            </a:r>
            <a:r>
              <a:rPr lang="ru-RU" sz="3200" dirty="0"/>
              <a:t> </a:t>
            </a:r>
            <a:r>
              <a:rPr lang="ru-RU" sz="3200" dirty="0" err="1"/>
              <a:t>діамагнітної</a:t>
            </a:r>
            <a:r>
              <a:rPr lang="ru-RU" sz="3200" dirty="0"/>
              <a:t> </a:t>
            </a:r>
            <a:r>
              <a:rPr lang="ru-RU" sz="3200" dirty="0" err="1"/>
              <a:t>речовини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81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3312">
        <p:circle/>
      </p:transition>
    </mc:Choice>
    <mc:Fallback>
      <p:transition spd="slow" advTm="1331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Діамагнетизм</a:t>
            </a:r>
            <a:r>
              <a:rPr lang="ru-RU" dirty="0"/>
              <a:t> </a:t>
            </a:r>
            <a:r>
              <a:rPr lang="ru-RU" dirty="0" err="1"/>
              <a:t>різною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притаманний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речовинам</a:t>
            </a:r>
            <a:r>
              <a:rPr lang="ru-RU" dirty="0"/>
              <a:t>. В </a:t>
            </a:r>
            <a:r>
              <a:rPr lang="ru-RU" dirty="0" err="1"/>
              <a:t>ряді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перекривається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, </a:t>
            </a:r>
            <a:r>
              <a:rPr lang="ru-RU" dirty="0" err="1"/>
              <a:t>сильнішими</a:t>
            </a:r>
            <a:r>
              <a:rPr lang="ru-RU" dirty="0"/>
              <a:t> </a:t>
            </a:r>
            <a:r>
              <a:rPr lang="ru-RU" dirty="0" err="1"/>
              <a:t>ефектами</a:t>
            </a:r>
            <a:r>
              <a:rPr lang="ru-RU" dirty="0"/>
              <a:t> (</a:t>
            </a:r>
            <a:r>
              <a:rPr lang="ru-RU" dirty="0" err="1"/>
              <a:t>орієнтаційними</a:t>
            </a:r>
            <a:r>
              <a:rPr lang="ru-RU" dirty="0"/>
              <a:t>, </a:t>
            </a:r>
            <a:r>
              <a:rPr lang="ru-RU" dirty="0" err="1"/>
              <a:t>обмінними</a:t>
            </a:r>
            <a:r>
              <a:rPr lang="ru-RU" dirty="0"/>
              <a:t>). </a:t>
            </a:r>
            <a:r>
              <a:rPr lang="ru-RU" dirty="0" err="1"/>
              <a:t>Діамагнетиками</a:t>
            </a:r>
            <a:r>
              <a:rPr lang="ru-RU" dirty="0"/>
              <a:t> є </a:t>
            </a:r>
            <a:r>
              <a:rPr lang="ru-RU" dirty="0" err="1"/>
              <a:t>інертні</a:t>
            </a:r>
            <a:r>
              <a:rPr lang="ru-RU" dirty="0"/>
              <a:t> гази, азот, </a:t>
            </a:r>
            <a:r>
              <a:rPr lang="ru-RU" dirty="0" err="1"/>
              <a:t>водень</a:t>
            </a:r>
            <a:r>
              <a:rPr lang="ru-RU" dirty="0"/>
              <a:t>, </a:t>
            </a:r>
            <a:r>
              <a:rPr lang="ru-RU" dirty="0" err="1"/>
              <a:t>мідь</a:t>
            </a:r>
            <a:r>
              <a:rPr lang="ru-RU" dirty="0"/>
              <a:t>, ртуть, </a:t>
            </a:r>
            <a:r>
              <a:rPr lang="ru-RU" dirty="0" err="1"/>
              <a:t>вісмут</a:t>
            </a:r>
            <a:r>
              <a:rPr lang="ru-RU" dirty="0"/>
              <a:t>, цинк, золото, </a:t>
            </a:r>
            <a:r>
              <a:rPr lang="ru-RU" dirty="0" err="1"/>
              <a:t>срібло</a:t>
            </a:r>
            <a:r>
              <a:rPr lang="ru-RU" dirty="0"/>
              <a:t>, вода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діамагнетизму</a:t>
            </a:r>
            <a:r>
              <a:rPr lang="ru-RU" dirty="0"/>
              <a:t> є </a:t>
            </a:r>
            <a:r>
              <a:rPr lang="ru-RU" dirty="0" err="1"/>
              <a:t>виштовхування</a:t>
            </a:r>
            <a:r>
              <a:rPr lang="ru-RU" dirty="0"/>
              <a:t> </a:t>
            </a:r>
            <a:r>
              <a:rPr lang="ru-RU" dirty="0" err="1"/>
              <a:t>діамагнітних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 з областей сильного </a:t>
            </a:r>
            <a:r>
              <a:rPr lang="ru-RU" dirty="0" err="1"/>
              <a:t>магнітного</a:t>
            </a:r>
            <a:r>
              <a:rPr lang="ru-RU" dirty="0"/>
              <a:t> поля в </a:t>
            </a:r>
            <a:r>
              <a:rPr lang="ru-RU" dirty="0" err="1"/>
              <a:t>області</a:t>
            </a:r>
            <a:r>
              <a:rPr lang="ru-RU" dirty="0"/>
              <a:t>, де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слабше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 для </a:t>
            </a:r>
            <a:r>
              <a:rPr lang="ru-RU" dirty="0" err="1"/>
              <a:t>левітації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для </a:t>
            </a:r>
            <a:r>
              <a:rPr lang="ru-RU" dirty="0" err="1"/>
              <a:t>зависання</a:t>
            </a:r>
            <a:r>
              <a:rPr lang="ru-RU" dirty="0"/>
              <a:t> </a:t>
            </a:r>
            <a:r>
              <a:rPr lang="ru-RU" dirty="0" err="1"/>
              <a:t>діамагнітного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 на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висоті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постійного</a:t>
            </a:r>
            <a:r>
              <a:rPr lang="ru-RU" dirty="0"/>
              <a:t> в </a:t>
            </a:r>
            <a:r>
              <a:rPr lang="ru-RU" dirty="0" err="1"/>
              <a:t>часі</a:t>
            </a:r>
            <a:r>
              <a:rPr lang="ru-RU" dirty="0"/>
              <a:t>, але </a:t>
            </a:r>
            <a:r>
              <a:rPr lang="ru-RU" dirty="0" err="1"/>
              <a:t>неоднорідгого</a:t>
            </a:r>
            <a:r>
              <a:rPr lang="ru-RU" dirty="0"/>
              <a:t> в </a:t>
            </a:r>
            <a:r>
              <a:rPr lang="ru-RU" dirty="0" err="1"/>
              <a:t>просторі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магнітного</a:t>
            </a:r>
            <a:r>
              <a:rPr lang="ru-RU" dirty="0"/>
              <a:t> поля.</a:t>
            </a:r>
          </a:p>
        </p:txBody>
      </p:sp>
    </p:spTree>
    <p:extLst>
      <p:ext uri="{BB962C8B-B14F-4D97-AF65-F5344CB8AC3E}">
        <p14:creationId xmlns:p14="http://schemas.microsoft.com/office/powerpoint/2010/main" val="213143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9093">
        <p:fade/>
      </p:transition>
    </mc:Choice>
    <mc:Fallback>
      <p:transition spd="med" advTm="190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7560840" cy="3420616"/>
          </a:xfrm>
        </p:spPr>
        <p:txBody>
          <a:bodyPr>
            <a:normAutofit/>
          </a:bodyPr>
          <a:lstStyle/>
          <a:p>
            <a:r>
              <a:rPr lang="ru-RU" sz="5400" b="1" dirty="0" err="1">
                <a:solidFill>
                  <a:srgbClr val="FFC000"/>
                </a:solidFill>
              </a:rPr>
              <a:t>Розрізняють</a:t>
            </a:r>
            <a:r>
              <a:rPr lang="ru-RU" sz="5400" b="1" dirty="0">
                <a:solidFill>
                  <a:srgbClr val="FFC000"/>
                </a:solidFill>
              </a:rPr>
              <a:t> </a:t>
            </a:r>
            <a:r>
              <a:rPr lang="ru-RU" sz="5400" b="1" dirty="0" err="1">
                <a:solidFill>
                  <a:srgbClr val="FFC000"/>
                </a:solidFill>
              </a:rPr>
              <a:t>діамагнетизм</a:t>
            </a:r>
            <a:r>
              <a:rPr lang="ru-RU" sz="5400" b="1" dirty="0">
                <a:solidFill>
                  <a:srgbClr val="FFC000"/>
                </a:solidFill>
              </a:rPr>
              <a:t> </a:t>
            </a:r>
            <a:r>
              <a:rPr lang="ru-RU" sz="5400" b="1" u="sng" dirty="0" err="1">
                <a:solidFill>
                  <a:srgbClr val="FFC000"/>
                </a:solidFill>
              </a:rPr>
              <a:t>прецесійний</a:t>
            </a:r>
            <a:r>
              <a:rPr lang="ru-RU" sz="5400" b="1" u="sng" dirty="0">
                <a:solidFill>
                  <a:srgbClr val="FFC000"/>
                </a:solidFill>
              </a:rPr>
              <a:t> </a:t>
            </a:r>
            <a:r>
              <a:rPr lang="ru-RU" sz="5400" b="1" dirty="0">
                <a:solidFill>
                  <a:srgbClr val="FFC000"/>
                </a:solidFill>
              </a:rPr>
              <a:t>та </a:t>
            </a:r>
            <a:r>
              <a:rPr lang="ru-RU" sz="5400" b="1" u="sng" dirty="0" err="1">
                <a:solidFill>
                  <a:srgbClr val="FFC000"/>
                </a:solidFill>
              </a:rPr>
              <a:t>діамагнетизм</a:t>
            </a:r>
            <a:r>
              <a:rPr lang="ru-RU" sz="5400" b="1" u="sng" dirty="0">
                <a:solidFill>
                  <a:srgbClr val="FFC000"/>
                </a:solidFill>
              </a:rPr>
              <a:t> Ландау</a:t>
            </a:r>
            <a:r>
              <a:rPr lang="ru-RU" sz="5400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2941715"/>
      </p:ext>
    </p:extLst>
  </p:cSld>
  <p:clrMapOvr>
    <a:masterClrMapping/>
  </p:clrMapOvr>
  <p:transition spd="slow" advTm="5081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3888432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sz="2800" dirty="0" err="1"/>
              <a:t>Прецесійний</a:t>
            </a:r>
            <a:r>
              <a:rPr lang="ru-RU" sz="2800" dirty="0"/>
              <a:t> </a:t>
            </a:r>
            <a:r>
              <a:rPr lang="ru-RU" sz="2800" dirty="0" err="1"/>
              <a:t>діамагнетизм</a:t>
            </a:r>
            <a:r>
              <a:rPr lang="ru-RU" sz="2800" dirty="0"/>
              <a:t> </a:t>
            </a:r>
            <a:r>
              <a:rPr lang="ru-RU" sz="2800" dirty="0" err="1"/>
              <a:t>обумовлений</a:t>
            </a:r>
            <a:r>
              <a:rPr lang="ru-RU" sz="2800" dirty="0"/>
              <a:t> </a:t>
            </a:r>
            <a:r>
              <a:rPr lang="ru-RU" sz="2800" dirty="0" err="1"/>
              <a:t>додатковою</a:t>
            </a:r>
            <a:r>
              <a:rPr lang="ru-RU" sz="2800" dirty="0"/>
              <a:t> </a:t>
            </a:r>
            <a:r>
              <a:rPr lang="ru-RU" sz="2800" dirty="0" err="1"/>
              <a:t>кутовою</a:t>
            </a:r>
            <a:r>
              <a:rPr lang="ru-RU" sz="2800" dirty="0"/>
              <a:t> </a:t>
            </a:r>
            <a:r>
              <a:rPr lang="ru-RU" sz="2800" dirty="0" err="1"/>
              <a:t>швидкістю</a:t>
            </a:r>
            <a:r>
              <a:rPr lang="ru-RU" sz="2800" dirty="0"/>
              <a:t> </a:t>
            </a:r>
            <a:r>
              <a:rPr lang="ru-RU" sz="2800" dirty="0" err="1"/>
              <a:t>внутрішньоатомних</a:t>
            </a:r>
            <a:r>
              <a:rPr lang="ru-RU" sz="2800" dirty="0"/>
              <a:t> </a:t>
            </a:r>
            <a:r>
              <a:rPr lang="ru-RU" sz="2800" dirty="0" err="1"/>
              <a:t>електронів</a:t>
            </a:r>
            <a:r>
              <a:rPr lang="ru-RU" sz="2800" dirty="0"/>
              <a:t>, яка є </a:t>
            </a:r>
            <a:r>
              <a:rPr lang="ru-RU" sz="2800" dirty="0" err="1"/>
              <a:t>наслідком</a:t>
            </a:r>
            <a:r>
              <a:rPr lang="ru-RU" sz="2800" dirty="0"/>
              <a:t> </a:t>
            </a:r>
            <a:r>
              <a:rPr lang="ru-RU" sz="2800" dirty="0" err="1"/>
              <a:t>дії</a:t>
            </a:r>
            <a:r>
              <a:rPr lang="ru-RU" sz="2800" dirty="0"/>
              <a:t> </a:t>
            </a:r>
            <a:r>
              <a:rPr lang="ru-RU" sz="2800" dirty="0" err="1"/>
              <a:t>магнітного</a:t>
            </a:r>
            <a:r>
              <a:rPr lang="ru-RU" sz="2800" dirty="0"/>
              <a:t> поля. Таким чином у кожному </a:t>
            </a:r>
            <a:r>
              <a:rPr lang="ru-RU" sz="2800" dirty="0" err="1"/>
              <a:t>атомі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йоні</a:t>
            </a:r>
            <a:r>
              <a:rPr lang="ru-RU" sz="2800" dirty="0"/>
              <a:t> </a:t>
            </a:r>
            <a:r>
              <a:rPr lang="ru-RU" sz="2800" dirty="0" err="1"/>
              <a:t>з'являється</a:t>
            </a:r>
            <a:r>
              <a:rPr lang="ru-RU" sz="2800" dirty="0"/>
              <a:t> </a:t>
            </a:r>
            <a:r>
              <a:rPr lang="ru-RU" sz="2800" dirty="0" err="1"/>
              <a:t>додатковий</a:t>
            </a:r>
            <a:r>
              <a:rPr lang="ru-RU" sz="2800" dirty="0"/>
              <a:t> </a:t>
            </a:r>
            <a:r>
              <a:rPr lang="ru-RU" sz="2800" dirty="0" err="1"/>
              <a:t>магнітний</a:t>
            </a:r>
            <a:r>
              <a:rPr lang="ru-RU" sz="2800" dirty="0"/>
              <a:t> момент, </a:t>
            </a:r>
            <a:r>
              <a:rPr lang="ru-RU" sz="2800" dirty="0" err="1"/>
              <a:t>спрямований</a:t>
            </a:r>
            <a:r>
              <a:rPr lang="ru-RU" sz="2800" dirty="0"/>
              <a:t> </a:t>
            </a:r>
            <a:r>
              <a:rPr lang="ru-RU" sz="2800" dirty="0" err="1"/>
              <a:t>проти</a:t>
            </a:r>
            <a:r>
              <a:rPr lang="ru-RU" sz="2800" dirty="0"/>
              <a:t> </a:t>
            </a:r>
            <a:r>
              <a:rPr lang="ru-RU" sz="2800" dirty="0" err="1"/>
              <a:t>первинного</a:t>
            </a:r>
            <a:r>
              <a:rPr lang="ru-RU" sz="2800" dirty="0"/>
              <a:t> </a:t>
            </a:r>
            <a:r>
              <a:rPr lang="ru-RU" sz="2800" dirty="0" err="1"/>
              <a:t>зовнішнього</a:t>
            </a:r>
            <a:r>
              <a:rPr lang="ru-RU" sz="2800" dirty="0"/>
              <a:t> </a:t>
            </a:r>
            <a:r>
              <a:rPr lang="ru-RU" sz="2800" dirty="0" err="1"/>
              <a:t>магнітного</a:t>
            </a:r>
            <a:r>
              <a:rPr lang="ru-RU" sz="2800" dirty="0"/>
              <a:t> поля.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840760" cy="12192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C000"/>
                </a:solidFill>
              </a:rPr>
              <a:t>Прецесійний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діамагнетизм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9000"/>
            <a:ext cx="280831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460851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18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2209">
        <p:checker/>
      </p:transition>
    </mc:Choice>
    <mc:Fallback>
      <p:transition spd="slow" advTm="12209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>
                <a:solidFill>
                  <a:srgbClr val="FFC000"/>
                </a:solidFill>
              </a:rPr>
              <a:t>Діамагнетизм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smtClean="0">
                <a:solidFill>
                  <a:srgbClr val="FFC000"/>
                </a:solidFill>
              </a:rPr>
              <a:t>Ландау</a:t>
            </a:r>
            <a:endParaRPr lang="ru-RU" sz="3200" dirty="0"/>
          </a:p>
          <a:p>
            <a:pPr marL="0" indent="0">
              <a:buNone/>
            </a:pPr>
            <a:r>
              <a:rPr lang="ru-RU" sz="3200" dirty="0" smtClean="0"/>
              <a:t>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діамагнетизм</a:t>
            </a:r>
            <a:r>
              <a:rPr lang="ru-RU" sz="3200" dirty="0"/>
              <a:t> </a:t>
            </a:r>
            <a:r>
              <a:rPr lang="ru-RU" sz="3200" dirty="0" err="1"/>
              <a:t>вільних</a:t>
            </a:r>
            <a:r>
              <a:rPr lang="ru-RU" sz="3200" dirty="0"/>
              <a:t> </a:t>
            </a:r>
            <a:r>
              <a:rPr lang="ru-RU" sz="3200" dirty="0" err="1"/>
              <a:t>електронів</a:t>
            </a:r>
            <a:r>
              <a:rPr lang="ru-RU" sz="3200" dirty="0"/>
              <a:t> у твердому </a:t>
            </a:r>
            <a:r>
              <a:rPr lang="ru-RU" sz="3200" dirty="0" err="1"/>
              <a:t>тілі</a:t>
            </a:r>
            <a:r>
              <a:rPr lang="ru-RU" sz="3200" dirty="0"/>
              <a:t>, </a:t>
            </a:r>
            <a:r>
              <a:rPr lang="ru-RU" sz="3200" dirty="0" err="1"/>
              <a:t>який</a:t>
            </a:r>
            <a:r>
              <a:rPr lang="ru-RU" sz="3200" dirty="0"/>
              <a:t> </a:t>
            </a:r>
            <a:r>
              <a:rPr lang="ru-RU" sz="3200" dirty="0" err="1"/>
              <a:t>виникає</a:t>
            </a:r>
            <a:r>
              <a:rPr lang="ru-RU" sz="3200" dirty="0"/>
              <a:t> </a:t>
            </a:r>
            <a:r>
              <a:rPr lang="ru-RU" sz="3200" dirty="0" err="1"/>
              <a:t>під</a:t>
            </a:r>
            <a:r>
              <a:rPr lang="ru-RU" sz="3200" dirty="0"/>
              <a:t> </a:t>
            </a:r>
            <a:r>
              <a:rPr lang="ru-RU" sz="3200" dirty="0" err="1"/>
              <a:t>дією</a:t>
            </a:r>
            <a:r>
              <a:rPr lang="ru-RU" sz="3200" dirty="0"/>
              <a:t> </a:t>
            </a:r>
            <a:r>
              <a:rPr lang="ru-RU" sz="3200" dirty="0" err="1"/>
              <a:t>зовнішнього</a:t>
            </a:r>
            <a:r>
              <a:rPr lang="ru-RU" sz="3200" dirty="0"/>
              <a:t> </a:t>
            </a:r>
            <a:r>
              <a:rPr lang="ru-RU" sz="3200" dirty="0" err="1"/>
              <a:t>магнітного</a:t>
            </a:r>
            <a:r>
              <a:rPr lang="ru-RU" sz="3200" dirty="0"/>
              <a:t> поля </a:t>
            </a:r>
            <a:r>
              <a:rPr lang="ru-RU" sz="3200" dirty="0" err="1"/>
              <a:t>внаслідок</a:t>
            </a:r>
            <a:r>
              <a:rPr lang="ru-RU" sz="3200" dirty="0"/>
              <a:t> </a:t>
            </a:r>
            <a:r>
              <a:rPr lang="ru-RU" sz="3200" dirty="0" err="1"/>
              <a:t>квантування</a:t>
            </a:r>
            <a:r>
              <a:rPr lang="ru-RU" sz="3200" dirty="0"/>
              <a:t> </a:t>
            </a:r>
            <a:r>
              <a:rPr lang="ru-RU" sz="3200" dirty="0" err="1"/>
              <a:t>руху</a:t>
            </a:r>
            <a:r>
              <a:rPr lang="ru-RU" sz="3200" dirty="0"/>
              <a:t> </a:t>
            </a:r>
            <a:r>
              <a:rPr lang="ru-RU" sz="3200" dirty="0" err="1"/>
              <a:t>електронів</a:t>
            </a:r>
            <a:r>
              <a:rPr lang="ru-RU" sz="3200" dirty="0"/>
              <a:t> у </a:t>
            </a:r>
            <a:r>
              <a:rPr lang="ru-RU" sz="3200" dirty="0" err="1"/>
              <a:t>площині</a:t>
            </a:r>
            <a:r>
              <a:rPr lang="ru-RU" sz="3200" dirty="0"/>
              <a:t> </a:t>
            </a:r>
            <a:r>
              <a:rPr lang="ru-RU" sz="3200" dirty="0" err="1"/>
              <a:t>перпендикулярній</a:t>
            </a:r>
            <a:r>
              <a:rPr lang="ru-RU" sz="3200" dirty="0"/>
              <a:t> </a:t>
            </a:r>
            <a:r>
              <a:rPr lang="ru-RU" sz="3200" dirty="0" err="1"/>
              <a:t>магнітному</a:t>
            </a:r>
            <a:r>
              <a:rPr lang="ru-RU" sz="3200" dirty="0"/>
              <a:t> полю.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21534"/>
            <a:ext cx="4824536" cy="290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37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423">
        <p:blinds dir="vert"/>
      </p:transition>
    </mc:Choice>
    <mc:Fallback>
      <p:transition spd="slow" advTm="842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/>
              <a:t>Крім</a:t>
            </a:r>
            <a:r>
              <a:rPr lang="ru-RU" sz="2800" dirty="0"/>
              <a:t> того, </a:t>
            </a:r>
            <a:r>
              <a:rPr lang="ru-RU" sz="2800" dirty="0" err="1"/>
              <a:t>розрізняють</a:t>
            </a:r>
            <a:r>
              <a:rPr lang="ru-RU" sz="2800" dirty="0"/>
              <a:t> </a:t>
            </a:r>
            <a:r>
              <a:rPr lang="ru-RU" sz="2800" dirty="0" err="1"/>
              <a:t>діамагнетизм</a:t>
            </a:r>
            <a:r>
              <a:rPr lang="ru-RU" sz="2800" dirty="0"/>
              <a:t> </a:t>
            </a:r>
            <a:r>
              <a:rPr lang="ru-RU" sz="2800" dirty="0" err="1"/>
              <a:t>атомарний</a:t>
            </a:r>
            <a:r>
              <a:rPr lang="ru-RU" sz="2800" dirty="0"/>
              <a:t> і </a:t>
            </a:r>
            <a:r>
              <a:rPr lang="ru-RU" sz="2800" dirty="0" err="1"/>
              <a:t>багатоелектронних</a:t>
            </a:r>
            <a:r>
              <a:rPr lang="ru-RU" sz="2800" dirty="0"/>
              <a:t> молекул,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дещо</a:t>
            </a:r>
            <a:r>
              <a:rPr lang="ru-RU" sz="2800" dirty="0"/>
              <a:t> </a:t>
            </a:r>
            <a:r>
              <a:rPr lang="ru-RU" sz="2800" dirty="0" err="1"/>
              <a:t>відрізняються</a:t>
            </a:r>
            <a:r>
              <a:rPr lang="ru-RU" sz="2800" dirty="0"/>
              <a:t> </a:t>
            </a:r>
            <a:r>
              <a:rPr lang="ru-RU" sz="2800" dirty="0" err="1"/>
              <a:t>своєю</a:t>
            </a:r>
            <a:r>
              <a:rPr lang="ru-RU" sz="2800" dirty="0"/>
              <a:t> природою. </a:t>
            </a:r>
            <a:r>
              <a:rPr lang="ru-RU" sz="2800" dirty="0" err="1"/>
              <a:t>Атомарний</a:t>
            </a:r>
            <a:r>
              <a:rPr lang="ru-RU" sz="2800" dirty="0"/>
              <a:t> </a:t>
            </a:r>
            <a:r>
              <a:rPr lang="ru-RU" sz="2800" dirty="0" err="1"/>
              <a:t>діамагнетизм</a:t>
            </a:r>
            <a:r>
              <a:rPr lang="ru-RU" sz="2800" dirty="0"/>
              <a:t> не </a:t>
            </a:r>
            <a:r>
              <a:rPr lang="ru-RU" sz="2800" dirty="0" err="1"/>
              <a:t>залежить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температури</a:t>
            </a:r>
            <a:r>
              <a:rPr lang="ru-RU" sz="2800" dirty="0"/>
              <a:t>. </a:t>
            </a:r>
            <a:r>
              <a:rPr lang="ru-RU" sz="2800" dirty="0" err="1"/>
              <a:t>Діамагнетизм</a:t>
            </a:r>
            <a:r>
              <a:rPr lang="ru-RU" sz="2800" dirty="0"/>
              <a:t> </a:t>
            </a:r>
            <a:r>
              <a:rPr lang="ru-RU" sz="2800" dirty="0" err="1"/>
              <a:t>багатоелектронних</a:t>
            </a:r>
            <a:r>
              <a:rPr lang="ru-RU" sz="2800" dirty="0"/>
              <a:t> молекул </a:t>
            </a:r>
            <a:r>
              <a:rPr lang="ru-RU" sz="2800" dirty="0" err="1"/>
              <a:t>визначається</a:t>
            </a:r>
            <a:r>
              <a:rPr lang="ru-RU" sz="2800" dirty="0"/>
              <a:t> </a:t>
            </a:r>
            <a:r>
              <a:rPr lang="ru-RU" sz="2800" dirty="0" err="1"/>
              <a:t>двома</a:t>
            </a:r>
            <a:r>
              <a:rPr lang="ru-RU" sz="2800" dirty="0"/>
              <a:t> факторами: один </a:t>
            </a:r>
            <a:r>
              <a:rPr lang="ru-RU" sz="2800" dirty="0" err="1"/>
              <a:t>пов'язаний</a:t>
            </a:r>
            <a:r>
              <a:rPr lang="ru-RU" sz="2800" dirty="0"/>
              <a:t> з </a:t>
            </a:r>
            <a:r>
              <a:rPr lang="ru-RU" sz="2800" dirty="0" err="1"/>
              <a:t>прецесією</a:t>
            </a:r>
            <a:r>
              <a:rPr lang="ru-RU" sz="2800" dirty="0"/>
              <a:t> </a:t>
            </a:r>
            <a:r>
              <a:rPr lang="ru-RU" sz="2800" dirty="0" err="1"/>
              <a:t>електронних</a:t>
            </a:r>
            <a:r>
              <a:rPr lang="ru-RU" sz="2800" dirty="0"/>
              <a:t> </a:t>
            </a:r>
            <a:r>
              <a:rPr lang="ru-RU" sz="2800" dirty="0" err="1"/>
              <a:t>оболонок</a:t>
            </a:r>
            <a:r>
              <a:rPr lang="ru-RU" sz="2800" dirty="0"/>
              <a:t>, </a:t>
            </a:r>
            <a:r>
              <a:rPr lang="ru-RU" sz="2800" dirty="0" err="1"/>
              <a:t>другий</a:t>
            </a:r>
            <a:r>
              <a:rPr lang="ru-RU" sz="2800" dirty="0"/>
              <a:t> — з </a:t>
            </a:r>
            <a:r>
              <a:rPr lang="ru-RU" sz="2800" dirty="0" err="1"/>
              <a:t>поляризацією</a:t>
            </a:r>
            <a:r>
              <a:rPr lang="ru-RU" sz="2800" dirty="0"/>
              <a:t> </a:t>
            </a:r>
            <a:r>
              <a:rPr lang="ru-RU" sz="2800" dirty="0" err="1"/>
              <a:t>електронних</a:t>
            </a:r>
            <a:r>
              <a:rPr lang="ru-RU" sz="2800" dirty="0"/>
              <a:t> </a:t>
            </a:r>
            <a:r>
              <a:rPr lang="ru-RU" sz="2800" dirty="0" err="1"/>
              <a:t>хмарок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</a:t>
            </a:r>
            <a:r>
              <a:rPr lang="ru-RU" sz="2800" dirty="0" err="1"/>
              <a:t>впливом</a:t>
            </a:r>
            <a:r>
              <a:rPr lang="ru-RU" sz="2800" dirty="0"/>
              <a:t> </a:t>
            </a:r>
            <a:r>
              <a:rPr lang="ru-RU" sz="2800" dirty="0" err="1"/>
              <a:t>зовнішнього</a:t>
            </a:r>
            <a:r>
              <a:rPr lang="ru-RU" sz="2800" dirty="0"/>
              <a:t> </a:t>
            </a:r>
            <a:r>
              <a:rPr lang="ru-RU" sz="2800" dirty="0" err="1"/>
              <a:t>магнітного</a:t>
            </a:r>
            <a:r>
              <a:rPr lang="ru-RU" sz="2800" dirty="0"/>
              <a:t> поля,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призводить</a:t>
            </a:r>
            <a:r>
              <a:rPr lang="ru-RU" sz="2800" dirty="0"/>
              <a:t> до </a:t>
            </a:r>
            <a:r>
              <a:rPr lang="ru-RU" sz="2800" dirty="0" err="1"/>
              <a:t>появи</a:t>
            </a:r>
            <a:r>
              <a:rPr lang="ru-RU" sz="2800" dirty="0"/>
              <a:t> невеликого </a:t>
            </a:r>
            <a:r>
              <a:rPr lang="ru-RU" sz="2800" dirty="0" err="1"/>
              <a:t>орбітального</a:t>
            </a:r>
            <a:r>
              <a:rPr lang="ru-RU" sz="2800" dirty="0"/>
              <a:t> </a:t>
            </a:r>
            <a:r>
              <a:rPr lang="ru-RU" sz="2800" dirty="0" err="1"/>
              <a:t>магнітного</a:t>
            </a:r>
            <a:r>
              <a:rPr lang="ru-RU" sz="2800" dirty="0"/>
              <a:t> моменту, </a:t>
            </a:r>
            <a:r>
              <a:rPr lang="ru-RU" sz="2800" dirty="0" err="1"/>
              <a:t>орієнтованого</a:t>
            </a:r>
            <a:r>
              <a:rPr lang="ru-RU" sz="2800" dirty="0"/>
              <a:t> </a:t>
            </a:r>
            <a:r>
              <a:rPr lang="ru-RU" sz="2800" dirty="0" err="1"/>
              <a:t>паралельно</a:t>
            </a:r>
            <a:r>
              <a:rPr lang="ru-RU" sz="2800" dirty="0"/>
              <a:t> </a:t>
            </a:r>
            <a:r>
              <a:rPr lang="ru-RU" sz="2800" dirty="0" err="1"/>
              <a:t>напруженості</a:t>
            </a:r>
            <a:r>
              <a:rPr lang="ru-RU" sz="2800" dirty="0"/>
              <a:t> </a:t>
            </a:r>
            <a:r>
              <a:rPr lang="ru-RU" sz="2800" dirty="0" err="1"/>
              <a:t>магнітного</a:t>
            </a:r>
            <a:r>
              <a:rPr lang="ru-RU" sz="2800" dirty="0"/>
              <a:t> поля.</a:t>
            </a:r>
          </a:p>
        </p:txBody>
      </p:sp>
    </p:spTree>
    <p:extLst>
      <p:ext uri="{BB962C8B-B14F-4D97-AF65-F5344CB8AC3E}">
        <p14:creationId xmlns:p14="http://schemas.microsoft.com/office/powerpoint/2010/main" val="15465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6548">
        <p14:shred/>
      </p:transition>
    </mc:Choice>
    <mc:Fallback>
      <p:transition spd="slow" advTm="165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</TotalTime>
  <Words>489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Магнітні властивості речовин</vt:lpstr>
      <vt:lpstr>Діамагнети́зм </vt:lpstr>
      <vt:lpstr>Презентация PowerPoint</vt:lpstr>
      <vt:lpstr>Презентация PowerPoint</vt:lpstr>
      <vt:lpstr>Презентация PowerPoint</vt:lpstr>
      <vt:lpstr>Розрізняють діамагнетизм прецесійний та діамагнетизм Ландау.</vt:lpstr>
      <vt:lpstr>Прецесійний діамагнетизм </vt:lpstr>
      <vt:lpstr>Презентация PowerPoint</vt:lpstr>
      <vt:lpstr>Презентация PowerPoint</vt:lpstr>
      <vt:lpstr>Парамагнетизм</vt:lpstr>
      <vt:lpstr>Презентация PowerPoint</vt:lpstr>
      <vt:lpstr>Феромагнетизм</vt:lpstr>
      <vt:lpstr>Презентация PowerPoint</vt:lpstr>
      <vt:lpstr>Презентация PowerPoint</vt:lpstr>
      <vt:lpstr>Кінець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Магнітні властивості речовин</dc:title>
  <dc:creator>VLAD</dc:creator>
  <cp:lastModifiedBy>VLAD</cp:lastModifiedBy>
  <cp:revision>12</cp:revision>
  <dcterms:created xsi:type="dcterms:W3CDTF">2013-11-06T20:58:35Z</dcterms:created>
  <dcterms:modified xsi:type="dcterms:W3CDTF">2013-11-06T21:58:59Z</dcterms:modified>
</cp:coreProperties>
</file>