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9" r:id="rId5"/>
    <p:sldId id="260" r:id="rId6"/>
    <p:sldId id="266" r:id="rId7"/>
    <p:sldId id="261" r:id="rId8"/>
    <p:sldId id="264" r:id="rId9"/>
    <p:sldId id="257" r:id="rId10"/>
    <p:sldId id="262" r:id="rId11"/>
    <p:sldId id="267" r:id="rId12"/>
    <p:sldId id="268" r:id="rId13"/>
    <p:sldId id="270" r:id="rId14"/>
    <p:sldId id="272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63;&#1090;&#1086;%20&#1090;&#1072;&#1082;&#1086;&#1077;%20&#1090;&#1088;&#1072;&#1085;&#1089;&#1092;&#1086;&#1088;&#1084;&#1072;&#1090;&#1086;&#1088;%20-%20bezbotvy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4725144"/>
            <a:ext cx="2480320" cy="192176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 </a:t>
            </a:r>
          </a:p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Потоскуев Валерий</a:t>
            </a:r>
          </a:p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Ученик 11-А класса</a:t>
            </a:r>
          </a:p>
          <a:p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ЭМЛ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Трансформатор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916832"/>
            <a:ext cx="2880320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63680" y="3429000"/>
            <a:ext cx="2880320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формулы необходимые для решения задач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916832"/>
            <a:ext cx="2880320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63680" y="1916832"/>
            <a:ext cx="2880320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429000"/>
            <a:ext cx="2880320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</a:t>
            </a:r>
            <a:r>
              <a:rPr lang="ru-RU" sz="3600" baseline="-25000" dirty="0" smtClean="0"/>
              <a:t>1</a:t>
            </a:r>
            <a:r>
              <a:rPr lang="ru-RU" sz="3600" dirty="0" smtClean="0"/>
              <a:t> = Р</a:t>
            </a:r>
            <a:r>
              <a:rPr lang="ru-RU" sz="3600" baseline="-25000" dirty="0" smtClean="0"/>
              <a:t>2</a:t>
            </a:r>
            <a:endParaRPr lang="ru-RU" sz="3600" dirty="0"/>
          </a:p>
        </p:txBody>
      </p:sp>
      <p:pic>
        <p:nvPicPr>
          <p:cNvPr id="16386" name="Picture 2" descr="http://festival.1september.ru/articles/412080/img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1296144" cy="909235"/>
          </a:xfrm>
          <a:prstGeom prst="rect">
            <a:avLst/>
          </a:prstGeom>
          <a:noFill/>
        </p:spPr>
      </p:pic>
      <p:pic>
        <p:nvPicPr>
          <p:cNvPr id="16388" name="Picture 4" descr="http://festival.1september.ru/articles/412080/img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1224136" cy="943187"/>
          </a:xfrm>
          <a:prstGeom prst="rect">
            <a:avLst/>
          </a:prstGeom>
          <a:noFill/>
        </p:spPr>
      </p:pic>
      <p:pic>
        <p:nvPicPr>
          <p:cNvPr id="16390" name="Picture 6" descr="http://festival.1september.ru/articles/412080/img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060848"/>
            <a:ext cx="1296144" cy="937212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3059832" y="3717032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3429000"/>
            <a:ext cx="2160240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3645024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 </a:t>
            </a:r>
            <a:r>
              <a:rPr lang="en-US" sz="2800" dirty="0" smtClean="0">
                <a:solidFill>
                  <a:schemeClr val="bg1"/>
                </a:solidFill>
              </a:rPr>
              <a:t>U</a:t>
            </a:r>
            <a:r>
              <a:rPr lang="en-US" sz="2800" baseline="-25000" dirty="0" smtClean="0">
                <a:solidFill>
                  <a:schemeClr val="bg1"/>
                </a:solidFill>
              </a:rPr>
              <a:t>1 </a:t>
            </a:r>
            <a:r>
              <a:rPr lang="en-US" sz="2800" dirty="0" smtClean="0">
                <a:solidFill>
                  <a:schemeClr val="bg1"/>
                </a:solidFill>
              </a:rPr>
              <a:t>I</a:t>
            </a:r>
            <a:r>
              <a:rPr lang="en-US" sz="2800" baseline="-25000" dirty="0" smtClean="0">
                <a:solidFill>
                  <a:schemeClr val="bg1"/>
                </a:solidFill>
              </a:rPr>
              <a:t>1 </a:t>
            </a:r>
            <a:r>
              <a:rPr lang="en-US" sz="2800" dirty="0" smtClean="0">
                <a:solidFill>
                  <a:schemeClr val="bg1"/>
                </a:solidFill>
              </a:rPr>
              <a:t>= U</a:t>
            </a:r>
            <a:r>
              <a:rPr lang="en-US" sz="2800" baseline="-25000" dirty="0" smtClean="0">
                <a:solidFill>
                  <a:schemeClr val="bg1"/>
                </a:solidFill>
              </a:rPr>
              <a:t>2 </a:t>
            </a:r>
            <a:r>
              <a:rPr lang="en-US" sz="2800" dirty="0" smtClean="0">
                <a:solidFill>
                  <a:schemeClr val="bg1"/>
                </a:solidFill>
              </a:rPr>
              <a:t>I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6392" name="Picture 8" descr="http://festival.1september.ru/articles/412080/img3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9953" y="3501008"/>
            <a:ext cx="2724047" cy="100811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</a:t>
            </a:r>
            <a:r>
              <a:rPr lang="ru-RU" b="1" dirty="0" err="1" smtClean="0">
                <a:solidFill>
                  <a:srgbClr val="FF0000"/>
                </a:solidFill>
              </a:rPr>
              <a:t>k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&lt; 1</a:t>
            </a:r>
            <a:r>
              <a:rPr lang="ru-RU" dirty="0" smtClean="0"/>
              <a:t> и трансформатор называется </a:t>
            </a:r>
            <a:r>
              <a:rPr lang="ru-RU" b="1" dirty="0" smtClean="0"/>
              <a:t>повышающим</a:t>
            </a:r>
            <a:r>
              <a:rPr lang="ru-RU" b="1" dirty="0" smtClean="0"/>
              <a:t>.</a:t>
            </a:r>
            <a:endParaRPr lang="ru-RU" b="1" dirty="0" smtClean="0"/>
          </a:p>
          <a:p>
            <a:pPr algn="ctr"/>
            <a:r>
              <a:rPr lang="ru-RU" dirty="0" smtClean="0"/>
              <a:t>Если  </a:t>
            </a:r>
            <a:r>
              <a:rPr lang="ru-RU" b="1" dirty="0" err="1" smtClean="0">
                <a:solidFill>
                  <a:srgbClr val="FF0000"/>
                </a:solidFill>
              </a:rPr>
              <a:t>k</a:t>
            </a:r>
            <a:r>
              <a:rPr lang="ru-RU" b="1" dirty="0" smtClean="0">
                <a:solidFill>
                  <a:srgbClr val="FF0000"/>
                </a:solidFill>
              </a:rPr>
              <a:t> &gt; 1</a:t>
            </a:r>
            <a:r>
              <a:rPr lang="ru-RU" b="1" dirty="0" smtClean="0"/>
              <a:t> </a:t>
            </a:r>
            <a:r>
              <a:rPr lang="ru-RU" dirty="0" smtClean="0"/>
              <a:t>и трансформатор называется</a:t>
            </a:r>
            <a:r>
              <a:rPr lang="ru-RU" b="1" dirty="0" smtClean="0"/>
              <a:t> понижающим.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трансформаторов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latin typeface="Arial" charset="0"/>
              </a:rPr>
              <a:t>Силовой трансформатор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– </a:t>
            </a:r>
            <a:r>
              <a:rPr lang="ru-RU" sz="2000" dirty="0" err="1" smtClean="0">
                <a:latin typeface="Arial" charset="0"/>
              </a:rPr>
              <a:t>трансформатор</a:t>
            </a:r>
            <a:r>
              <a:rPr lang="ru-RU" sz="2000" dirty="0" smtClean="0">
                <a:latin typeface="Arial" charset="0"/>
              </a:rPr>
              <a:t> , </a:t>
            </a:r>
            <a:r>
              <a:rPr lang="ru-RU" sz="2000" dirty="0" smtClean="0">
                <a:latin typeface="Arial" charset="0"/>
              </a:rPr>
              <a:t>предназначенный для преобразования электрической энергии в электрических сетях и в установках, предназначенных для приёма и использования электрической энергии.</a:t>
            </a:r>
            <a:endParaRPr lang="ru-RU" sz="2000" b="1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pic>
        <p:nvPicPr>
          <p:cNvPr id="40962" name="Picture 2" descr="http://www.ezch.ru/images/tmg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816424" cy="3771899"/>
          </a:xfrm>
          <a:prstGeom prst="rect">
            <a:avLst/>
          </a:prstGeom>
          <a:noFill/>
        </p:spPr>
      </p:pic>
      <p:pic>
        <p:nvPicPr>
          <p:cNvPr id="40964" name="Picture 4" descr="http://www.gazprom.ru/f/posts/03/225296/img34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3838208" cy="3044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291264" cy="3124943"/>
          </a:xfrm>
        </p:spPr>
        <p:txBody>
          <a:bodyPr>
            <a:normAutofit fontScale="77500" lnSpcReduction="20000"/>
          </a:bodyPr>
          <a:lstStyle/>
          <a:p>
            <a:endParaRPr lang="ru-RU" sz="2600" dirty="0" smtClean="0">
              <a:latin typeface="Arial" charset="0"/>
            </a:endParaRPr>
          </a:p>
          <a:p>
            <a:r>
              <a:rPr lang="ru-RU" sz="2600" b="1" dirty="0" smtClean="0"/>
              <a:t>Автотрансформатор</a:t>
            </a:r>
            <a:r>
              <a:rPr lang="ru-RU" sz="2600" dirty="0" smtClean="0"/>
              <a:t> — вариант трансформатора, в котором первичная и вторичная обмотки соединены напрямую, и имеют за счёт этого не только электромагнитную связь, но и электрическую. Обмотка автотрансформатора имеет несколько выводов (как минимум 3), подключаясь к которым, можно получать разные напряжения. Недостатком является отсутствие электрической изоляции (гальванической развязки) между первичной и вторичной цепью. Преимущество автотрансформатора - более высокий КПД, меньший расход стали для сердечника, меди для обмоток, меньший вес и габариты, и в итоге — меньшая стоимость. </a:t>
            </a:r>
          </a:p>
          <a:p>
            <a:endParaRPr lang="ru-RU" dirty="0"/>
          </a:p>
        </p:txBody>
      </p:sp>
      <p:pic>
        <p:nvPicPr>
          <p:cNvPr id="39938" name="Picture 2" descr="http://www.kosmodrom.com.ua/pic/latr3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024336" cy="3236040"/>
          </a:xfrm>
          <a:prstGeom prst="rect">
            <a:avLst/>
          </a:prstGeom>
          <a:noFill/>
        </p:spPr>
      </p:pic>
      <p:pic>
        <p:nvPicPr>
          <p:cNvPr id="39940" name="Picture 4" descr="http://www.qelec.ru/titan_img/stati/clip_image008_00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44812"/>
            <a:ext cx="2664296" cy="344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003232" cy="2908919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smtClean="0">
                <a:latin typeface="Arial" charset="0"/>
              </a:rPr>
              <a:t>Трансформатор тока</a:t>
            </a:r>
            <a:r>
              <a:rPr lang="ru-RU" sz="2600" dirty="0" smtClean="0">
                <a:latin typeface="Arial" charset="0"/>
              </a:rPr>
              <a:t> — трансформатор, питающийся от источника тока. Типичное применение - для снижения первичного тока до величины, используемой в цепях измерения, защиты, управления и сигнализации. Номинальное значение тока вторичной обмотки 1А , 5А. Первичная обмотка трансформатора тока включается в цепь с измеряемым переменным током, а во вторичную включаются измерительные приборы. Ток, протекающий по вторичной обмотке трансформатора тока, равен току первичной обмотки, деленному на коэффициент трансформации.</a:t>
            </a:r>
            <a:endParaRPr lang="ru-RU" sz="2600" b="1" dirty="0" smtClean="0">
              <a:latin typeface="Arial" charset="0"/>
            </a:endParaRPr>
          </a:p>
          <a:p>
            <a:endParaRPr lang="ru-RU" dirty="0"/>
          </a:p>
        </p:txBody>
      </p:sp>
      <p:pic>
        <p:nvPicPr>
          <p:cNvPr id="38914" name="Picture 2" descr="http://www.electroshield.ru/upload/medialibrary/939/movobz-yogdzw-10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40807"/>
            <a:ext cx="4680520" cy="3917193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140968"/>
            <a:ext cx="2952005" cy="332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charset="0"/>
              </a:rPr>
              <a:t>Трансформатор напряжения</a:t>
            </a:r>
            <a:r>
              <a:rPr lang="ru-RU" sz="2000" dirty="0" smtClean="0">
                <a:latin typeface="Arial" charset="0"/>
              </a:rPr>
              <a:t> — трансформатор, питающийся от источника напряжения. Типичное применение - преобразование высокого напряжения в низкое в цепях. Применение трансформатора напряжения позволяет изолировать логические цепи защиты и цепи измерения от цепи высокого напряжения.</a:t>
            </a:r>
            <a:endParaRPr lang="ru-RU" sz="2000" dirty="0"/>
          </a:p>
        </p:txBody>
      </p:sp>
      <p:pic>
        <p:nvPicPr>
          <p:cNvPr id="37890" name="Picture 2" descr="http://velsnab.ru/catalog/transformatory/transformatory_naprjazhenija/NAM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2880320" cy="3528705"/>
          </a:xfrm>
          <a:prstGeom prst="rect">
            <a:avLst/>
          </a:prstGeom>
          <a:noFill/>
        </p:spPr>
      </p:pic>
      <p:pic>
        <p:nvPicPr>
          <p:cNvPr id="37892" name="Picture 4" descr="http://elektroas.ru/wp-content/uploads/2011/05/transformator_napraygeniay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960440" cy="3124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Разделительный трансформатор </a:t>
            </a:r>
            <a:r>
              <a:rPr lang="ru-RU" sz="2000" dirty="0" smtClean="0"/>
              <a:t>— это трансформатор, первичная обмотка которого электрически не связана со вторичными обмотками. Силовые разделительные трансформаторы предназначены для повышения безопасности электросетей, при случайных одновременных прикасаний к земле и токоведущим частям или нетоковедущим частям, которые могут оказаться под напряжением в случае повреждения изоляции. Сигнальные разделительные трансформаторы обеспечивают гальваническую развязку электрических цепей.</a:t>
            </a:r>
          </a:p>
          <a:p>
            <a:endParaRPr lang="ru-RU" sz="2000" dirty="0"/>
          </a:p>
        </p:txBody>
      </p:sp>
      <p:pic>
        <p:nvPicPr>
          <p:cNvPr id="36866" name="Picture 2" descr="http://svp.ucoz.com/transformator/razdelitelnyj_transformat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5760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это такое?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Трансформатор- это электромагнитный аппарат, преобразующий переменный ток одного напряжения в переменный ток такой же частоты , но другого напряжения.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Трансформатор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3970784" cy="4569371"/>
          </a:xfrm>
        </p:spPr>
        <p:txBody>
          <a:bodyPr/>
          <a:lstStyle/>
          <a:p>
            <a:r>
              <a:rPr lang="ru-RU" dirty="0" smtClean="0"/>
              <a:t>Трансформатор был изобретен  русским ученым Павлом Николаевичем Яблочковым в 1878 году.</a:t>
            </a:r>
            <a:endParaRPr lang="ru-RU" dirty="0"/>
          </a:p>
        </p:txBody>
      </p:sp>
      <p:pic>
        <p:nvPicPr>
          <p:cNvPr id="21506" name="Picture 2" descr="http://class-fizika.narod.ru/phy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695575" cy="3695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361792" cy="552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Рисунок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4" name="Picture 2" descr="http://www.physbook.ru/images/thumb/f/f5/Img_Elmag-koleb-3-02.jpg/216px-Img_Elmag-koleb-3-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783400" cy="296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Принцип действия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charset="0"/>
              </a:rPr>
              <a:t>Действие трансформатора основано на явлении электромагнитной индукции. При прохождении переменного тока по первичной обмотке в железном сердечнике появляется переменный магнитный поток, который возбуждает электродвижущую силу индукции в каждой обмотке. Это означает, что, повышая с помощью трансформатора напряжение в несколько раз, мы во столько же раз уменьшаем силу тока, и наоборот.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Факторы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вызывающие потери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энергии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Активное </a:t>
            </a:r>
            <a:r>
              <a:rPr lang="ru-RU" sz="2000" dirty="0" smtClean="0"/>
              <a:t>сопротивление обмоток трансформатора. </a:t>
            </a:r>
            <a:br>
              <a:rPr lang="ru-RU" sz="2000" dirty="0" smtClean="0"/>
            </a:br>
            <a:r>
              <a:rPr lang="ru-RU" sz="2000" dirty="0" smtClean="0"/>
              <a:t>При протекании тока по первичной и вторичной цепям на этих сопротивлениях поглощается энергия.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При работе трансформатора происходит перемагничивание </a:t>
            </a:r>
            <a:r>
              <a:rPr lang="ru-RU" sz="2000" dirty="0" err="1" smtClean="0"/>
              <a:t>магнитопровода</a:t>
            </a:r>
            <a:r>
              <a:rPr lang="ru-RU" sz="2000" dirty="0" smtClean="0"/>
              <a:t> (сердечника</a:t>
            </a:r>
            <a:r>
              <a:rPr lang="ru-RU" sz="2000" dirty="0" smtClean="0"/>
              <a:t>)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Переменное магнитное поле вызывает в самом </a:t>
            </a:r>
            <a:r>
              <a:rPr lang="ru-RU" sz="2000" dirty="0" err="1" smtClean="0"/>
              <a:t>магнитопроводе</a:t>
            </a:r>
            <a:r>
              <a:rPr lang="ru-RU" sz="2000" dirty="0" smtClean="0"/>
              <a:t> "блуждающие" или "вихревые" токи (</a:t>
            </a:r>
            <a:r>
              <a:rPr lang="ru-RU" sz="2000" dirty="0" err="1" smtClean="0"/>
              <a:t>токи</a:t>
            </a:r>
            <a:r>
              <a:rPr lang="ru-RU" sz="2000" dirty="0" smtClean="0"/>
              <a:t> Фуко) . Эти токи также поглощаются электрическим сопротивлением материала </a:t>
            </a:r>
            <a:r>
              <a:rPr lang="ru-RU" sz="2000" dirty="0" err="1" smtClean="0"/>
              <a:t>магнитопровода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Магнитопровод</a:t>
            </a:r>
            <a:r>
              <a:rPr lang="ru-RU" sz="2000" dirty="0" smtClean="0"/>
              <a:t> не идеален и переменный магнитный поток не только замыкается в самом </a:t>
            </a:r>
            <a:r>
              <a:rPr lang="ru-RU" sz="2000" dirty="0" err="1" smtClean="0"/>
              <a:t>магнитопроводе</a:t>
            </a:r>
            <a:r>
              <a:rPr lang="ru-RU" sz="2000" dirty="0" smtClean="0"/>
              <a:t>, но и частично рассеивается во внешнюю среду. 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Меры, принимаемые для уменьшения потерь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Меры, принимаемые для уменьшения потерь:</a:t>
            </a:r>
          </a:p>
          <a:p>
            <a:r>
              <a:rPr lang="ru-RU" sz="2000" dirty="0" smtClean="0"/>
              <a:t>обмотка низкого напряжения делается большого сечения так, как по ней протекает ток большой силы;</a:t>
            </a:r>
          </a:p>
          <a:p>
            <a:r>
              <a:rPr lang="ru-RU" sz="2000" dirty="0" smtClean="0"/>
              <a:t>сердечник делают замкнутым, чтобы уменьшить рассеяние магнитного потока;</a:t>
            </a:r>
          </a:p>
          <a:p>
            <a:r>
              <a:rPr lang="ru-RU" sz="2000" dirty="0" smtClean="0"/>
              <a:t>сердечник делают пластинчатым, чтобы уменьшить вихревые токи.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iconbird.com/ico/0912/ILikeButtons3A/w512h5121348753302PerspectiveButtonStandby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</TotalTime>
  <Words>269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Трансформатор</vt:lpstr>
      <vt:lpstr>Что это такое?</vt:lpstr>
      <vt:lpstr>Трансформатор</vt:lpstr>
      <vt:lpstr>Слайд 4</vt:lpstr>
      <vt:lpstr>Рисунок</vt:lpstr>
      <vt:lpstr>Принцип действия</vt:lpstr>
      <vt:lpstr>Факторы, вызывающие потери энергии</vt:lpstr>
      <vt:lpstr>Меры, принимаемые для уменьшения потерь</vt:lpstr>
      <vt:lpstr>Слайд 9</vt:lpstr>
      <vt:lpstr>Основные формулы необходимые для решения задач</vt:lpstr>
      <vt:lpstr>Виды трансформаторов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Потоскуева</dc:creator>
  <cp:lastModifiedBy>Test</cp:lastModifiedBy>
  <cp:revision>15</cp:revision>
  <dcterms:created xsi:type="dcterms:W3CDTF">2014-12-14T16:06:14Z</dcterms:created>
  <dcterms:modified xsi:type="dcterms:W3CDTF">2014-12-14T18:35:27Z</dcterms:modified>
</cp:coreProperties>
</file>