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5" r:id="rId3"/>
    <p:sldId id="310" r:id="rId4"/>
    <p:sldId id="323" r:id="rId5"/>
    <p:sldId id="311" r:id="rId6"/>
    <p:sldId id="313" r:id="rId7"/>
    <p:sldId id="312" r:id="rId8"/>
    <p:sldId id="314" r:id="rId9"/>
    <p:sldId id="315" r:id="rId10"/>
    <p:sldId id="320" r:id="rId11"/>
    <p:sldId id="321" r:id="rId12"/>
    <p:sldId id="318" r:id="rId13"/>
    <p:sldId id="322" r:id="rId14"/>
    <p:sldId id="317" r:id="rId15"/>
    <p:sldId id="324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29" autoAdjust="0"/>
  </p:normalViewPr>
  <p:slideViewPr>
    <p:cSldViewPr showGuides="1">
      <p:cViewPr varScale="1">
        <p:scale>
          <a:sx n="76" d="100"/>
          <a:sy n="76" d="100"/>
        </p:scale>
        <p:origin x="108" y="21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1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ru-RU" smtClean="0"/>
              <a:pPr/>
              <a:t>15.04.2014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248272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60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haroni" panose="02010803020104030203" pitchFamily="2" charset="-79"/>
              </a:rPr>
              <a:t>ТИПЫ ЯДЕРНЫХ РЕАКТОРОВ</a:t>
            </a:r>
            <a:endParaRPr lang="ru-RU" sz="60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742483" y="4800600"/>
            <a:ext cx="4032449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Ерёменко В.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442 гр.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381000"/>
            <a:ext cx="11305255" cy="10317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Схема работы атомной электростанции на двухконтурном водо-водяном энергетическом реакторе (ВВЭР)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88" y="2424112"/>
            <a:ext cx="5953125" cy="3076575"/>
          </a:xfrm>
        </p:spPr>
      </p:pic>
    </p:spTree>
    <p:extLst>
      <p:ext uri="{BB962C8B-B14F-4D97-AF65-F5344CB8AC3E}">
        <p14:creationId xmlns:p14="http://schemas.microsoft.com/office/powerpoint/2010/main" val="143763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956" y="397574"/>
            <a:ext cx="8136904" cy="60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031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63" y="692696"/>
            <a:ext cx="7996299" cy="5664968"/>
          </a:xfrm>
        </p:spPr>
      </p:pic>
    </p:spTree>
    <p:extLst>
      <p:ext uri="{BB962C8B-B14F-4D97-AF65-F5344CB8AC3E}">
        <p14:creationId xmlns:p14="http://schemas.microsoft.com/office/powerpoint/2010/main" val="4246474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64" y="260648"/>
            <a:ext cx="7992888" cy="63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7518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1057" y="-243408"/>
            <a:ext cx="9144001" cy="959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967178" y="476672"/>
            <a:ext cx="967496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Ядерный (атомный) реактор </a:t>
            </a:r>
            <a:r>
              <a:rPr lang="ru-RU" sz="3200" dirty="0"/>
              <a:t>– устройство, в активной зоне которого осуществляется контролируемая самоподдерживающая цепная реакция деления ядер (ЯЦР) некоторых тяжёлых элементов под действие нейтронов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2708920"/>
            <a:ext cx="4718246" cy="3558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162" y="3170598"/>
            <a:ext cx="4464496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5997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Устройство ядерного реактора</a:t>
            </a:r>
            <a:endParaRPr lang="ru-RU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961" y="1124744"/>
            <a:ext cx="813690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230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277988" y="-99392"/>
            <a:ext cx="8388424" cy="1155576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Первый </a:t>
            </a:r>
            <a:r>
              <a:rPr lang="ru-R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ядерный реактор Э. Ферми</a:t>
            </a:r>
            <a:endParaRPr lang="ru-RU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038" y="1196752"/>
            <a:ext cx="915862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8108" y="381000"/>
            <a:ext cx="7308306" cy="599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9711" y="188640"/>
            <a:ext cx="9649072" cy="666936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972" y="188640"/>
            <a:ext cx="7560840" cy="64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636912"/>
            <a:ext cx="5256584" cy="3980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420" y="188640"/>
            <a:ext cx="5256584" cy="3937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2284" y="2028591"/>
            <a:ext cx="8692399" cy="281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908720"/>
            <a:ext cx="7693495" cy="5057235"/>
          </a:xfrm>
        </p:spPr>
        <p:txBody>
          <a:bodyPr/>
          <a:lstStyle/>
          <a:p>
            <a:r>
              <a:rPr lang="ru-RU" dirty="0" smtClean="0"/>
              <a:t>Ядерный реактор ф-</a:t>
            </a:r>
            <a:r>
              <a:rPr lang="en-US" dirty="0" smtClean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6180" y="381000"/>
            <a:ext cx="6660234" cy="74374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И. В. </a:t>
            </a:r>
            <a:r>
              <a:rPr lang="ru-RU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Курчатов</a:t>
            </a:r>
            <a:endParaRPr lang="ru-RU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04" y="260648"/>
            <a:ext cx="4680520" cy="627002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41813" y="1772816"/>
            <a:ext cx="5832648" cy="40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468543" cy="815752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50000"/>
                    <a:lumOff val="50000"/>
                  </a:schemeClr>
                </a:solidFill>
              </a:rPr>
              <a:t>КЛАССИФИКАЦИЯ ЯДЕРНЫХ РЕАКТОРОВ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3" y="1556793"/>
            <a:ext cx="9134391" cy="4463008"/>
          </a:xfrm>
        </p:spPr>
        <p:txBody>
          <a:bodyPr/>
          <a:lstStyle/>
          <a:p>
            <a:pPr marL="0" indent="0">
              <a:buNone/>
            </a:pPr>
            <a:r>
              <a:rPr lang="uk-UA" u="sng" dirty="0" smtClean="0"/>
              <a:t>По характеру </a:t>
            </a:r>
            <a:r>
              <a:rPr lang="uk-UA" u="sng" dirty="0" err="1" smtClean="0"/>
              <a:t>использования</a:t>
            </a:r>
            <a:r>
              <a:rPr lang="uk-UA" u="sng" dirty="0" smtClean="0"/>
              <a:t>:</a:t>
            </a:r>
            <a:endParaRPr lang="ru-RU" u="sng" dirty="0" smtClean="0"/>
          </a:p>
          <a:p>
            <a:r>
              <a:rPr lang="ru-RU" dirty="0" smtClean="0"/>
              <a:t>Экспериментальные реакторы</a:t>
            </a:r>
          </a:p>
          <a:p>
            <a:r>
              <a:rPr lang="ru-RU" dirty="0"/>
              <a:t>Исследовательские </a:t>
            </a:r>
            <a:r>
              <a:rPr lang="ru-RU" dirty="0" smtClean="0"/>
              <a:t>реакторы</a:t>
            </a:r>
          </a:p>
          <a:p>
            <a:r>
              <a:rPr lang="ru-RU" dirty="0"/>
              <a:t>Изотопные (оружейные, промышленные) </a:t>
            </a:r>
            <a:r>
              <a:rPr lang="ru-RU" dirty="0" smtClean="0"/>
              <a:t>реакторы</a:t>
            </a:r>
          </a:p>
          <a:p>
            <a:r>
              <a:rPr lang="ru-RU" dirty="0"/>
              <a:t>Энергетические реакторы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380" y="3645024"/>
            <a:ext cx="4241304" cy="3016175"/>
          </a:xfrm>
          <a:prstGeom prst="rect">
            <a:avLst/>
          </a:prstGeom>
        </p:spPr>
      </p:pic>
      <p:sp>
        <p:nvSpPr>
          <p:cNvPr id="7" name="Стрелка углом 6"/>
          <p:cNvSpPr/>
          <p:nvPr/>
        </p:nvSpPr>
        <p:spPr>
          <a:xfrm rot="5400000">
            <a:off x="7030516" y="1196754"/>
            <a:ext cx="1440160" cy="34563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0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абочий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E257D54-B65D-4775-8A47-BF76CA13EE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синим цифровым тоннелем (широкоэкранный формат)</Template>
  <TotalTime>0</TotalTime>
  <Words>89</Words>
  <Application>Microsoft Office PowerPoint</Application>
  <PresentationFormat>Произвольный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Aharoni</vt:lpstr>
      <vt:lpstr>Arial</vt:lpstr>
      <vt:lpstr>Corbel</vt:lpstr>
      <vt:lpstr>Digital Blue Tunnel 16x9</vt:lpstr>
      <vt:lpstr> ТИПЫ ЯДЕРНЫХ РЕАКТОРОВ</vt:lpstr>
      <vt:lpstr>Презентация PowerPoint</vt:lpstr>
      <vt:lpstr>Устройство ядерного реактора</vt:lpstr>
      <vt:lpstr>Первый ядерный реактор Э. Ферми</vt:lpstr>
      <vt:lpstr>Презентация PowerPoint</vt:lpstr>
      <vt:lpstr>Презентация PowerPoint</vt:lpstr>
      <vt:lpstr>Презентация PowerPoint</vt:lpstr>
      <vt:lpstr>И. В. Курчатов</vt:lpstr>
      <vt:lpstr>КЛАССИФИКАЦИЯ ЯДЕРНЫХ РЕАКТОРОВ</vt:lpstr>
      <vt:lpstr>Схема работы атомной электростанции на двухконтурном водо-водяном энергетическом реакторе (ВВЭР)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2014-04-15T14:40:16Z</dcterms:created>
  <dcterms:modified xsi:type="dcterms:W3CDTF">2014-04-15T17:08:42Z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