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80" r:id="rId3"/>
    <p:sldId id="282" r:id="rId4"/>
    <p:sldId id="263" r:id="rId5"/>
    <p:sldId id="270" r:id="rId6"/>
    <p:sldId id="272" r:id="rId7"/>
    <p:sldId id="273" r:id="rId8"/>
    <p:sldId id="274" r:id="rId9"/>
    <p:sldId id="283" r:id="rId10"/>
    <p:sldId id="284" r:id="rId11"/>
    <p:sldId id="285" r:id="rId12"/>
    <p:sldId id="276" r:id="rId13"/>
    <p:sldId id="275" r:id="rId14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051550" cy="83121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806450" y="692150"/>
            <a:ext cx="4503738" cy="3322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04838" y="4433888"/>
            <a:ext cx="4973637" cy="3392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842963" y="692150"/>
            <a:ext cx="4432300" cy="3324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7" name="Rectangle 2"/>
          <p:cNvSpPr>
            <a:spLocks noChangeArrowheads="1"/>
          </p:cNvSpPr>
          <p:nvPr>
            <p:ph type="body" idx="1"/>
          </p:nvPr>
        </p:nvSpPr>
        <p:spPr>
          <a:xfrm>
            <a:off x="604838" y="4433888"/>
            <a:ext cx="4975225" cy="339407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842963" y="692150"/>
            <a:ext cx="4432300" cy="3324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1" name="Rectangle 2"/>
          <p:cNvSpPr>
            <a:spLocks noChangeArrowheads="1"/>
          </p:cNvSpPr>
          <p:nvPr>
            <p:ph type="body" idx="1"/>
          </p:nvPr>
        </p:nvSpPr>
        <p:spPr>
          <a:xfrm>
            <a:off x="604838" y="4433888"/>
            <a:ext cx="4975225" cy="339407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842963" y="692150"/>
            <a:ext cx="4432300" cy="3324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5" name="Rectangle 2"/>
          <p:cNvSpPr>
            <a:spLocks noChangeArrowheads="1"/>
          </p:cNvSpPr>
          <p:nvPr>
            <p:ph type="body" idx="1"/>
          </p:nvPr>
        </p:nvSpPr>
        <p:spPr>
          <a:xfrm>
            <a:off x="604838" y="4433888"/>
            <a:ext cx="4975225" cy="339407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842963" y="692150"/>
            <a:ext cx="4432300" cy="3324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59" name="Rectangle 2"/>
          <p:cNvSpPr>
            <a:spLocks noChangeArrowheads="1"/>
          </p:cNvSpPr>
          <p:nvPr>
            <p:ph type="body" idx="1"/>
          </p:nvPr>
        </p:nvSpPr>
        <p:spPr>
          <a:xfrm>
            <a:off x="604838" y="4433888"/>
            <a:ext cx="4975225" cy="339407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842963" y="692150"/>
            <a:ext cx="4432300" cy="3324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3" name="Rectangle 2"/>
          <p:cNvSpPr>
            <a:spLocks noChangeArrowheads="1"/>
          </p:cNvSpPr>
          <p:nvPr>
            <p:ph type="body" idx="1"/>
          </p:nvPr>
        </p:nvSpPr>
        <p:spPr>
          <a:xfrm>
            <a:off x="604838" y="4433888"/>
            <a:ext cx="4975225" cy="339407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842963" y="692150"/>
            <a:ext cx="4432300" cy="3324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7" name="Rectangle 2"/>
          <p:cNvSpPr>
            <a:spLocks noChangeArrowheads="1"/>
          </p:cNvSpPr>
          <p:nvPr>
            <p:ph type="body" idx="1"/>
          </p:nvPr>
        </p:nvSpPr>
        <p:spPr>
          <a:xfrm>
            <a:off x="604838" y="4433888"/>
            <a:ext cx="4975225" cy="339407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842963" y="692150"/>
            <a:ext cx="4432300" cy="3324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1" name="Rectangle 2"/>
          <p:cNvSpPr>
            <a:spLocks noChangeArrowheads="1"/>
          </p:cNvSpPr>
          <p:nvPr>
            <p:ph type="body" idx="1"/>
          </p:nvPr>
        </p:nvSpPr>
        <p:spPr>
          <a:xfrm>
            <a:off x="604838" y="4433888"/>
            <a:ext cx="4975225" cy="339407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842963" y="692150"/>
            <a:ext cx="4432300" cy="3324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5" name="Rectangle 2"/>
          <p:cNvSpPr>
            <a:spLocks noChangeArrowheads="1"/>
          </p:cNvSpPr>
          <p:nvPr>
            <p:ph type="body" idx="1"/>
          </p:nvPr>
        </p:nvSpPr>
        <p:spPr>
          <a:xfrm>
            <a:off x="604838" y="4433888"/>
            <a:ext cx="4975225" cy="339407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5900" y="152400"/>
            <a:ext cx="2017713" cy="5743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8000" y="152400"/>
            <a:ext cx="5905500" cy="5743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152400"/>
            <a:ext cx="8075613" cy="7604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084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371600"/>
            <a:ext cx="38100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3F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 rot="5400000">
            <a:off x="5830888" y="3162300"/>
            <a:ext cx="5486400" cy="1143000"/>
          </a:xfrm>
          <a:prstGeom prst="roundRect">
            <a:avLst>
              <a:gd name="adj" fmla="val 139"/>
            </a:avLst>
          </a:prstGeom>
          <a:gradFill rotWithShape="0">
            <a:gsLst>
              <a:gs pos="0">
                <a:srgbClr val="141F28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 rot="5400000">
            <a:off x="4391819" y="2105819"/>
            <a:ext cx="363538" cy="9144000"/>
          </a:xfrm>
          <a:prstGeom prst="roundRect">
            <a:avLst>
              <a:gd name="adj" fmla="val 435"/>
            </a:avLst>
          </a:prstGeom>
          <a:gradFill rotWithShape="0">
            <a:gsLst>
              <a:gs pos="0">
                <a:srgbClr val="273F4F"/>
              </a:gs>
              <a:gs pos="100000">
                <a:srgbClr val="2A69AE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 rot="5400000">
            <a:off x="4078288" y="-4075112"/>
            <a:ext cx="990600" cy="9144000"/>
          </a:xfrm>
          <a:prstGeom prst="roundRect">
            <a:avLst>
              <a:gd name="adj" fmla="val 157"/>
            </a:avLst>
          </a:prstGeom>
          <a:gradFill rotWithShape="0">
            <a:gsLst>
              <a:gs pos="0">
                <a:srgbClr val="273F4F"/>
              </a:gs>
              <a:gs pos="100000">
                <a:srgbClr val="2A69AE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152400"/>
            <a:ext cx="8075613" cy="76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08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685800" y="6381750"/>
            <a:ext cx="1905000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0" y="1066800"/>
            <a:ext cx="7597775" cy="17463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273F4F"/>
              </a:gs>
              <a:gs pos="100000">
                <a:srgbClr val="16528E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0" y="1143000"/>
            <a:ext cx="7597775" cy="17463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273F4F"/>
              </a:gs>
              <a:gs pos="100000">
                <a:srgbClr val="16528E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0" y="1219200"/>
            <a:ext cx="7597775" cy="17463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273F4F"/>
              </a:gs>
              <a:gs pos="100000">
                <a:srgbClr val="16528E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0" y="3295650"/>
            <a:ext cx="9144000" cy="1588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>
            <a:off x="0" y="6400800"/>
            <a:ext cx="7597775" cy="17463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273F4F"/>
              </a:gs>
              <a:gs pos="100000">
                <a:srgbClr val="16528E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 rot="16200000">
            <a:off x="7985918" y="-150018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 rot="16200000">
            <a:off x="7985918" y="3071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 rot="16200000">
            <a:off x="7985918" y="7643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 rot="16200000">
            <a:off x="7985918" y="12215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0" name="AutoShape 16"/>
          <p:cNvSpPr>
            <a:spLocks noChangeArrowheads="1"/>
          </p:cNvSpPr>
          <p:nvPr/>
        </p:nvSpPr>
        <p:spPr bwMode="auto">
          <a:xfrm rot="16200000">
            <a:off x="7985918" y="16787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1" name="AutoShape 17"/>
          <p:cNvSpPr>
            <a:spLocks noChangeArrowheads="1"/>
          </p:cNvSpPr>
          <p:nvPr/>
        </p:nvSpPr>
        <p:spPr bwMode="auto">
          <a:xfrm rot="16200000">
            <a:off x="7985918" y="21359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2" name="AutoShape 18"/>
          <p:cNvSpPr>
            <a:spLocks noChangeArrowheads="1"/>
          </p:cNvSpPr>
          <p:nvPr/>
        </p:nvSpPr>
        <p:spPr bwMode="auto">
          <a:xfrm rot="16200000">
            <a:off x="7985918" y="25931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3" name="AutoShape 19"/>
          <p:cNvSpPr>
            <a:spLocks noChangeArrowheads="1"/>
          </p:cNvSpPr>
          <p:nvPr/>
        </p:nvSpPr>
        <p:spPr bwMode="auto">
          <a:xfrm rot="16200000">
            <a:off x="7985918" y="30503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4" name="AutoShape 20"/>
          <p:cNvSpPr>
            <a:spLocks noChangeArrowheads="1"/>
          </p:cNvSpPr>
          <p:nvPr/>
        </p:nvSpPr>
        <p:spPr bwMode="auto">
          <a:xfrm rot="16200000">
            <a:off x="7985918" y="35075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5" name="AutoShape 21"/>
          <p:cNvSpPr>
            <a:spLocks noChangeArrowheads="1"/>
          </p:cNvSpPr>
          <p:nvPr/>
        </p:nvSpPr>
        <p:spPr bwMode="auto">
          <a:xfrm rot="16200000">
            <a:off x="7985918" y="39647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6" name="AutoShape 22"/>
          <p:cNvSpPr>
            <a:spLocks noChangeArrowheads="1"/>
          </p:cNvSpPr>
          <p:nvPr/>
        </p:nvSpPr>
        <p:spPr bwMode="auto">
          <a:xfrm rot="16200000">
            <a:off x="7985918" y="44219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7" name="AutoShape 23"/>
          <p:cNvSpPr>
            <a:spLocks noChangeArrowheads="1"/>
          </p:cNvSpPr>
          <p:nvPr/>
        </p:nvSpPr>
        <p:spPr bwMode="auto">
          <a:xfrm rot="16200000">
            <a:off x="7985918" y="48791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8" name="AutoShape 24"/>
          <p:cNvSpPr>
            <a:spLocks noChangeArrowheads="1"/>
          </p:cNvSpPr>
          <p:nvPr/>
        </p:nvSpPr>
        <p:spPr bwMode="auto">
          <a:xfrm rot="16200000">
            <a:off x="7985918" y="5336382"/>
            <a:ext cx="17463" cy="2292350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16528E"/>
              </a:gs>
              <a:gs pos="100000">
                <a:srgbClr val="273F4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EEB9A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EEB9A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EEB9A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EEB9A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EEB9A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EEB9A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EEB9A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EEB9A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EEB9A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EAEAEA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EAEAEA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EAEAEA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EAEAEA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EAEAEA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EAEAEA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EAEAEA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EAEAEA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EAEAEA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4038600" cy="14700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10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l-BE" sz="4000" i="1" smtClean="0">
                <a:solidFill>
                  <a:srgbClr val="FFFF99"/>
                </a:solidFill>
              </a:rPr>
              <a:t>Практич</a:t>
            </a:r>
            <a:r>
              <a:rPr lang="ru-RU" sz="4000" i="1" smtClean="0">
                <a:solidFill>
                  <a:srgbClr val="FFFF99"/>
                </a:solidFill>
              </a:rPr>
              <a:t>не</a:t>
            </a:r>
            <a:endParaRPr lang="nl-BE" sz="4000" i="1" smtClean="0">
              <a:solidFill>
                <a:srgbClr val="FFFF99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09800" y="2209800"/>
            <a:ext cx="45720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 i="1">
                <a:solidFill>
                  <a:srgbClr val="FFFF99"/>
                </a:solidFill>
              </a:rPr>
              <a:t>застосування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495800" y="4191000"/>
            <a:ext cx="4495800" cy="1166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4000" b="1" i="1" dirty="0" err="1">
                <a:solidFill>
                  <a:srgbClr val="FFFF99"/>
                </a:solidFill>
              </a:rPr>
              <a:t>Електро</a:t>
            </a:r>
            <a:r>
              <a:rPr lang="uk-UA" sz="4000" b="1" i="1" dirty="0">
                <a:solidFill>
                  <a:srgbClr val="FFFF99"/>
                </a:solidFill>
              </a:rPr>
              <a:t>лі</a:t>
            </a:r>
            <a:r>
              <a:rPr lang="ru-RU" sz="4000" b="1" i="1" dirty="0" err="1">
                <a:solidFill>
                  <a:srgbClr val="FFFF99"/>
                </a:solidFill>
              </a:rPr>
              <a:t>зу</a:t>
            </a:r>
            <a:r>
              <a:rPr lang="ru-RU" sz="4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ru-RU" sz="40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3714750" y="5429250"/>
            <a:ext cx="5214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Підготовлено А.Вадимом і Л. Романом</a:t>
            </a:r>
            <a:endParaRPr lang="ru-RU"/>
          </a:p>
        </p:txBody>
      </p:sp>
    </p:spTree>
  </p:cSld>
  <p:clrMapOvr>
    <a:masterClrMapping/>
  </p:clrMapOvr>
  <p:transition>
    <p:newsflash/>
    <p:sndAc>
      <p:stSnd>
        <p:snd r:embed="rId3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714375" y="6097588"/>
            <a:ext cx="8075613" cy="760412"/>
          </a:xfrm>
        </p:spPr>
        <p:txBody>
          <a:bodyPr/>
          <a:lstStyle/>
          <a:p>
            <a:r>
              <a:rPr lang="uk-UA" sz="2000" smtClean="0"/>
              <a:t>1 - ванна з електролітом ; 2 - заготівля (анод ) , 3 - платівка ( катод) , 4 - силові лінії , 5 - підведення струму.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11267" name="Содержимое 5" descr="ris__404_tehnologiya_metallov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56261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4.Електрохімічна заточка ріжучих предметів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Полягає в </a:t>
            </a:r>
            <a:r>
              <a:rPr lang="uk-UA" dirty="0" smtClean="0">
                <a:solidFill>
                  <a:srgbClr val="FF0000"/>
                </a:solidFill>
              </a:rPr>
              <a:t>інтенсифікації</a:t>
            </a:r>
            <a:r>
              <a:rPr lang="uk-UA" dirty="0" smtClean="0"/>
              <a:t> анодного розчинення на ріжучому лезі . За рахунок цього виходить </a:t>
            </a:r>
            <a:r>
              <a:rPr lang="uk-UA" dirty="0" err="1" smtClean="0"/>
              <a:t>утоненшення</a:t>
            </a:r>
            <a:r>
              <a:rPr lang="uk-UA" dirty="0" smtClean="0"/>
              <a:t> та загострення леза. </a:t>
            </a:r>
            <a:r>
              <a:rPr lang="ru-RU" dirty="0" err="1" smtClean="0"/>
              <a:t>Звичайно</a:t>
            </a:r>
            <a:r>
              <a:rPr lang="ru-RU" dirty="0" smtClean="0"/>
              <a:t> , </a:t>
            </a:r>
            <a:r>
              <a:rPr lang="ru-RU" dirty="0" err="1" smtClean="0"/>
              <a:t>ріжучі</a:t>
            </a:r>
            <a:r>
              <a:rPr lang="ru-RU" dirty="0" smtClean="0"/>
              <a:t> кути у </a:t>
            </a:r>
            <a:r>
              <a:rPr lang="ru-RU" dirty="0" err="1" smtClean="0"/>
              <a:t>інструменту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правильно </a:t>
            </a:r>
            <a:r>
              <a:rPr lang="ru-RU" dirty="0" err="1" smtClean="0"/>
              <a:t>утворені</a:t>
            </a:r>
            <a:r>
              <a:rPr lang="ru-RU" dirty="0" smtClean="0"/>
              <a:t> на </a:t>
            </a:r>
            <a:r>
              <a:rPr lang="ru-RU" dirty="0" err="1" smtClean="0"/>
              <a:t>попередн</a:t>
            </a:r>
            <a:r>
              <a:rPr lang="uk-UA" dirty="0" err="1" smtClean="0"/>
              <a:t>ьому</a:t>
            </a:r>
            <a:r>
              <a:rPr lang="ru-RU" dirty="0" smtClean="0"/>
              <a:t> </a:t>
            </a:r>
            <a:r>
              <a:rPr lang="ru-RU" dirty="0" err="1" smtClean="0"/>
              <a:t>заточенн</a:t>
            </a:r>
            <a:r>
              <a:rPr lang="uk-UA" dirty="0" smtClean="0"/>
              <a:t>і</a:t>
            </a:r>
            <a:r>
              <a:rPr lang="ru-RU" dirty="0" smtClean="0"/>
              <a:t> 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095750" cy="307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31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5" y="0"/>
            <a:ext cx="4256088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316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1750" y="3643313"/>
            <a:ext cx="3214688" cy="321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checker/>
    <p:sndAc>
      <p:stSnd>
        <p:snd r:embed="rId3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body"/>
          </p:nvPr>
        </p:nvSpPr>
        <p:spPr>
          <a:xfrm>
            <a:off x="468313" y="765175"/>
            <a:ext cx="8229600" cy="5216525"/>
          </a:xfrm>
          <a:noFill/>
        </p:spPr>
        <p:txBody>
          <a:bodyPr lIns="90000" tIns="46800" rIns="90000" bIns="46800" anchor="t"/>
          <a:lstStyle/>
          <a:p>
            <a:pPr marL="341313" indent="-341313" algn="l" eaLnBrk="1" hangingPunct="1">
              <a:lnSpc>
                <a:spcPct val="8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000" b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Окрім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зазначених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вище,електроліз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використовується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під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час:</a:t>
            </a:r>
          </a:p>
          <a:p>
            <a:pPr marL="341313" indent="-341313" algn="l" eaLnBrk="1" hangingPunct="1">
              <a:lnSpc>
                <a:spcPct val="80000"/>
              </a:lnSpc>
              <a:spcBef>
                <a:spcPts val="500"/>
              </a:spcBef>
              <a:buSzPct val="12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b="0" dirty="0" smtClean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  <a:p>
            <a:pPr marL="341313" indent="-341313" algn="l" eaLnBrk="1" hangingPunct="1">
              <a:lnSpc>
                <a:spcPct val="80000"/>
              </a:lnSpc>
              <a:spcBef>
                <a:spcPts val="500"/>
              </a:spcBef>
              <a:buSzPct val="12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b="0" dirty="0" smtClean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  <a:p>
            <a:pPr marL="341313" indent="-341313" algn="l" eaLnBrk="1" hangingPunct="1">
              <a:lnSpc>
                <a:spcPct val="80000"/>
              </a:lnSpc>
              <a:spcBef>
                <a:spcPts val="500"/>
              </a:spcBef>
              <a:buSzPct val="12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b="0" dirty="0" smtClean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  <a:p>
            <a:pPr marL="341313" indent="-341313" algn="l" eaLnBrk="1" hangingPunct="1">
              <a:lnSpc>
                <a:spcPct val="8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Електрохімічне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фарбування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металів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(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наприклад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,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міді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,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латуні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,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цинку,хрому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та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ін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.);</a:t>
            </a:r>
          </a:p>
          <a:p>
            <a:pPr marL="341313" indent="-341313" algn="l" eaLnBrk="1" hangingPunct="1">
              <a:lnSpc>
                <a:spcPct val="80000"/>
              </a:lnSpc>
              <a:spcBef>
                <a:spcPts val="500"/>
              </a:spcBef>
              <a:buSzPct val="12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b="0" dirty="0" smtClean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  <a:p>
            <a:pPr marL="341313" indent="-341313" algn="l" eaLnBrk="1" hangingPunct="1">
              <a:lnSpc>
                <a:spcPct val="8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очистка води –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видалення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з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неї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розчинних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домішок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. У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результаті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отримується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так звана «м</a:t>
            </a:r>
            <a:r>
              <a:rPr lang="en-US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’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яка вода» (за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своїми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властивостями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наближаєатья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до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дистильованої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);</a:t>
            </a:r>
          </a:p>
          <a:p>
            <a:pPr marL="341313" indent="-341313" algn="l" eaLnBrk="1" hangingPunct="1">
              <a:lnSpc>
                <a:spcPct val="80000"/>
              </a:lnSpc>
              <a:spcBef>
                <a:spcPts val="500"/>
              </a:spcBef>
              <a:buSzPct val="12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b="0" dirty="0" smtClean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  <a:p>
            <a:pPr marL="341313" indent="-341313" algn="l" eaLnBrk="1" hangingPunct="1">
              <a:lnSpc>
                <a:spcPct val="8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Очищення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поверхні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металів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від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ru-RU" sz="2000" b="0" dirty="0" err="1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домішок</a:t>
            </a:r>
            <a:r>
              <a:rPr lang="ru-RU" sz="2000" b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(відео2)</a:t>
            </a:r>
          </a:p>
        </p:txBody>
      </p:sp>
    </p:spTree>
  </p:cSld>
  <p:clrMapOvr>
    <a:masterClrMapping/>
  </p:clrMapOvr>
  <p:transition>
    <p:pull dir="d"/>
    <p:sndAc>
      <p:stSnd>
        <p:snd r:embed="rId3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898" decel="100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898" decel="100000" fill="hold"/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898" decel="100000" fill="hold"/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225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225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898" decel="100000" fill="hold"/>
                                        <p:tgtEl>
                                          <p:spTgt spid="225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1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  <a:r>
              <a:rPr lang="nl-BE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лектрол</a:t>
            </a:r>
            <a:r>
              <a:rPr lang="uk-UA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nl-BE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з </a:t>
            </a:r>
            <a:r>
              <a:rPr lang="uk-UA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і його види</a:t>
            </a:r>
            <a:endParaRPr lang="ru-RU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3"/>
              </a:buBlip>
              <a:defRPr/>
            </a:pPr>
            <a:r>
              <a:rPr lang="ru-RU" sz="3600" dirty="0" err="1" smtClean="0"/>
              <a:t>Електроліз</a:t>
            </a:r>
            <a:r>
              <a:rPr lang="ru-RU" sz="3600" dirty="0" smtClean="0"/>
              <a:t> – </a:t>
            </a:r>
            <a:r>
              <a:rPr lang="ru-RU" sz="3600" dirty="0" err="1" smtClean="0"/>
              <a:t>розклад</a:t>
            </a:r>
            <a:r>
              <a:rPr lang="ru-RU" sz="3600" dirty="0" smtClean="0"/>
              <a:t> </a:t>
            </a:r>
            <a:r>
              <a:rPr lang="ru-RU" sz="3600" dirty="0" err="1" smtClean="0"/>
              <a:t>речовин</a:t>
            </a:r>
            <a:r>
              <a:rPr lang="ru-RU" sz="3600" dirty="0" smtClean="0"/>
              <a:t> (</a:t>
            </a:r>
            <a:r>
              <a:rPr lang="ru-RU" sz="3600" dirty="0" err="1" smtClean="0"/>
              <a:t>наприклад</a:t>
            </a:r>
            <a:r>
              <a:rPr lang="ru-RU" sz="3600" dirty="0" smtClean="0"/>
              <a:t>, води, </a:t>
            </a:r>
            <a:r>
              <a:rPr lang="ru-RU" sz="3600" dirty="0" err="1" smtClean="0"/>
              <a:t>розчинів</a:t>
            </a:r>
            <a:r>
              <a:rPr lang="ru-RU" sz="3600" dirty="0" smtClean="0"/>
              <a:t> кислот, </a:t>
            </a:r>
            <a:r>
              <a:rPr lang="ru-RU" sz="3600" dirty="0" err="1" smtClean="0"/>
              <a:t>лугів</a:t>
            </a:r>
            <a:r>
              <a:rPr lang="ru-RU" sz="3600" dirty="0" smtClean="0"/>
              <a:t>, </a:t>
            </a:r>
            <a:r>
              <a:rPr lang="ru-RU" sz="3600" dirty="0" err="1" smtClean="0"/>
              <a:t>розчинених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або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розплавлених</a:t>
            </a:r>
            <a:r>
              <a:rPr lang="ru-RU" sz="3600" dirty="0" smtClean="0"/>
              <a:t> солей </a:t>
            </a:r>
            <a:r>
              <a:rPr lang="ru-RU" sz="3600" dirty="0" err="1" smtClean="0"/>
              <a:t>тощо</a:t>
            </a:r>
            <a:r>
              <a:rPr lang="ru-RU" sz="3600" dirty="0" smtClean="0"/>
              <a:t>) </a:t>
            </a:r>
            <a:r>
              <a:rPr lang="ru-RU" sz="3600" dirty="0" err="1" smtClean="0"/>
              <a:t>постійним</a:t>
            </a:r>
            <a:r>
              <a:rPr lang="ru-RU" sz="3600" dirty="0" smtClean="0"/>
              <a:t> </a:t>
            </a:r>
            <a:r>
              <a:rPr lang="ru-RU" sz="3600" dirty="0" err="1" smtClean="0"/>
              <a:t>електричним</a:t>
            </a:r>
            <a:r>
              <a:rPr lang="ru-RU" sz="3600" dirty="0" smtClean="0"/>
              <a:t> </a:t>
            </a:r>
            <a:r>
              <a:rPr lang="ru-RU" sz="3600" dirty="0" err="1" smtClean="0"/>
              <a:t>струмом</a:t>
            </a:r>
            <a:r>
              <a:rPr lang="ru-RU" sz="3600" dirty="0" smtClean="0"/>
              <a:t>, </a:t>
            </a:r>
            <a:r>
              <a:rPr lang="ru-RU" sz="3600" dirty="0" err="1" smtClean="0"/>
              <a:t>який</a:t>
            </a:r>
            <a:r>
              <a:rPr lang="ru-RU" sz="3600" dirty="0" smtClean="0"/>
              <a:t> </a:t>
            </a:r>
            <a:r>
              <a:rPr lang="ru-RU" sz="3600" dirty="0" err="1" smtClean="0"/>
              <a:t>супроводжується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виділенням</a:t>
            </a:r>
            <a:r>
              <a:rPr lang="ru-RU" sz="3600" dirty="0" smtClean="0"/>
              <a:t> на </a:t>
            </a:r>
            <a:r>
              <a:rPr lang="ru-RU" sz="3600" dirty="0" err="1" smtClean="0"/>
              <a:t>електродах</a:t>
            </a:r>
            <a:r>
              <a:rPr lang="ru-RU" sz="3600" dirty="0" smtClean="0"/>
              <a:t> </a:t>
            </a:r>
            <a:r>
              <a:rPr lang="ru-RU" sz="3600" dirty="0" err="1" smtClean="0"/>
              <a:t>складових</a:t>
            </a:r>
            <a:r>
              <a:rPr lang="ru-RU" sz="3600" dirty="0" smtClean="0"/>
              <a:t> </a:t>
            </a:r>
            <a:r>
              <a:rPr lang="ru-RU" sz="3600" dirty="0" err="1" smtClean="0"/>
              <a:t>речовин</a:t>
            </a:r>
            <a:r>
              <a:rPr lang="ru-RU" sz="3600" dirty="0" smtClean="0"/>
              <a:t>, </a:t>
            </a:r>
            <a:r>
              <a:rPr lang="ru-RU" sz="3600" dirty="0" err="1" smtClean="0"/>
              <a:t>які</a:t>
            </a:r>
            <a:r>
              <a:rPr lang="ru-RU" sz="3600" dirty="0" smtClean="0"/>
              <a:t> </a:t>
            </a:r>
            <a:r>
              <a:rPr lang="ru-RU" sz="3600" dirty="0" err="1" smtClean="0"/>
              <a:t>входять</a:t>
            </a:r>
            <a:r>
              <a:rPr lang="ru-RU" sz="3600" dirty="0" smtClean="0"/>
              <a:t> до складу </a:t>
            </a:r>
            <a:r>
              <a:rPr lang="ru-RU" sz="3600" dirty="0" err="1" smtClean="0"/>
              <a:t>електроліту</a:t>
            </a:r>
            <a:r>
              <a:rPr lang="ru-RU" sz="3600" dirty="0" smtClean="0"/>
              <a:t>.</a:t>
            </a:r>
            <a:endParaRPr lang="nl-BE" sz="3600" dirty="0" smtClean="0"/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None/>
              <a:defRPr/>
            </a:pPr>
            <a:endParaRPr lang="nl-BE" sz="2400" dirty="0" smtClean="0"/>
          </a:p>
        </p:txBody>
      </p:sp>
    </p:spTree>
  </p:cSld>
  <p:clrMapOvr>
    <a:masterClrMapping/>
  </p:clrMapOvr>
  <p:transition>
    <p:cover dir="d"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1. Видобуток металів і неметалів з солей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err="1" smtClean="0"/>
              <a:t>Найактивніші</a:t>
            </a:r>
            <a:r>
              <a:rPr lang="ru-RU" dirty="0" smtClean="0"/>
              <a:t> метали — </a:t>
            </a:r>
            <a:r>
              <a:rPr lang="ru-RU" dirty="0" err="1" smtClean="0"/>
              <a:t>калій</a:t>
            </a:r>
            <a:r>
              <a:rPr lang="ru-RU" dirty="0" smtClean="0"/>
              <a:t>, </a:t>
            </a:r>
            <a:r>
              <a:rPr lang="ru-RU" dirty="0" err="1" smtClean="0"/>
              <a:t>натрій</a:t>
            </a:r>
            <a:r>
              <a:rPr lang="ru-RU" dirty="0" smtClean="0"/>
              <a:t>, </a:t>
            </a:r>
            <a:r>
              <a:rPr lang="ru-RU" dirty="0" err="1" smtClean="0"/>
              <a:t>кальцій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—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одержати</a:t>
            </a:r>
            <a:r>
              <a:rPr lang="ru-RU" dirty="0" smtClean="0"/>
              <a:t> способом </a:t>
            </a:r>
            <a:r>
              <a:rPr lang="ru-RU" dirty="0" err="1" smtClean="0"/>
              <a:t>хімічного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метали </a:t>
            </a:r>
            <a:r>
              <a:rPr lang="ru-RU" dirty="0" err="1" smtClean="0"/>
              <a:t>одержують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електролізом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розплавлених</a:t>
            </a:r>
            <a:r>
              <a:rPr lang="ru-RU" dirty="0" smtClean="0"/>
              <a:t> солей.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10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uk-UA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nl-BE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Гальванотехн</a:t>
            </a:r>
            <a:r>
              <a:rPr lang="uk-UA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nl-BE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ка и </a:t>
            </a:r>
            <a:r>
              <a:rPr lang="uk-UA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її</a:t>
            </a:r>
            <a:r>
              <a:rPr lang="nl-BE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вид</a:t>
            </a:r>
            <a:r>
              <a:rPr lang="uk-UA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  <a:endParaRPr lang="nl-BE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 lIns="90000" tIns="46800" rIns="90000" bIns="46800"/>
          <a:lstStyle/>
          <a:p>
            <a:pPr marL="341313" indent="-341313" algn="ctr" eaLnBrk="1" hangingPunct="1">
              <a:lnSpc>
                <a:spcPct val="103000"/>
              </a:lnSpc>
              <a:spcBef>
                <a:spcPct val="0"/>
              </a:spcBef>
              <a:spcAft>
                <a:spcPts val="1150"/>
              </a:spcAft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Гальванотехніка</a:t>
            </a:r>
            <a:r>
              <a:rPr lang="ru-RU" i="1" dirty="0" smtClean="0"/>
              <a:t> - область </a:t>
            </a:r>
            <a:r>
              <a:rPr lang="ru-RU" i="1" dirty="0" err="1" smtClean="0"/>
              <a:t>прикладної</a:t>
            </a:r>
            <a:r>
              <a:rPr lang="ru-RU" i="1" dirty="0" smtClean="0"/>
              <a:t> </a:t>
            </a:r>
            <a:r>
              <a:rPr lang="ru-RU" i="1" dirty="0" err="1" smtClean="0"/>
              <a:t>електрохімії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займається</a:t>
            </a:r>
            <a:r>
              <a:rPr lang="ru-RU" i="1" dirty="0" smtClean="0"/>
              <a:t> </a:t>
            </a:r>
            <a:r>
              <a:rPr lang="ru-RU" i="1" dirty="0" err="1" smtClean="0"/>
              <a:t>процесами</a:t>
            </a:r>
            <a:r>
              <a:rPr lang="ru-RU" i="1" dirty="0" smtClean="0"/>
              <a:t> </a:t>
            </a:r>
            <a:r>
              <a:rPr lang="ru-RU" i="1" dirty="0" err="1" smtClean="0"/>
              <a:t>нанесення</a:t>
            </a:r>
            <a:r>
              <a:rPr lang="ru-RU" i="1" dirty="0" smtClean="0"/>
              <a:t> </a:t>
            </a:r>
            <a:r>
              <a:rPr lang="ru-RU" i="1" dirty="0" err="1" smtClean="0"/>
              <a:t>металевих</a:t>
            </a:r>
            <a:r>
              <a:rPr lang="ru-RU" i="1" dirty="0" smtClean="0"/>
              <a:t> </a:t>
            </a:r>
            <a:r>
              <a:rPr lang="ru-RU" i="1" dirty="0" err="1" smtClean="0"/>
              <a:t>покриттів</a:t>
            </a:r>
            <a:r>
              <a:rPr lang="ru-RU" i="1" dirty="0" smtClean="0"/>
              <a:t> на </a:t>
            </a:r>
            <a:r>
              <a:rPr lang="ru-RU" i="1" dirty="0" err="1" smtClean="0"/>
              <a:t>поверхню</a:t>
            </a:r>
            <a:r>
              <a:rPr lang="ru-RU" i="1" dirty="0" smtClean="0"/>
              <a:t> як </a:t>
            </a:r>
            <a:r>
              <a:rPr lang="ru-RU" i="1" dirty="0" err="1" smtClean="0"/>
              <a:t>металевих</a:t>
            </a:r>
            <a:r>
              <a:rPr lang="ru-RU" i="1" dirty="0" smtClean="0"/>
              <a:t>, так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неметалевих</a:t>
            </a:r>
            <a:r>
              <a:rPr lang="ru-RU" i="1" dirty="0" smtClean="0"/>
              <a:t> </a:t>
            </a:r>
            <a:r>
              <a:rPr lang="ru-RU" i="1" dirty="0" err="1" smtClean="0"/>
              <a:t>виробів</a:t>
            </a:r>
            <a:r>
              <a:rPr lang="ru-RU" i="1" dirty="0" smtClean="0"/>
              <a:t> при </a:t>
            </a:r>
            <a:r>
              <a:rPr lang="ru-RU" i="1" dirty="0" err="1" smtClean="0"/>
              <a:t>проходженні</a:t>
            </a:r>
            <a:r>
              <a:rPr lang="ru-RU" i="1" dirty="0" smtClean="0"/>
              <a:t> </a:t>
            </a:r>
            <a:r>
              <a:rPr lang="ru-RU" i="1" dirty="0" err="1" smtClean="0"/>
              <a:t>постійного</a:t>
            </a:r>
            <a:r>
              <a:rPr lang="ru-RU" i="1" dirty="0" smtClean="0"/>
              <a:t> </a:t>
            </a:r>
            <a:r>
              <a:rPr lang="ru-RU" i="1" dirty="0" err="1" smtClean="0"/>
              <a:t>електричного</a:t>
            </a:r>
            <a:r>
              <a:rPr lang="ru-RU" i="1" dirty="0" smtClean="0"/>
              <a:t> струму через </a:t>
            </a:r>
            <a:r>
              <a:rPr lang="ru-RU" i="1" dirty="0" err="1" smtClean="0"/>
              <a:t>розчини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 солей. </a:t>
            </a:r>
            <a:r>
              <a:rPr lang="ru-RU" i="1" dirty="0" err="1" smtClean="0"/>
              <a:t>Гальванотехніка</a:t>
            </a:r>
            <a:r>
              <a:rPr lang="ru-RU" i="1" dirty="0" smtClean="0"/>
              <a:t> </a:t>
            </a:r>
            <a:r>
              <a:rPr lang="ru-RU" i="1" dirty="0" err="1" smtClean="0"/>
              <a:t>поділяється</a:t>
            </a:r>
            <a:r>
              <a:rPr lang="ru-RU" i="1" dirty="0" smtClean="0"/>
              <a:t> </a:t>
            </a:r>
            <a:r>
              <a:rPr lang="ru-RU" i="1" dirty="0" smtClean="0">
                <a:solidFill>
                  <a:schemeClr val="bg1"/>
                </a:solidFill>
              </a:rPr>
              <a:t>на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</a:p>
          <a:p>
            <a:pPr marL="341313" indent="-341313" algn="ctr" eaLnBrk="1" hangingPunct="1">
              <a:lnSpc>
                <a:spcPct val="103000"/>
              </a:lnSpc>
              <a:spcBef>
                <a:spcPct val="0"/>
              </a:spcBef>
              <a:spcAft>
                <a:spcPts val="1150"/>
              </a:spcAft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i="1" dirty="0" err="1" smtClean="0">
                <a:solidFill>
                  <a:srgbClr val="FF0000"/>
                </a:solidFill>
              </a:rPr>
              <a:t>гальваностегію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і</a:t>
            </a:r>
            <a:r>
              <a:rPr lang="ru-RU" i="1" dirty="0" smtClean="0">
                <a:solidFill>
                  <a:srgbClr val="FF0000"/>
                </a:solidFill>
              </a:rPr>
              <a:t> гальванопластику.</a:t>
            </a:r>
            <a:endParaRPr lang="nl-BE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blinds dir="vert"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10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nl-BE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Гальваностег</a:t>
            </a:r>
            <a:r>
              <a:rPr lang="uk-UA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і</a:t>
            </a:r>
            <a:r>
              <a:rPr lang="nl-BE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я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 lIns="90000" tIns="46800" rIns="90000" bIns="46800"/>
          <a:lstStyle/>
          <a:p>
            <a:pPr>
              <a:defRPr/>
            </a:pPr>
            <a:r>
              <a:rPr lang="ru-RU" sz="2000" dirty="0" err="1" smtClean="0"/>
              <a:t>Гальваностегія</a:t>
            </a:r>
            <a:r>
              <a:rPr lang="ru-RU" sz="2000" dirty="0" smtClean="0"/>
              <a:t> - </a:t>
            </a:r>
            <a:r>
              <a:rPr lang="ru-RU" sz="2000" dirty="0" err="1" smtClean="0"/>
              <a:t>електролітичне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осадження</a:t>
            </a:r>
            <a:r>
              <a:rPr lang="ru-RU" sz="2000" dirty="0" smtClean="0"/>
              <a:t> тонкого шару </a:t>
            </a:r>
            <a:r>
              <a:rPr lang="ru-RU" sz="2000" dirty="0" err="1" smtClean="0"/>
              <a:t>металу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поверхню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якого-небудь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металевого</a:t>
            </a:r>
            <a:r>
              <a:rPr lang="ru-RU" sz="2000" dirty="0" smtClean="0"/>
              <a:t> предмета , </a:t>
            </a:r>
            <a:r>
              <a:rPr lang="ru-RU" sz="2000" dirty="0" err="1" smtClean="0"/>
              <a:t>деталі</a:t>
            </a:r>
            <a:r>
              <a:rPr lang="ru-RU" sz="2000" dirty="0" smtClean="0"/>
              <a:t>.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dirty="0" smtClean="0"/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000" dirty="0" smtClean="0"/>
              <a:t>При такому </a:t>
            </a:r>
            <a:r>
              <a:rPr lang="ru-RU" sz="2000" dirty="0" err="1" smtClean="0"/>
              <a:t>способі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нанесення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покриттів</a:t>
            </a:r>
            <a:r>
              <a:rPr lang="ru-RU" sz="2000" dirty="0" smtClean="0"/>
              <a:t>, деталь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в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 катода, </a:t>
            </a:r>
            <a:r>
              <a:rPr lang="ru-RU" sz="2000" dirty="0" err="1" smtClean="0"/>
              <a:t>поміщеного</a:t>
            </a:r>
            <a:r>
              <a:rPr lang="ru-RU" sz="2000" dirty="0" smtClean="0"/>
              <a:t> в </a:t>
            </a:r>
            <a:r>
              <a:rPr lang="ru-RU" sz="2000" dirty="0" err="1" smtClean="0"/>
              <a:t>розчин</a:t>
            </a:r>
            <a:r>
              <a:rPr lang="ru-RU" sz="2000" dirty="0" smtClean="0"/>
              <a:t> </a:t>
            </a:r>
            <a:r>
              <a:rPr lang="ru-RU" sz="2000" dirty="0" err="1" smtClean="0"/>
              <a:t>солі</a:t>
            </a:r>
            <a:r>
              <a:rPr lang="ru-RU" sz="2000" dirty="0" smtClean="0"/>
              <a:t> того </a:t>
            </a:r>
            <a:r>
              <a:rPr lang="ru-RU" sz="2000" dirty="0" err="1" smtClean="0"/>
              <a:t>металу</a:t>
            </a:r>
            <a:r>
              <a:rPr lang="ru-RU" sz="2000" dirty="0" smtClean="0"/>
              <a:t>, </a:t>
            </a:r>
            <a:r>
              <a:rPr lang="ru-RU" sz="2000" dirty="0" err="1" smtClean="0"/>
              <a:t>покриття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отримати</a:t>
            </a:r>
            <a:r>
              <a:rPr lang="ru-RU" sz="2000" dirty="0" smtClean="0"/>
              <a:t>. Як анода </a:t>
            </a:r>
            <a:r>
              <a:rPr lang="ru-RU" sz="2000" dirty="0" err="1" smtClean="0"/>
              <a:t>використовується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платівка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того ж </a:t>
            </a:r>
            <a:r>
              <a:rPr lang="ru-RU" sz="2000" dirty="0" err="1" smtClean="0"/>
              <a:t>металу</a:t>
            </a:r>
            <a:r>
              <a:rPr lang="ru-RU" sz="2000" dirty="0" smtClean="0"/>
              <a:t>.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000" dirty="0" smtClean="0"/>
              <a:t>Покриття бувають: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000" dirty="0" smtClean="0"/>
              <a:t>     захисні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000" dirty="0" smtClean="0"/>
              <a:t>     декоративні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000" dirty="0" smtClean="0"/>
              <a:t>     захисно-декоративні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000" dirty="0" smtClean="0"/>
              <a:t>     спеціальні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uk-UA" sz="2000" dirty="0" smtClean="0"/>
          </a:p>
          <a:p>
            <a:pPr marL="341313" indent="-341313" eaLnBrk="1" hangingPunct="1">
              <a:lnSpc>
                <a:spcPct val="90000"/>
              </a:lnSpc>
              <a:spcBef>
                <a:spcPts val="500"/>
              </a:spcBef>
              <a:buSzPct val="128000"/>
              <a:buFont typeface="Times New Roman" pitchFamily="18" charset="0"/>
              <a:buBlip>
                <a:blip r:embed="rId4"/>
              </a:buBlip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000" dirty="0" smtClean="0"/>
              <a:t>Відео1</a:t>
            </a:r>
            <a:endParaRPr lang="ru-RU" sz="2000" dirty="0" smtClean="0"/>
          </a:p>
        </p:txBody>
      </p:sp>
    </p:spTree>
  </p:cSld>
  <p:clrMapOvr>
    <a:masterClrMapping/>
  </p:clrMapOvr>
  <p:transition spd="med">
    <p:comb/>
    <p:sndAc>
      <p:stSnd>
        <p:snd r:embed="rId3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wipe dir="u"/>
    <p:sndAc>
      <p:stSnd>
        <p:snd r:embed="rId3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lIns="90000" tIns="46800" rIns="90000" bIns="46800"/>
          <a:lstStyle/>
          <a:p>
            <a:pPr eaLnBrk="1" hangingPunct="1">
              <a:lnSpc>
                <a:spcPct val="10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nl-BE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Гальванопластика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 lIns="90000" tIns="46800" rIns="90000" bIns="46800"/>
          <a:lstStyle/>
          <a:p>
            <a:pPr algn="ctr">
              <a:defRPr/>
            </a:pPr>
            <a:r>
              <a:rPr lang="uk-UA" dirty="0" smtClean="0"/>
              <a:t>Гальванопластика – це процес осадження товстого, масивного шару металу на поверхні якого-небудь предмета, форму якого хочуть відтворити, скопіювати. Гальванопластику використовують у тих випадках, коли в металевої деталі дуже складна форма й звичайним способом (литтям або механічною обробкою) її важко або неможливо виготовити.</a:t>
            </a:r>
            <a:endParaRPr lang="ru-RU" dirty="0"/>
          </a:p>
        </p:txBody>
      </p:sp>
    </p:spTree>
  </p:cSld>
  <p:clrMapOvr>
    <a:masterClrMapping/>
  </p:clrMapOvr>
  <p:transition spd="med">
    <p:cover dir="r"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313" y="0"/>
            <a:ext cx="36576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cover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3.Електрохімічний метод полірування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err="1" smtClean="0"/>
              <a:t>Електрохімічне</a:t>
            </a:r>
            <a:r>
              <a:rPr lang="ru-RU" dirty="0" smtClean="0"/>
              <a:t> </a:t>
            </a:r>
            <a:r>
              <a:rPr lang="ru-RU" dirty="0" err="1" smtClean="0"/>
              <a:t>полірування</a:t>
            </a:r>
            <a:r>
              <a:rPr lang="ru-RU" dirty="0" smtClean="0"/>
              <a:t>  </a:t>
            </a:r>
            <a:r>
              <a:rPr lang="ru-RU" dirty="0" err="1" smtClean="0"/>
              <a:t>здійснюється</a:t>
            </a:r>
            <a:r>
              <a:rPr lang="ru-RU" dirty="0" smtClean="0"/>
              <a:t> так 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полірован</a:t>
            </a:r>
            <a:r>
              <a:rPr lang="uk-UA" dirty="0" err="1" smtClean="0"/>
              <a:t>ій</a:t>
            </a:r>
            <a:r>
              <a:rPr lang="ru-RU" dirty="0" smtClean="0"/>
              <a:t> </a:t>
            </a:r>
            <a:r>
              <a:rPr lang="ru-RU" dirty="0" err="1" smtClean="0"/>
              <a:t>металев</a:t>
            </a:r>
            <a:r>
              <a:rPr lang="uk-UA" dirty="0" err="1" smtClean="0"/>
              <a:t>ій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в'язка</a:t>
            </a:r>
            <a:r>
              <a:rPr lang="ru-RU" dirty="0" smtClean="0"/>
              <a:t> </a:t>
            </a:r>
            <a:r>
              <a:rPr lang="ru-RU" dirty="0" err="1" smtClean="0"/>
              <a:t>плівка</a:t>
            </a:r>
            <a:r>
              <a:rPr lang="ru-RU" dirty="0" smtClean="0"/>
              <a:t> солей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захищає</a:t>
            </a:r>
            <a:r>
              <a:rPr lang="ru-RU" dirty="0" smtClean="0"/>
              <a:t> </a:t>
            </a:r>
            <a:r>
              <a:rPr lang="ru-RU" dirty="0" err="1" smtClean="0"/>
              <a:t>мікровпад</a:t>
            </a:r>
            <a:r>
              <a:rPr lang="uk-UA" dirty="0" smtClean="0"/>
              <a:t>и</a:t>
            </a:r>
            <a:r>
              <a:rPr lang="ru-RU" dirty="0" smtClean="0"/>
              <a:t>ни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струму 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перешкоджає</a:t>
            </a:r>
            <a:r>
              <a:rPr lang="ru-RU" dirty="0" smtClean="0"/>
              <a:t> </a:t>
            </a:r>
            <a:r>
              <a:rPr lang="ru-RU" dirty="0" err="1" smtClean="0"/>
              <a:t>розчиненню</a:t>
            </a:r>
            <a:r>
              <a:rPr lang="ru-RU" dirty="0" smtClean="0"/>
              <a:t> </a:t>
            </a:r>
            <a:r>
              <a:rPr lang="ru-RU" dirty="0" err="1" smtClean="0"/>
              <a:t>гребінців</a:t>
            </a:r>
            <a:r>
              <a:rPr lang="ru-RU" dirty="0" smtClean="0"/>
              <a:t> , на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щільний</a:t>
            </a:r>
            <a:r>
              <a:rPr lang="ru-RU" dirty="0" smtClean="0"/>
              <a:t> </a:t>
            </a:r>
            <a:r>
              <a:rPr lang="ru-RU" dirty="0" err="1" smtClean="0"/>
              <a:t>потік</a:t>
            </a:r>
            <a:r>
              <a:rPr lang="ru-RU" dirty="0" smtClean="0"/>
              <a:t> </a:t>
            </a:r>
            <a:r>
              <a:rPr lang="ru-RU" dirty="0" err="1" smtClean="0"/>
              <a:t>електронів</a:t>
            </a:r>
            <a:r>
              <a:rPr lang="ru-RU" dirty="0" smtClean="0"/>
              <a:t>.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оброблювана</a:t>
            </a:r>
            <a:r>
              <a:rPr lang="ru-RU" dirty="0" smtClean="0"/>
              <a:t> </a:t>
            </a:r>
            <a:r>
              <a:rPr lang="ru-RU" dirty="0" err="1" smtClean="0"/>
              <a:t>поверхня</a:t>
            </a:r>
            <a:r>
              <a:rPr lang="ru-RU" dirty="0" smtClean="0"/>
              <a:t> </a:t>
            </a:r>
            <a:r>
              <a:rPr lang="ru-RU" dirty="0" err="1" smtClean="0"/>
              <a:t>згладжується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глянець</a:t>
            </a:r>
            <a:r>
              <a:rPr lang="ru-RU" dirty="0" smtClean="0"/>
              <a:t>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429</Words>
  <Application>Microsoft Office PowerPoint</Application>
  <PresentationFormat>Экран (4:3)</PresentationFormat>
  <Paragraphs>38</Paragraphs>
  <Slides>13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Times New Roman</vt:lpstr>
      <vt:lpstr>Arial Narrow</vt:lpstr>
      <vt:lpstr>Оформление по умолчанию</vt:lpstr>
      <vt:lpstr>Практичне</vt:lpstr>
      <vt:lpstr>Електроліз і його види</vt:lpstr>
      <vt:lpstr>1. Видобуток металів і неметалів з солей</vt:lpstr>
      <vt:lpstr>2.Гальванотехніка и її види</vt:lpstr>
      <vt:lpstr>Гальваностегія</vt:lpstr>
      <vt:lpstr>Слайд 6</vt:lpstr>
      <vt:lpstr>Гальванопластика</vt:lpstr>
      <vt:lpstr>Слайд 8</vt:lpstr>
      <vt:lpstr>3.Електрохімічний метод полірування</vt:lpstr>
      <vt:lpstr>1 - ванна з електролітом ; 2 - заготівля (анод ) , 3 - платівка ( катод) , 4 - силові лінії , 5 - підведення струму. </vt:lpstr>
      <vt:lpstr>4.Електрохімічна заточка ріжучих предметів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Пользователь</cp:lastModifiedBy>
  <cp:revision>12</cp:revision>
  <cp:lastPrinted>1601-01-01T00:00:00Z</cp:lastPrinted>
  <dcterms:created xsi:type="dcterms:W3CDTF">1601-01-01T00:00:00Z</dcterms:created>
  <dcterms:modified xsi:type="dcterms:W3CDTF">2013-11-10T20:20:15Z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