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2" r:id="rId4"/>
    <p:sldId id="260" r:id="rId5"/>
    <p:sldId id="263" r:id="rId6"/>
    <p:sldId id="264" r:id="rId7"/>
    <p:sldId id="265" r:id="rId8"/>
    <p:sldId id="266" r:id="rId9"/>
    <p:sldId id="267" r:id="rId10"/>
    <p:sldId id="268" r:id="rId11"/>
    <p:sldId id="269" r:id="rId12"/>
    <p:sldId id="270" r:id="rId13"/>
    <p:sldId id="271"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306" autoAdjust="0"/>
    <p:restoredTop sz="94660"/>
  </p:normalViewPr>
  <p:slideViewPr>
    <p:cSldViewPr>
      <p:cViewPr>
        <p:scale>
          <a:sx n="100" d="100"/>
          <a:sy n="100" d="100"/>
        </p:scale>
        <p:origin x="-306" y="-17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18.02.2014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18.02.2014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18.02.2014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18.02.2014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18.02.2014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18.02.2014</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18.02.2014</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18.02.2014</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18.02.2014</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18.02.2014</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18.02.2014</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18.02.2014</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1.wmf"/></Relationships>
</file>

<file path=ppt/slides/_rels/slide12.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16.wmf"/><Relationship Id="rId5" Type="http://schemas.openxmlformats.org/officeDocument/2006/relationships/image" Target="../media/image15.wmf"/><Relationship Id="rId4" Type="http://schemas.openxmlformats.org/officeDocument/2006/relationships/image" Target="../media/image14.wmf"/></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c_MlCHgqPNU.jpg"/>
          <p:cNvPicPr>
            <a:picLocks noChangeAspect="1"/>
          </p:cNvPicPr>
          <p:nvPr/>
        </p:nvPicPr>
        <p:blipFill>
          <a:blip r:embed="rId2"/>
          <a:stretch>
            <a:fillRect/>
          </a:stretch>
        </p:blipFill>
        <p:spPr>
          <a:xfrm>
            <a:off x="0" y="0"/>
            <a:ext cx="9144000" cy="6858000"/>
          </a:xfrm>
          <a:prstGeom prst="rect">
            <a:avLst/>
          </a:prstGeom>
        </p:spPr>
      </p:pic>
      <p:sp>
        <p:nvSpPr>
          <p:cNvPr id="2" name="Заголовок 1"/>
          <p:cNvSpPr>
            <a:spLocks noGrp="1"/>
          </p:cNvSpPr>
          <p:nvPr>
            <p:ph type="ctrTitle"/>
          </p:nvPr>
        </p:nvSpPr>
        <p:spPr>
          <a:xfrm>
            <a:off x="500034" y="357166"/>
            <a:ext cx="7772400" cy="2000264"/>
          </a:xfrm>
        </p:spPr>
        <p:txBody>
          <a:bodyPr>
            <a:normAutofit fontScale="90000"/>
          </a:bodyPr>
          <a:lstStyle/>
          <a:p>
            <a:r>
              <a:rPr lang="uk-UA" sz="1400" b="1" dirty="0" err="1" smtClean="0">
                <a:solidFill>
                  <a:schemeClr val="tx2">
                    <a:lumMod val="75000"/>
                  </a:schemeClr>
                </a:solidFill>
                <a:latin typeface="Comic Sans MS" pitchFamily="66" charset="0"/>
              </a:rPr>
              <a:t>Макарівський</a:t>
            </a:r>
            <a:r>
              <a:rPr lang="uk-UA" sz="1400" b="1" dirty="0" smtClean="0">
                <a:solidFill>
                  <a:schemeClr val="tx2">
                    <a:lumMod val="75000"/>
                  </a:schemeClr>
                </a:solidFill>
                <a:latin typeface="Comic Sans MS" pitchFamily="66" charset="0"/>
              </a:rPr>
              <a:t> НВК</a:t>
            </a:r>
            <a:br>
              <a:rPr lang="uk-UA" sz="1400" b="1" dirty="0" smtClean="0">
                <a:solidFill>
                  <a:schemeClr val="tx2">
                    <a:lumMod val="75000"/>
                  </a:schemeClr>
                </a:solidFill>
                <a:latin typeface="Comic Sans MS" pitchFamily="66" charset="0"/>
              </a:rPr>
            </a:br>
            <a:r>
              <a:rPr lang="uk-UA" sz="1400" b="1" dirty="0" smtClean="0">
                <a:solidFill>
                  <a:schemeClr val="tx2">
                    <a:lumMod val="75000"/>
                  </a:schemeClr>
                </a:solidFill>
                <a:latin typeface="Comic Sans MS" pitchFamily="66" charset="0"/>
              </a:rPr>
              <a:t/>
            </a:r>
            <a:br>
              <a:rPr lang="uk-UA" sz="1400" b="1" dirty="0" smtClean="0">
                <a:solidFill>
                  <a:schemeClr val="tx2">
                    <a:lumMod val="75000"/>
                  </a:schemeClr>
                </a:solidFill>
                <a:latin typeface="Comic Sans MS" pitchFamily="66" charset="0"/>
              </a:rPr>
            </a:br>
            <a:r>
              <a:rPr lang="uk-UA" sz="1100" b="1" dirty="0" smtClean="0">
                <a:solidFill>
                  <a:schemeClr val="tx2">
                    <a:lumMod val="75000"/>
                  </a:schemeClr>
                </a:solidFill>
                <a:latin typeface="Comic Sans MS" pitchFamily="66" charset="0"/>
              </a:rPr>
              <a:t/>
            </a:r>
            <a:br>
              <a:rPr lang="uk-UA" sz="1100" b="1" dirty="0" smtClean="0">
                <a:solidFill>
                  <a:schemeClr val="tx2">
                    <a:lumMod val="75000"/>
                  </a:schemeClr>
                </a:solidFill>
                <a:latin typeface="Comic Sans MS" pitchFamily="66" charset="0"/>
              </a:rPr>
            </a:br>
            <a:r>
              <a:rPr lang="uk-UA" sz="1100" b="1" dirty="0" smtClean="0">
                <a:solidFill>
                  <a:schemeClr val="tx2">
                    <a:lumMod val="75000"/>
                  </a:schemeClr>
                </a:solidFill>
                <a:latin typeface="Comic Sans MS" pitchFamily="66" charset="0"/>
              </a:rPr>
              <a:t/>
            </a:r>
            <a:br>
              <a:rPr lang="uk-UA" sz="1100" b="1" dirty="0" smtClean="0">
                <a:solidFill>
                  <a:schemeClr val="tx2">
                    <a:lumMod val="75000"/>
                  </a:schemeClr>
                </a:solidFill>
                <a:latin typeface="Comic Sans MS" pitchFamily="66" charset="0"/>
              </a:rPr>
            </a:br>
            <a:r>
              <a:rPr lang="uk-UA" sz="1100" b="1" dirty="0" smtClean="0">
                <a:solidFill>
                  <a:schemeClr val="tx2">
                    <a:lumMod val="75000"/>
                  </a:schemeClr>
                </a:solidFill>
                <a:latin typeface="Comic Sans MS" pitchFamily="66" charset="0"/>
              </a:rPr>
              <a:t> </a:t>
            </a:r>
            <a:r>
              <a:rPr lang="uk-UA" b="1" dirty="0" smtClean="0">
                <a:solidFill>
                  <a:schemeClr val="tx2">
                    <a:lumMod val="75000"/>
                  </a:schemeClr>
                </a:solidFill>
                <a:latin typeface="Comic Sans MS" pitchFamily="66" charset="0"/>
              </a:rPr>
              <a:t>Дисперсія світла.</a:t>
            </a:r>
            <a:br>
              <a:rPr lang="uk-UA" b="1" dirty="0" smtClean="0">
                <a:solidFill>
                  <a:schemeClr val="tx2">
                    <a:lumMod val="75000"/>
                  </a:schemeClr>
                </a:solidFill>
                <a:latin typeface="Comic Sans MS" pitchFamily="66" charset="0"/>
              </a:rPr>
            </a:br>
            <a:r>
              <a:rPr lang="uk-UA" b="1" dirty="0" smtClean="0">
                <a:solidFill>
                  <a:schemeClr val="tx2">
                    <a:lumMod val="75000"/>
                  </a:schemeClr>
                </a:solidFill>
                <a:latin typeface="Comic Sans MS" pitchFamily="66" charset="0"/>
              </a:rPr>
              <a:t> Спектральний склад світла.</a:t>
            </a:r>
            <a:endParaRPr lang="en-US" b="1" dirty="0">
              <a:solidFill>
                <a:schemeClr val="tx2">
                  <a:lumMod val="75000"/>
                </a:schemeClr>
              </a:solidFill>
              <a:latin typeface="Comic Sans MS" pitchFamily="66" charset="0"/>
            </a:endParaRPr>
          </a:p>
        </p:txBody>
      </p:sp>
      <p:sp>
        <p:nvSpPr>
          <p:cNvPr id="3" name="Подзаголовок 2"/>
          <p:cNvSpPr>
            <a:spLocks noGrp="1"/>
          </p:cNvSpPr>
          <p:nvPr>
            <p:ph type="subTitle" idx="1"/>
          </p:nvPr>
        </p:nvSpPr>
        <p:spPr/>
        <p:txBody>
          <a:bodyPr>
            <a:noAutofit/>
          </a:bodyPr>
          <a:lstStyle/>
          <a:p>
            <a:pPr algn="r"/>
            <a:r>
              <a:rPr lang="uk-UA" sz="1600" b="1" dirty="0" smtClean="0">
                <a:solidFill>
                  <a:schemeClr val="tx2">
                    <a:lumMod val="75000"/>
                  </a:schemeClr>
                </a:solidFill>
                <a:latin typeface="Comic Sans MS" pitchFamily="66" charset="0"/>
              </a:rPr>
              <a:t>Роботу виконала</a:t>
            </a:r>
          </a:p>
          <a:p>
            <a:pPr algn="r"/>
            <a:r>
              <a:rPr lang="uk-UA" sz="1600" b="1" dirty="0" smtClean="0">
                <a:solidFill>
                  <a:schemeClr val="tx2">
                    <a:lumMod val="75000"/>
                  </a:schemeClr>
                </a:solidFill>
                <a:latin typeface="Comic Sans MS" pitchFamily="66" charset="0"/>
              </a:rPr>
              <a:t>Учениця 11-А класу</a:t>
            </a:r>
          </a:p>
          <a:p>
            <a:pPr algn="r"/>
            <a:r>
              <a:rPr lang="uk-UA" sz="1600" b="1" dirty="0" smtClean="0">
                <a:solidFill>
                  <a:schemeClr val="tx2">
                    <a:lumMod val="75000"/>
                  </a:schemeClr>
                </a:solidFill>
                <a:latin typeface="Comic Sans MS" pitchFamily="66" charset="0"/>
              </a:rPr>
              <a:t>Макарівського НВК</a:t>
            </a:r>
          </a:p>
          <a:p>
            <a:pPr algn="r"/>
            <a:r>
              <a:rPr lang="uk-UA" sz="1600" b="1" dirty="0" smtClean="0">
                <a:solidFill>
                  <a:schemeClr val="tx2">
                    <a:lumMod val="75000"/>
                  </a:schemeClr>
                </a:solidFill>
                <a:latin typeface="Comic Sans MS" pitchFamily="66" charset="0"/>
              </a:rPr>
              <a:t>Заріцька Вікторія</a:t>
            </a:r>
          </a:p>
          <a:p>
            <a:pPr algn="r"/>
            <a:endParaRPr lang="uk-UA" sz="1600" b="1" dirty="0" smtClean="0">
              <a:solidFill>
                <a:schemeClr val="tx2">
                  <a:lumMod val="75000"/>
                </a:schemeClr>
              </a:solidFill>
              <a:latin typeface="Comic Sans MS" pitchFamily="66" charset="0"/>
            </a:endParaRPr>
          </a:p>
          <a:p>
            <a:pPr algn="r"/>
            <a:r>
              <a:rPr lang="uk-UA" sz="1600" b="1" dirty="0" smtClean="0">
                <a:solidFill>
                  <a:schemeClr val="tx2">
                    <a:lumMod val="75000"/>
                  </a:schemeClr>
                </a:solidFill>
                <a:latin typeface="Comic Sans MS" pitchFamily="66" charset="0"/>
              </a:rPr>
              <a:t>Вчитель </a:t>
            </a:r>
            <a:r>
              <a:rPr lang="uk-UA" sz="1600" b="1" dirty="0" err="1" smtClean="0">
                <a:solidFill>
                  <a:schemeClr val="tx2">
                    <a:lumMod val="75000"/>
                  </a:schemeClr>
                </a:solidFill>
                <a:latin typeface="Comic Sans MS" pitchFamily="66" charset="0"/>
              </a:rPr>
              <a:t>Оладько</a:t>
            </a:r>
            <a:r>
              <a:rPr lang="uk-UA" sz="1600" b="1" dirty="0" smtClean="0">
                <a:solidFill>
                  <a:schemeClr val="tx2">
                    <a:lumMod val="75000"/>
                  </a:schemeClr>
                </a:solidFill>
                <a:latin typeface="Comic Sans MS" pitchFamily="66" charset="0"/>
              </a:rPr>
              <a:t> В.К</a:t>
            </a:r>
            <a:r>
              <a:rPr lang="uk-UA" sz="1600" b="1" dirty="0" smtClean="0">
                <a:solidFill>
                  <a:schemeClr val="accent4">
                    <a:lumMod val="75000"/>
                  </a:schemeClr>
                </a:solidFill>
                <a:latin typeface="Comic Sans MS" pitchFamily="66" charset="0"/>
              </a:rPr>
              <a:t>.</a:t>
            </a:r>
          </a:p>
          <a:p>
            <a:pPr algn="r"/>
            <a:endParaRPr lang="uk-UA" sz="1600" b="1" dirty="0" smtClean="0">
              <a:solidFill>
                <a:schemeClr val="accent4">
                  <a:lumMod val="75000"/>
                </a:schemeClr>
              </a:solidFill>
              <a:latin typeface="Comic Sans MS" pitchFamily="66" charset="0"/>
            </a:endParaRPr>
          </a:p>
          <a:p>
            <a:r>
              <a:rPr lang="uk-UA" sz="1600" b="1" dirty="0" smtClean="0">
                <a:solidFill>
                  <a:schemeClr val="tx2">
                    <a:lumMod val="75000"/>
                  </a:schemeClr>
                </a:solidFill>
                <a:latin typeface="Comic Sans MS" pitchFamily="66" charset="0"/>
              </a:rPr>
              <a:t>2014</a:t>
            </a:r>
            <a:endParaRPr lang="en-US" sz="1600" b="1" dirty="0">
              <a:solidFill>
                <a:schemeClr val="tx2">
                  <a:lumMod val="75000"/>
                </a:schemeClr>
              </a:solidFill>
              <a:latin typeface="Comic Sans MS" pitchFamily="66" charset="0"/>
            </a:endParaRPr>
          </a:p>
        </p:txBody>
      </p:sp>
      <p:pic>
        <p:nvPicPr>
          <p:cNvPr id="6" name="Рисунок 5" descr="MVUKsbKRLRg.jpg"/>
          <p:cNvPicPr>
            <a:picLocks noChangeAspect="1"/>
          </p:cNvPicPr>
          <p:nvPr/>
        </p:nvPicPr>
        <p:blipFill>
          <a:blip r:embed="rId3"/>
          <a:stretch>
            <a:fillRect/>
          </a:stretch>
        </p:blipFill>
        <p:spPr>
          <a:xfrm>
            <a:off x="285720" y="3214686"/>
            <a:ext cx="3071834" cy="2898551"/>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c_MlCHgqPNU.jpg"/>
          <p:cNvPicPr>
            <a:picLocks noChangeAspect="1"/>
          </p:cNvPicPr>
          <p:nvPr/>
        </p:nvPicPr>
        <p:blipFill>
          <a:blip r:embed="rId2"/>
          <a:stretch>
            <a:fillRect/>
          </a:stretch>
        </p:blipFill>
        <p:spPr>
          <a:xfrm>
            <a:off x="0" y="0"/>
            <a:ext cx="9144000" cy="6858000"/>
          </a:xfrm>
          <a:prstGeom prst="rect">
            <a:avLst/>
          </a:prstGeom>
          <a:solidFill>
            <a:schemeClr val="accent1">
              <a:alpha val="60000"/>
            </a:schemeClr>
          </a:solidFill>
        </p:spPr>
      </p:pic>
      <p:sp>
        <p:nvSpPr>
          <p:cNvPr id="2" name="Заголовок 1"/>
          <p:cNvSpPr>
            <a:spLocks noGrp="1"/>
          </p:cNvSpPr>
          <p:nvPr>
            <p:ph type="title"/>
          </p:nvPr>
        </p:nvSpPr>
        <p:spPr/>
        <p:txBody>
          <a:bodyPr>
            <a:normAutofit fontScale="90000"/>
          </a:bodyPr>
          <a:lstStyle/>
          <a:p>
            <a:r>
              <a:rPr lang="uk-UA" dirty="0" smtClean="0">
                <a:latin typeface="Comic Sans MS" pitchFamily="66" charset="0"/>
              </a:rPr>
              <a:t>Різнокольоровий світ</a:t>
            </a:r>
            <a:br>
              <a:rPr lang="uk-UA" dirty="0" smtClean="0">
                <a:latin typeface="Comic Sans MS" pitchFamily="66" charset="0"/>
              </a:rPr>
            </a:br>
            <a:endParaRPr lang="en-US" dirty="0"/>
          </a:p>
        </p:txBody>
      </p:sp>
      <p:sp>
        <p:nvSpPr>
          <p:cNvPr id="3" name="Содержимое 2"/>
          <p:cNvSpPr>
            <a:spLocks noGrp="1"/>
          </p:cNvSpPr>
          <p:nvPr>
            <p:ph idx="1"/>
          </p:nvPr>
        </p:nvSpPr>
        <p:spPr>
          <a:xfrm>
            <a:off x="500034" y="1214423"/>
            <a:ext cx="8229600" cy="3357585"/>
          </a:xfrm>
          <a:solidFill>
            <a:schemeClr val="accent1">
              <a:alpha val="60000"/>
            </a:schemeClr>
          </a:solidFill>
        </p:spPr>
        <p:txBody>
          <a:bodyPr>
            <a:normAutofit lnSpcReduction="10000"/>
          </a:bodyPr>
          <a:lstStyle/>
          <a:p>
            <a:r>
              <a:rPr lang="uk-UA" sz="2000" dirty="0" smtClean="0"/>
              <a:t>Знаючи, що біле світло є </a:t>
            </a:r>
            <a:r>
              <a:rPr lang="uk-UA" sz="2000" i="1" dirty="0" smtClean="0"/>
              <a:t>складним, можна пояснити, чому навколишній світ, освітлений лише одним джерелом білого світла – Сонцем, ми бачимо різнокольоровим</a:t>
            </a:r>
            <a:r>
              <a:rPr lang="uk-UA" sz="2000" dirty="0" smtClean="0"/>
              <a:t>.</a:t>
            </a:r>
          </a:p>
          <a:p>
            <a:r>
              <a:rPr lang="uk-UA" sz="2000" dirty="0" smtClean="0"/>
              <a:t>Біла поверхня відбиває однаково промені всіх кольорів. Тому альбомний аркуш, освітлений джерелом білого світла, здається нам білим. Зелена трава, освітлена тим самим джерелом, відбиває переважно промені зеленого кольору, а решту поглинає. </a:t>
            </a:r>
          </a:p>
          <a:p>
            <a:r>
              <a:rPr lang="uk-UA" sz="2000" dirty="0" smtClean="0"/>
              <a:t>Синє світло, спрямоване на зелене листя рослин, майже цілком поглинається листям, бо таке листя відбиває переважно зелені промені, а інші – поглинає. Отже, листя, яке освітлене синім кольором, здаватиметься нам практично чорним.</a:t>
            </a:r>
            <a:endParaRPr lang="en-US" sz="2000" dirty="0"/>
          </a:p>
        </p:txBody>
      </p:sp>
      <p:pic>
        <p:nvPicPr>
          <p:cNvPr id="5" name="Рисунок 4" descr="j46s897El4w.jpg"/>
          <p:cNvPicPr>
            <a:picLocks noChangeAspect="1"/>
          </p:cNvPicPr>
          <p:nvPr/>
        </p:nvPicPr>
        <p:blipFill>
          <a:blip r:embed="rId3"/>
          <a:srcRect l="57156" t="6278" r="2767" b="6277"/>
          <a:stretch>
            <a:fillRect/>
          </a:stretch>
        </p:blipFill>
        <p:spPr>
          <a:xfrm>
            <a:off x="6643702" y="4643422"/>
            <a:ext cx="2384930" cy="2214578"/>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c_MlCHgqPNU.jpg"/>
          <p:cNvPicPr>
            <a:picLocks noChangeAspect="1"/>
          </p:cNvPicPr>
          <p:nvPr/>
        </p:nvPicPr>
        <p:blipFill>
          <a:blip r:embed="rId2"/>
          <a:stretch>
            <a:fillRect/>
          </a:stretch>
        </p:blipFill>
        <p:spPr>
          <a:xfrm>
            <a:off x="0" y="0"/>
            <a:ext cx="9144000" cy="6858000"/>
          </a:xfrm>
          <a:prstGeom prst="rect">
            <a:avLst/>
          </a:prstGeom>
        </p:spPr>
      </p:pic>
      <p:sp>
        <p:nvSpPr>
          <p:cNvPr id="2" name="Заголовок 1"/>
          <p:cNvSpPr>
            <a:spLocks noGrp="1"/>
          </p:cNvSpPr>
          <p:nvPr>
            <p:ph type="title"/>
          </p:nvPr>
        </p:nvSpPr>
        <p:spPr/>
        <p:txBody>
          <a:bodyPr/>
          <a:lstStyle/>
          <a:p>
            <a:r>
              <a:rPr lang="uk-UA" dirty="0" smtClean="0">
                <a:latin typeface="Comic Sans MS" pitchFamily="66" charset="0"/>
              </a:rPr>
              <a:t>Перевір себе </a:t>
            </a:r>
            <a:endParaRPr lang="en-US" dirty="0">
              <a:latin typeface="Comic Sans MS" pitchFamily="66" charset="0"/>
            </a:endParaRPr>
          </a:p>
        </p:txBody>
      </p:sp>
      <p:sp>
        <p:nvSpPr>
          <p:cNvPr id="3" name="Содержимое 2"/>
          <p:cNvSpPr>
            <a:spLocks noGrp="1"/>
          </p:cNvSpPr>
          <p:nvPr>
            <p:ph idx="1"/>
          </p:nvPr>
        </p:nvSpPr>
        <p:spPr>
          <a:xfrm>
            <a:off x="428596" y="2071678"/>
            <a:ext cx="8229600" cy="4525963"/>
          </a:xfrm>
          <a:solidFill>
            <a:schemeClr val="accent1">
              <a:alpha val="60000"/>
            </a:schemeClr>
          </a:solidFill>
        </p:spPr>
        <p:txBody>
          <a:bodyPr>
            <a:normAutofit/>
          </a:bodyPr>
          <a:lstStyle/>
          <a:p>
            <a:pPr>
              <a:buNone/>
            </a:pPr>
            <a:r>
              <a:rPr lang="uk-UA" sz="2800" dirty="0" smtClean="0">
                <a:latin typeface="Comic Sans MS" pitchFamily="66" charset="0"/>
              </a:rPr>
              <a:t>1. Що називають дисперсією світла?</a:t>
            </a:r>
          </a:p>
          <a:p>
            <a:pPr>
              <a:buNone/>
            </a:pPr>
            <a:r>
              <a:rPr lang="uk-UA" sz="2800" dirty="0" smtClean="0">
                <a:latin typeface="Comic Sans MS" pitchFamily="66" charset="0"/>
              </a:rPr>
              <a:t>2. У чому причина дисперсії світла?</a:t>
            </a:r>
          </a:p>
          <a:p>
            <a:pPr>
              <a:buNone/>
            </a:pPr>
            <a:r>
              <a:rPr lang="uk-UA" sz="2800" dirty="0" smtClean="0">
                <a:latin typeface="Comic Sans MS" pitchFamily="66" charset="0"/>
              </a:rPr>
              <a:t>3. Які природні явища можна пояснити дисперсією світла?</a:t>
            </a:r>
          </a:p>
          <a:p>
            <a:pPr>
              <a:buNone/>
            </a:pPr>
            <a:r>
              <a:rPr lang="uk-UA" sz="2800" dirty="0" smtClean="0">
                <a:latin typeface="Comic Sans MS" pitchFamily="66" charset="0"/>
              </a:rPr>
              <a:t>4. Поясніть, що означає вираз “ біле світло – складне світло ”.</a:t>
            </a:r>
          </a:p>
          <a:p>
            <a:pPr>
              <a:buNone/>
            </a:pPr>
            <a:r>
              <a:rPr lang="uk-UA" sz="2800" dirty="0" smtClean="0">
                <a:latin typeface="Comic Sans MS" pitchFamily="66" charset="0"/>
              </a:rPr>
              <a:t>5. Які кольори називають доповняльними?</a:t>
            </a:r>
          </a:p>
          <a:p>
            <a:pPr>
              <a:buNone/>
            </a:pPr>
            <a:r>
              <a:rPr lang="uk-UA" sz="2800" dirty="0" smtClean="0">
                <a:latin typeface="Comic Sans MS" pitchFamily="66" charset="0"/>
              </a:rPr>
              <a:t>6. Світло якого кольору відбиває виноград?</a:t>
            </a:r>
            <a:endParaRPr lang="en-US" sz="2800" dirty="0">
              <a:latin typeface="Comic Sans MS" pitchFamily="66" charset="0"/>
            </a:endParaRPr>
          </a:p>
        </p:txBody>
      </p:sp>
      <p:pic>
        <p:nvPicPr>
          <p:cNvPr id="1026" name="Picture 2" descr="C:\Program Files\Microsoft Office\MEDIA\CAGCAT10\j0297707.wmf"/>
          <p:cNvPicPr>
            <a:picLocks noChangeAspect="1" noChangeArrowheads="1"/>
          </p:cNvPicPr>
          <p:nvPr/>
        </p:nvPicPr>
        <p:blipFill>
          <a:blip r:embed="rId3"/>
          <a:srcRect/>
          <a:stretch>
            <a:fillRect/>
          </a:stretch>
        </p:blipFill>
        <p:spPr bwMode="auto">
          <a:xfrm rot="948331">
            <a:off x="229342" y="161396"/>
            <a:ext cx="1429240" cy="1758725"/>
          </a:xfrm>
          <a:prstGeom prst="rect">
            <a:avLst/>
          </a:prstGeom>
          <a:noFill/>
        </p:spPr>
      </p:pic>
      <p:pic>
        <p:nvPicPr>
          <p:cNvPr id="1027" name="Picture 3" descr="C:\Program Files\Microsoft Office\MEDIA\CAGCAT10\j0301252.wmf"/>
          <p:cNvPicPr>
            <a:picLocks noChangeAspect="1" noChangeArrowheads="1"/>
          </p:cNvPicPr>
          <p:nvPr/>
        </p:nvPicPr>
        <p:blipFill>
          <a:blip r:embed="rId4"/>
          <a:srcRect/>
          <a:stretch>
            <a:fillRect/>
          </a:stretch>
        </p:blipFill>
        <p:spPr bwMode="auto">
          <a:xfrm>
            <a:off x="7072330" y="214290"/>
            <a:ext cx="1829714" cy="1565453"/>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Висновок</a:t>
            </a:r>
            <a:endParaRPr lang="en-US" dirty="0"/>
          </a:p>
        </p:txBody>
      </p:sp>
      <p:sp>
        <p:nvSpPr>
          <p:cNvPr id="3" name="Содержимое 2"/>
          <p:cNvSpPr>
            <a:spLocks noGrp="1"/>
          </p:cNvSpPr>
          <p:nvPr>
            <p:ph idx="1"/>
          </p:nvPr>
        </p:nvSpPr>
        <p:spPr/>
        <p:txBody>
          <a:bodyPr/>
          <a:lstStyle/>
          <a:p>
            <a:r>
              <a:rPr lang="uk-UA" dirty="0" smtClean="0"/>
              <a:t>п</a:t>
            </a:r>
            <a:endParaRPr lang="en-US" dirty="0"/>
          </a:p>
        </p:txBody>
      </p:sp>
      <p:pic>
        <p:nvPicPr>
          <p:cNvPr id="4" name="Рисунок 3" descr="c_MlCHgqPNU.jpg"/>
          <p:cNvPicPr>
            <a:picLocks noChangeAspect="1"/>
          </p:cNvPicPr>
          <p:nvPr/>
        </p:nvPicPr>
        <p:blipFill>
          <a:blip r:embed="rId2"/>
          <a:stretch>
            <a:fillRect/>
          </a:stretch>
        </p:blipFill>
        <p:spPr>
          <a:xfrm>
            <a:off x="0" y="0"/>
            <a:ext cx="9144000" cy="6858000"/>
          </a:xfrm>
          <a:prstGeom prst="rect">
            <a:avLst/>
          </a:prstGeom>
        </p:spPr>
      </p:pic>
      <p:sp>
        <p:nvSpPr>
          <p:cNvPr id="5" name="TextBox 4"/>
          <p:cNvSpPr txBox="1"/>
          <p:nvPr/>
        </p:nvSpPr>
        <p:spPr>
          <a:xfrm>
            <a:off x="2285984" y="642918"/>
            <a:ext cx="3286148" cy="646331"/>
          </a:xfrm>
          <a:prstGeom prst="rect">
            <a:avLst/>
          </a:prstGeom>
          <a:noFill/>
        </p:spPr>
        <p:txBody>
          <a:bodyPr wrap="square" rtlCol="0">
            <a:spAutoFit/>
          </a:bodyPr>
          <a:lstStyle/>
          <a:p>
            <a:pPr algn="ctr"/>
            <a:r>
              <a:rPr lang="uk-UA" sz="3600" b="1" dirty="0" smtClean="0">
                <a:latin typeface="Comic Sans MS" pitchFamily="66" charset="0"/>
              </a:rPr>
              <a:t>Висновок</a:t>
            </a:r>
            <a:endParaRPr lang="en-US" sz="3600" b="1" dirty="0">
              <a:latin typeface="Comic Sans MS" pitchFamily="66" charset="0"/>
            </a:endParaRPr>
          </a:p>
        </p:txBody>
      </p:sp>
      <p:sp>
        <p:nvSpPr>
          <p:cNvPr id="6" name="TextBox 5"/>
          <p:cNvSpPr txBox="1"/>
          <p:nvPr/>
        </p:nvSpPr>
        <p:spPr>
          <a:xfrm>
            <a:off x="500034" y="2357430"/>
            <a:ext cx="8215370" cy="3785652"/>
          </a:xfrm>
          <a:prstGeom prst="rect">
            <a:avLst/>
          </a:prstGeom>
          <a:solidFill>
            <a:schemeClr val="accent1">
              <a:alpha val="60000"/>
            </a:schemeClr>
          </a:solidFill>
        </p:spPr>
        <p:txBody>
          <a:bodyPr wrap="square" rtlCol="0">
            <a:spAutoFit/>
          </a:bodyPr>
          <a:lstStyle/>
          <a:p>
            <a:r>
              <a:rPr lang="uk-UA" sz="2400" dirty="0" smtClean="0"/>
              <a:t>  Залежність поширення швидкості пучка світла в певному середовищі від кольору пучка називають дисперсією світла. У разі дисперсії біле світло, що пройшло, наприклад , крізь призму, утворює спектр, тобто виявляється розкладеним на сім спектральних кольорів. </a:t>
            </a:r>
          </a:p>
          <a:p>
            <a:r>
              <a:rPr lang="uk-UA" sz="2400" dirty="0" smtClean="0"/>
              <a:t>   У разі накладання двох різних кольорів утворюються інші кольори.</a:t>
            </a:r>
          </a:p>
          <a:p>
            <a:r>
              <a:rPr lang="uk-UA" sz="2400" dirty="0" smtClean="0"/>
              <a:t>   Завдяки тому, що різні тіла по-різному відбивають, заломлюють і поглинають світло, ми бачимо навколишній світ кольоровим.</a:t>
            </a:r>
            <a:endParaRPr lang="en-US" sz="2400" dirty="0"/>
          </a:p>
        </p:txBody>
      </p:sp>
      <p:pic>
        <p:nvPicPr>
          <p:cNvPr id="2050" name="Picture 2" descr="C:\Program Files\Microsoft Office\MEDIA\CAGCAT10\j0285444.wmf"/>
          <p:cNvPicPr>
            <a:picLocks noChangeAspect="1" noChangeArrowheads="1"/>
          </p:cNvPicPr>
          <p:nvPr/>
        </p:nvPicPr>
        <p:blipFill>
          <a:blip r:embed="rId3"/>
          <a:srcRect/>
          <a:stretch>
            <a:fillRect/>
          </a:stretch>
        </p:blipFill>
        <p:spPr bwMode="auto">
          <a:xfrm rot="1031523">
            <a:off x="7072330" y="214290"/>
            <a:ext cx="1795882" cy="1796796"/>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Висновок</a:t>
            </a:r>
            <a:endParaRPr lang="en-US" dirty="0"/>
          </a:p>
        </p:txBody>
      </p:sp>
      <p:sp>
        <p:nvSpPr>
          <p:cNvPr id="3" name="Содержимое 2"/>
          <p:cNvSpPr>
            <a:spLocks noGrp="1"/>
          </p:cNvSpPr>
          <p:nvPr>
            <p:ph idx="1"/>
          </p:nvPr>
        </p:nvSpPr>
        <p:spPr/>
        <p:txBody>
          <a:bodyPr/>
          <a:lstStyle/>
          <a:p>
            <a:r>
              <a:rPr lang="uk-UA" dirty="0" smtClean="0"/>
              <a:t>п</a:t>
            </a:r>
            <a:endParaRPr lang="en-US" dirty="0"/>
          </a:p>
        </p:txBody>
      </p:sp>
      <p:pic>
        <p:nvPicPr>
          <p:cNvPr id="4" name="Рисунок 3" descr="c_MlCHgqPNU.jpg"/>
          <p:cNvPicPr>
            <a:picLocks noChangeAspect="1"/>
          </p:cNvPicPr>
          <p:nvPr/>
        </p:nvPicPr>
        <p:blipFill>
          <a:blip r:embed="rId2"/>
          <a:stretch>
            <a:fillRect/>
          </a:stretch>
        </p:blipFill>
        <p:spPr>
          <a:xfrm>
            <a:off x="0" y="0"/>
            <a:ext cx="9144000" cy="6858000"/>
          </a:xfrm>
          <a:prstGeom prst="rect">
            <a:avLst/>
          </a:prstGeom>
        </p:spPr>
      </p:pic>
      <p:sp>
        <p:nvSpPr>
          <p:cNvPr id="5" name="TextBox 4"/>
          <p:cNvSpPr txBox="1"/>
          <p:nvPr/>
        </p:nvSpPr>
        <p:spPr>
          <a:xfrm>
            <a:off x="2285984" y="642918"/>
            <a:ext cx="3286148" cy="1200329"/>
          </a:xfrm>
          <a:prstGeom prst="rect">
            <a:avLst/>
          </a:prstGeom>
          <a:noFill/>
        </p:spPr>
        <p:txBody>
          <a:bodyPr wrap="square" rtlCol="0">
            <a:spAutoFit/>
          </a:bodyPr>
          <a:lstStyle/>
          <a:p>
            <a:pPr algn="ctr"/>
            <a:r>
              <a:rPr lang="uk-UA" sz="3600" b="1" dirty="0" smtClean="0">
                <a:latin typeface="Comic Sans MS" pitchFamily="66" charset="0"/>
              </a:rPr>
              <a:t>Використана література</a:t>
            </a:r>
            <a:endParaRPr lang="en-US" sz="3600" b="1" dirty="0">
              <a:latin typeface="Comic Sans MS" pitchFamily="66" charset="0"/>
            </a:endParaRPr>
          </a:p>
        </p:txBody>
      </p:sp>
      <p:sp>
        <p:nvSpPr>
          <p:cNvPr id="6" name="TextBox 5"/>
          <p:cNvSpPr txBox="1"/>
          <p:nvPr/>
        </p:nvSpPr>
        <p:spPr>
          <a:xfrm>
            <a:off x="500034" y="2357430"/>
            <a:ext cx="8215370" cy="461665"/>
          </a:xfrm>
          <a:prstGeom prst="rect">
            <a:avLst/>
          </a:prstGeom>
          <a:solidFill>
            <a:schemeClr val="accent1">
              <a:alpha val="60000"/>
            </a:schemeClr>
          </a:solidFill>
        </p:spPr>
        <p:txBody>
          <a:bodyPr wrap="square" rtlCol="0">
            <a:spAutoFit/>
          </a:bodyPr>
          <a:lstStyle/>
          <a:p>
            <a:r>
              <a:rPr lang="uk-UA" sz="2400" dirty="0" smtClean="0"/>
              <a:t>  </a:t>
            </a:r>
            <a:r>
              <a:rPr lang="uk-UA" dirty="0" smtClean="0"/>
              <a:t>Підручник з фізики 7 клас Божинова, </a:t>
            </a:r>
            <a:r>
              <a:rPr lang="uk-UA" dirty="0" smtClean="0"/>
              <a:t>Кірюхін</a:t>
            </a:r>
            <a:r>
              <a:rPr lang="uk-UA" dirty="0" smtClean="0"/>
              <a:t>, </a:t>
            </a:r>
            <a:r>
              <a:rPr lang="uk-UA" dirty="0" smtClean="0"/>
              <a:t>Кірюхіна</a:t>
            </a:r>
            <a:r>
              <a:rPr lang="uk-UA" dirty="0" smtClean="0"/>
              <a:t>.</a:t>
            </a:r>
            <a:endParaRPr lang="en-US" dirty="0"/>
          </a:p>
        </p:txBody>
      </p:sp>
      <p:pic>
        <p:nvPicPr>
          <p:cNvPr id="3074" name="Picture 2" descr="C:\Program Files\Microsoft Office\MEDIA\CAGCAT10\j0285750.wmf"/>
          <p:cNvPicPr>
            <a:picLocks noChangeAspect="1" noChangeArrowheads="1"/>
          </p:cNvPicPr>
          <p:nvPr/>
        </p:nvPicPr>
        <p:blipFill>
          <a:blip r:embed="rId3"/>
          <a:srcRect/>
          <a:stretch>
            <a:fillRect/>
          </a:stretch>
        </p:blipFill>
        <p:spPr bwMode="auto">
          <a:xfrm>
            <a:off x="214282" y="5500702"/>
            <a:ext cx="1824228" cy="1121054"/>
          </a:xfrm>
          <a:prstGeom prst="rect">
            <a:avLst/>
          </a:prstGeom>
          <a:noFill/>
        </p:spPr>
      </p:pic>
      <p:pic>
        <p:nvPicPr>
          <p:cNvPr id="3076" name="Picture 4" descr="C:\Program Files\Microsoft Office\MEDIA\CAGCAT10\j0299125.wmf"/>
          <p:cNvPicPr>
            <a:picLocks noChangeAspect="1" noChangeArrowheads="1"/>
          </p:cNvPicPr>
          <p:nvPr/>
        </p:nvPicPr>
        <p:blipFill>
          <a:blip r:embed="rId4"/>
          <a:srcRect/>
          <a:stretch>
            <a:fillRect/>
          </a:stretch>
        </p:blipFill>
        <p:spPr bwMode="auto">
          <a:xfrm>
            <a:off x="285720" y="285728"/>
            <a:ext cx="1100023" cy="1805026"/>
          </a:xfrm>
          <a:prstGeom prst="rect">
            <a:avLst/>
          </a:prstGeom>
          <a:noFill/>
        </p:spPr>
      </p:pic>
      <p:pic>
        <p:nvPicPr>
          <p:cNvPr id="3077" name="Picture 5" descr="C:\Program Files\Microsoft Office\MEDIA\CAGCAT10\j0195384.wmf"/>
          <p:cNvPicPr>
            <a:picLocks noChangeAspect="1" noChangeArrowheads="1"/>
          </p:cNvPicPr>
          <p:nvPr/>
        </p:nvPicPr>
        <p:blipFill>
          <a:blip r:embed="rId5"/>
          <a:srcRect/>
          <a:stretch>
            <a:fillRect/>
          </a:stretch>
        </p:blipFill>
        <p:spPr bwMode="auto">
          <a:xfrm>
            <a:off x="6929454" y="214290"/>
            <a:ext cx="1795882" cy="1833372"/>
          </a:xfrm>
          <a:prstGeom prst="rect">
            <a:avLst/>
          </a:prstGeom>
          <a:noFill/>
        </p:spPr>
      </p:pic>
      <p:pic>
        <p:nvPicPr>
          <p:cNvPr id="3078" name="Picture 6" descr="C:\Program Files\Microsoft Office\MEDIA\CAGCAT10\j0196400.wmf"/>
          <p:cNvPicPr>
            <a:picLocks noChangeAspect="1" noChangeArrowheads="1"/>
          </p:cNvPicPr>
          <p:nvPr/>
        </p:nvPicPr>
        <p:blipFill>
          <a:blip r:embed="rId6"/>
          <a:srcRect/>
          <a:stretch>
            <a:fillRect/>
          </a:stretch>
        </p:blipFill>
        <p:spPr bwMode="auto">
          <a:xfrm>
            <a:off x="7448702" y="5045659"/>
            <a:ext cx="1695298" cy="1812341"/>
          </a:xfrm>
          <a:prstGeom prst="rect">
            <a:avLst/>
          </a:prstGeom>
          <a:noFill/>
        </p:spPr>
      </p:pic>
      <p:sp>
        <p:nvSpPr>
          <p:cNvPr id="13" name="TextBox 12"/>
          <p:cNvSpPr txBox="1"/>
          <p:nvPr/>
        </p:nvSpPr>
        <p:spPr>
          <a:xfrm>
            <a:off x="500034" y="3000373"/>
            <a:ext cx="8143932" cy="1077218"/>
          </a:xfrm>
          <a:prstGeom prst="rect">
            <a:avLst/>
          </a:prstGeom>
          <a:solidFill>
            <a:schemeClr val="accent1">
              <a:alpha val="60000"/>
            </a:schemeClr>
          </a:solidFill>
        </p:spPr>
        <p:txBody>
          <a:bodyPr wrap="square" rtlCol="0">
            <a:spAutoFit/>
          </a:bodyPr>
          <a:lstStyle/>
          <a:p>
            <a:r>
              <a:rPr lang="en-US" sz="1600" dirty="0" smtClean="0"/>
              <a:t>http</a:t>
            </a:r>
            <a:r>
              <a:rPr lang="en-US" sz="1600" dirty="0" smtClean="0"/>
              <a:t>://images.yandex.ua/yandsearch?text=%D0%BD%D1%8C%D1%8E%D1%82%D0%BE%D0%BD%20%D1%96%20%D0%B4%D0%B8%D1%81%D0%BF%D0%B5%D1%80%D1%81%D1%96%D1%8F%20%D1%81%D0%B2%D1%96%D1%82%D0%BB%D0%B0&amp;uinfo=ww-1265-wh-866-fw-1040-fh-598-pd-1</a:t>
            </a:r>
            <a:endParaRPr lang="en-US" sz="1600" dirty="0"/>
          </a:p>
        </p:txBody>
      </p:sp>
      <p:sp>
        <p:nvSpPr>
          <p:cNvPr id="14" name="TextBox 13"/>
          <p:cNvSpPr txBox="1"/>
          <p:nvPr/>
        </p:nvSpPr>
        <p:spPr>
          <a:xfrm>
            <a:off x="500034" y="4286256"/>
            <a:ext cx="8143932" cy="954107"/>
          </a:xfrm>
          <a:prstGeom prst="rect">
            <a:avLst/>
          </a:prstGeom>
          <a:solidFill>
            <a:schemeClr val="accent1">
              <a:alpha val="60000"/>
            </a:schemeClr>
          </a:solidFill>
        </p:spPr>
        <p:txBody>
          <a:bodyPr wrap="square" rtlCol="0">
            <a:spAutoFit/>
          </a:bodyPr>
          <a:lstStyle/>
          <a:p>
            <a:r>
              <a:rPr lang="en-US" sz="1400" dirty="0" smtClean="0"/>
              <a:t>http://yandex.ua/yandsearch?text=%D0%B4%D0%BE%D0%BF%D0%BE%D0%B2%D0%BD%D1%8F%D0%BB%D1%8C%D0%BD%D1%96%20%D0%BA%D0%BE%D0%BB%D1%8C%D0%BE%D1%80%D0%B8%20%D1%83%20%D0%B4%D0%B8%D1%81%D0%BF%D0%B5%D1%80%D1%81%D1%96%D1%97%20%D1%81%D0%B2%D1%96%D1%82%D0%BB%D0%B0&amp;clid=1993851&amp;lr=143</a:t>
            </a:r>
            <a:endParaRPr lang="en-US"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c_MlCHgqPNU.jpg"/>
          <p:cNvPicPr>
            <a:picLocks noChangeAspect="1"/>
          </p:cNvPicPr>
          <p:nvPr/>
        </p:nvPicPr>
        <p:blipFill>
          <a:blip r:embed="rId2"/>
          <a:stretch>
            <a:fillRect/>
          </a:stretch>
        </p:blipFill>
        <p:spPr>
          <a:xfrm>
            <a:off x="0" y="0"/>
            <a:ext cx="9144000" cy="6858000"/>
          </a:xfrm>
          <a:prstGeom prst="rect">
            <a:avLst/>
          </a:prstGeom>
        </p:spPr>
      </p:pic>
      <p:sp>
        <p:nvSpPr>
          <p:cNvPr id="2" name="Заголовок 1"/>
          <p:cNvSpPr>
            <a:spLocks noGrp="1"/>
          </p:cNvSpPr>
          <p:nvPr>
            <p:ph type="title"/>
          </p:nvPr>
        </p:nvSpPr>
        <p:spPr/>
        <p:txBody>
          <a:bodyPr/>
          <a:lstStyle/>
          <a:p>
            <a:r>
              <a:rPr lang="uk-UA" dirty="0" smtClean="0">
                <a:latin typeface="Comic Sans MS" pitchFamily="66" charset="0"/>
              </a:rPr>
              <a:t>План</a:t>
            </a:r>
            <a:endParaRPr lang="en-US" dirty="0">
              <a:latin typeface="Comic Sans MS" pitchFamily="66" charset="0"/>
            </a:endParaRPr>
          </a:p>
        </p:txBody>
      </p:sp>
      <p:sp>
        <p:nvSpPr>
          <p:cNvPr id="3" name="Содержимое 2"/>
          <p:cNvSpPr>
            <a:spLocks noGrp="1"/>
          </p:cNvSpPr>
          <p:nvPr>
            <p:ph idx="1"/>
          </p:nvPr>
        </p:nvSpPr>
        <p:spPr>
          <a:solidFill>
            <a:schemeClr val="accent1">
              <a:alpha val="60000"/>
            </a:schemeClr>
          </a:solidFill>
        </p:spPr>
        <p:txBody>
          <a:bodyPr>
            <a:normAutofit fontScale="85000" lnSpcReduction="20000"/>
          </a:bodyPr>
          <a:lstStyle/>
          <a:p>
            <a:r>
              <a:rPr lang="uk-UA" dirty="0" smtClean="0">
                <a:latin typeface="Comic Sans MS" pitchFamily="66" charset="0"/>
              </a:rPr>
              <a:t>Епіграф</a:t>
            </a:r>
          </a:p>
          <a:p>
            <a:r>
              <a:rPr lang="uk-UA" dirty="0" smtClean="0">
                <a:latin typeface="Comic Sans MS" pitchFamily="66" charset="0"/>
              </a:rPr>
              <a:t>Історія виникнення дисперсії світла</a:t>
            </a:r>
          </a:p>
          <a:p>
            <a:r>
              <a:rPr lang="uk-UA" dirty="0" smtClean="0">
                <a:latin typeface="Comic Sans MS" pitchFamily="66" charset="0"/>
              </a:rPr>
              <a:t>Дослід Ньютона</a:t>
            </a:r>
          </a:p>
          <a:p>
            <a:r>
              <a:rPr lang="uk-UA" dirty="0" smtClean="0">
                <a:latin typeface="Comic Sans MS" pitchFamily="66" charset="0"/>
              </a:rPr>
              <a:t>Розкладання білого світла в спектрі</a:t>
            </a:r>
          </a:p>
          <a:p>
            <a:r>
              <a:rPr lang="uk-UA" dirty="0" smtClean="0">
                <a:latin typeface="Comic Sans MS" pitchFamily="66" charset="0"/>
              </a:rPr>
              <a:t>Дисперсія світла</a:t>
            </a:r>
          </a:p>
          <a:p>
            <a:r>
              <a:rPr lang="uk-UA" dirty="0" smtClean="0">
                <a:latin typeface="Comic Sans MS" pitchFamily="66" charset="0"/>
              </a:rPr>
              <a:t>Характеризування кольорів</a:t>
            </a:r>
          </a:p>
          <a:p>
            <a:r>
              <a:rPr lang="uk-UA" dirty="0" smtClean="0">
                <a:latin typeface="Comic Sans MS" pitchFamily="66" charset="0"/>
              </a:rPr>
              <a:t>Різнокольоровий світ</a:t>
            </a:r>
          </a:p>
          <a:p>
            <a:r>
              <a:rPr lang="uk-UA" dirty="0" smtClean="0">
                <a:latin typeface="Comic Sans MS" pitchFamily="66" charset="0"/>
              </a:rPr>
              <a:t>Перевір себе</a:t>
            </a:r>
          </a:p>
          <a:p>
            <a:r>
              <a:rPr lang="uk-UA" dirty="0" smtClean="0">
                <a:latin typeface="Comic Sans MS" pitchFamily="66" charset="0"/>
              </a:rPr>
              <a:t>Висновок</a:t>
            </a:r>
          </a:p>
          <a:p>
            <a:r>
              <a:rPr lang="uk-UA" dirty="0" smtClean="0">
                <a:latin typeface="Comic Sans MS" pitchFamily="66" charset="0"/>
              </a:rPr>
              <a:t>Використана література</a:t>
            </a:r>
            <a:endParaRPr lang="en-US" dirty="0">
              <a:latin typeface="Comic Sans MS" pitchFamily="66"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c_MlCHgqPNU.jpg"/>
          <p:cNvPicPr>
            <a:picLocks noChangeAspect="1"/>
          </p:cNvPicPr>
          <p:nvPr/>
        </p:nvPicPr>
        <p:blipFill>
          <a:blip r:embed="rId2"/>
          <a:stretch>
            <a:fillRect/>
          </a:stretch>
        </p:blipFill>
        <p:spPr>
          <a:xfrm>
            <a:off x="0" y="0"/>
            <a:ext cx="9144000" cy="6858000"/>
          </a:xfrm>
          <a:prstGeom prst="rect">
            <a:avLst/>
          </a:prstGeom>
        </p:spPr>
      </p:pic>
      <p:sp>
        <p:nvSpPr>
          <p:cNvPr id="2" name="Заголовок 1"/>
          <p:cNvSpPr>
            <a:spLocks noGrp="1"/>
          </p:cNvSpPr>
          <p:nvPr>
            <p:ph type="title"/>
          </p:nvPr>
        </p:nvSpPr>
        <p:spPr>
          <a:xfrm>
            <a:off x="457200" y="142852"/>
            <a:ext cx="8229600" cy="714380"/>
          </a:xfrm>
        </p:spPr>
        <p:txBody>
          <a:bodyPr>
            <a:normAutofit fontScale="90000"/>
          </a:bodyPr>
          <a:lstStyle/>
          <a:p>
            <a:r>
              <a:rPr lang="uk-UA" b="1" dirty="0" smtClean="0"/>
              <a:t>Епіграф</a:t>
            </a:r>
            <a:endParaRPr lang="en-US" b="1" dirty="0"/>
          </a:p>
        </p:txBody>
      </p:sp>
      <p:sp>
        <p:nvSpPr>
          <p:cNvPr id="3" name="Содержимое 2"/>
          <p:cNvSpPr>
            <a:spLocks noGrp="1"/>
          </p:cNvSpPr>
          <p:nvPr>
            <p:ph idx="1"/>
          </p:nvPr>
        </p:nvSpPr>
        <p:spPr>
          <a:xfrm>
            <a:off x="500034" y="4286256"/>
            <a:ext cx="8229600" cy="2328865"/>
          </a:xfrm>
          <a:solidFill>
            <a:schemeClr val="accent1">
              <a:alpha val="60000"/>
            </a:schemeClr>
          </a:solidFill>
        </p:spPr>
        <p:txBody>
          <a:bodyPr>
            <a:normAutofit fontScale="92500" lnSpcReduction="20000"/>
          </a:bodyPr>
          <a:lstStyle/>
          <a:p>
            <a:r>
              <a:rPr lang="uk-UA" dirty="0" smtClean="0">
                <a:latin typeface="Monotype Corsiva" pitchFamily="66" charset="0"/>
              </a:rPr>
              <a:t>Сонячний літній день. І раптом на небі з’явилася хмаринка, пішов дощик, який начебто “ не помічає ”, що сонце продовжує світити. Такий дощ у народі називають сліпим. Дощик ще не встиг закінчитись, а на небі засяяла різнобарвна веселка. Чому вона з’явилася? Відповідь ви дізнаєтесь у цій презентації.</a:t>
            </a:r>
            <a:endParaRPr lang="en-US" dirty="0">
              <a:latin typeface="Monotype Corsiva" pitchFamily="66" charset="0"/>
            </a:endParaRPr>
          </a:p>
        </p:txBody>
      </p:sp>
      <p:pic>
        <p:nvPicPr>
          <p:cNvPr id="5" name="Рисунок 4" descr="630147.jpg"/>
          <p:cNvPicPr>
            <a:picLocks noChangeAspect="1"/>
          </p:cNvPicPr>
          <p:nvPr/>
        </p:nvPicPr>
        <p:blipFill>
          <a:blip r:embed="rId3"/>
          <a:stretch>
            <a:fillRect/>
          </a:stretch>
        </p:blipFill>
        <p:spPr>
          <a:xfrm>
            <a:off x="214282" y="1071546"/>
            <a:ext cx="3643338" cy="285752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9" name="Выноска-облако 8"/>
          <p:cNvSpPr/>
          <p:nvPr/>
        </p:nvSpPr>
        <p:spPr>
          <a:xfrm>
            <a:off x="5929322" y="357166"/>
            <a:ext cx="3000396" cy="1928826"/>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357950" y="500042"/>
            <a:ext cx="2286016" cy="1200329"/>
          </a:xfrm>
          <a:prstGeom prst="rect">
            <a:avLst/>
          </a:prstGeom>
          <a:noFill/>
        </p:spPr>
        <p:txBody>
          <a:bodyPr wrap="square" rtlCol="0">
            <a:spAutoFit/>
          </a:bodyPr>
          <a:lstStyle/>
          <a:p>
            <a:r>
              <a:rPr lang="uk-UA" dirty="0" smtClean="0">
                <a:latin typeface="Comic Sans MS" pitchFamily="66" charset="0"/>
              </a:rPr>
              <a:t>Явище, подібне до веселки, можна спостерігати в бризках фонтану</a:t>
            </a:r>
            <a:endParaRPr lang="en-US" dirty="0">
              <a:latin typeface="Comic Sans MS" pitchFamily="66"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c_MlCHgqPNU.jpg"/>
          <p:cNvPicPr>
            <a:picLocks noChangeAspect="1"/>
          </p:cNvPicPr>
          <p:nvPr/>
        </p:nvPicPr>
        <p:blipFill>
          <a:blip r:embed="rId2"/>
          <a:stretch>
            <a:fillRect/>
          </a:stretch>
        </p:blipFill>
        <p:spPr>
          <a:xfrm>
            <a:off x="0" y="0"/>
            <a:ext cx="9144000" cy="6858000"/>
          </a:xfrm>
          <a:prstGeom prst="rect">
            <a:avLst/>
          </a:prstGeom>
        </p:spPr>
      </p:pic>
      <p:sp>
        <p:nvSpPr>
          <p:cNvPr id="2" name="Заголовок 1"/>
          <p:cNvSpPr>
            <a:spLocks noGrp="1"/>
          </p:cNvSpPr>
          <p:nvPr>
            <p:ph type="title"/>
          </p:nvPr>
        </p:nvSpPr>
        <p:spPr/>
        <p:txBody>
          <a:bodyPr>
            <a:normAutofit fontScale="90000"/>
          </a:bodyPr>
          <a:lstStyle/>
          <a:p>
            <a:r>
              <a:rPr lang="uk-UA" b="1" dirty="0" smtClean="0"/>
              <a:t>Історія виникнення дисперсії світла</a:t>
            </a:r>
            <a:endParaRPr lang="en-US" b="1" dirty="0"/>
          </a:p>
        </p:txBody>
      </p:sp>
      <p:sp>
        <p:nvSpPr>
          <p:cNvPr id="3" name="Содержимое 2"/>
          <p:cNvSpPr>
            <a:spLocks noGrp="1"/>
          </p:cNvSpPr>
          <p:nvPr>
            <p:ph idx="1"/>
          </p:nvPr>
        </p:nvSpPr>
        <p:spPr>
          <a:xfrm>
            <a:off x="457200" y="1714488"/>
            <a:ext cx="4757742" cy="4929222"/>
          </a:xfrm>
          <a:solidFill>
            <a:schemeClr val="accent1">
              <a:alpha val="58000"/>
            </a:schemeClr>
          </a:solidFill>
        </p:spPr>
        <p:txBody>
          <a:bodyPr>
            <a:normAutofit/>
          </a:bodyPr>
          <a:lstStyle/>
          <a:p>
            <a:r>
              <a:rPr lang="uk-UA" sz="2000" dirty="0" smtClean="0">
                <a:latin typeface="Comic Sans MS" pitchFamily="66" charset="0"/>
              </a:rPr>
              <a:t>Явище розкладання білого світла на спектр за допомогою призми було відоме досить давно, але пояснити це явище зміг лише І. Ньютон. Ньютон, вивчаючи явище розкладання білого світла на спектр, приходить до висновку, що біле світло є складним, тобто складається із суми простих кольорових променів.</a:t>
            </a:r>
          </a:p>
          <a:p>
            <a:endParaRPr lang="uk-UA" sz="2000" dirty="0" smtClean="0">
              <a:latin typeface="Comic Sans MS" pitchFamily="66" charset="0"/>
            </a:endParaRPr>
          </a:p>
        </p:txBody>
      </p:sp>
      <p:pic>
        <p:nvPicPr>
          <p:cNvPr id="5" name="Рисунок 4" descr="njuton.jpg"/>
          <p:cNvPicPr>
            <a:picLocks noChangeAspect="1"/>
          </p:cNvPicPr>
          <p:nvPr/>
        </p:nvPicPr>
        <p:blipFill>
          <a:blip r:embed="rId3"/>
          <a:stretch>
            <a:fillRect/>
          </a:stretch>
        </p:blipFill>
        <p:spPr>
          <a:xfrm>
            <a:off x="5429256" y="1714488"/>
            <a:ext cx="3432840" cy="471488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c_MlCHgqPNU.jpg"/>
          <p:cNvPicPr>
            <a:picLocks noChangeAspect="1"/>
          </p:cNvPicPr>
          <p:nvPr/>
        </p:nvPicPr>
        <p:blipFill>
          <a:blip r:embed="rId2"/>
          <a:stretch>
            <a:fillRect/>
          </a:stretch>
        </p:blipFill>
        <p:spPr>
          <a:xfrm>
            <a:off x="0" y="0"/>
            <a:ext cx="9144000" cy="6858000"/>
          </a:xfrm>
          <a:prstGeom prst="rect">
            <a:avLst/>
          </a:prstGeom>
        </p:spPr>
      </p:pic>
      <p:sp>
        <p:nvSpPr>
          <p:cNvPr id="2" name="Заголовок 1"/>
          <p:cNvSpPr>
            <a:spLocks noGrp="1"/>
          </p:cNvSpPr>
          <p:nvPr>
            <p:ph type="title"/>
          </p:nvPr>
        </p:nvSpPr>
        <p:spPr>
          <a:xfrm>
            <a:off x="428596" y="142852"/>
            <a:ext cx="8229600" cy="1143000"/>
          </a:xfrm>
        </p:spPr>
        <p:txBody>
          <a:bodyPr/>
          <a:lstStyle/>
          <a:p>
            <a:r>
              <a:rPr lang="uk-UA" dirty="0" smtClean="0">
                <a:latin typeface="Comic Sans MS" pitchFamily="66" charset="0"/>
              </a:rPr>
              <a:t>Дослід Ньютона</a:t>
            </a:r>
            <a:endParaRPr lang="en-US" dirty="0">
              <a:latin typeface="Comic Sans MS" pitchFamily="66" charset="0"/>
            </a:endParaRPr>
          </a:p>
        </p:txBody>
      </p:sp>
      <p:sp>
        <p:nvSpPr>
          <p:cNvPr id="3" name="Содержимое 2"/>
          <p:cNvSpPr>
            <a:spLocks noGrp="1"/>
          </p:cNvSpPr>
          <p:nvPr>
            <p:ph idx="1"/>
          </p:nvPr>
        </p:nvSpPr>
        <p:spPr>
          <a:xfrm>
            <a:off x="5572132" y="1285861"/>
            <a:ext cx="3114668" cy="5429288"/>
          </a:xfrm>
          <a:solidFill>
            <a:schemeClr val="accent1">
              <a:alpha val="60000"/>
            </a:schemeClr>
          </a:solid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txBody>
          <a:bodyPr>
            <a:normAutofit/>
          </a:bodyPr>
          <a:lstStyle/>
          <a:p>
            <a:pPr>
              <a:buNone/>
            </a:pPr>
            <a:r>
              <a:rPr lang="uk-UA" sz="1900" dirty="0" smtClean="0">
                <a:latin typeface="Comic Sans MS" pitchFamily="66" charset="0"/>
              </a:rPr>
              <a:t>     На </a:t>
            </a:r>
            <a:r>
              <a:rPr lang="uk-UA" sz="1900" dirty="0" smtClean="0">
                <a:latin typeface="Comic Sans MS" pitchFamily="66" charset="0"/>
              </a:rPr>
              <a:t>шляху сонячного світла ставили призму, а за призмою – екран. На екрані спостерігали спектр, тобто видовжене зображення круглого отвору, нібито складене із багатьох кольорових кружечків. При цьому найбільше відхилення мали фіолетові промені – один кінець спектра – і найменше відхилення – червоні – другій кінець спектра.</a:t>
            </a:r>
            <a:endParaRPr lang="en-US" sz="1900" dirty="0" smtClean="0">
              <a:latin typeface="Comic Sans MS" pitchFamily="66" charset="0"/>
            </a:endParaRPr>
          </a:p>
          <a:p>
            <a:endParaRPr lang="en-US" dirty="0"/>
          </a:p>
        </p:txBody>
      </p:sp>
      <p:pic>
        <p:nvPicPr>
          <p:cNvPr id="6" name="Рисунок 5" descr="Cb37bAfwydw.jpg"/>
          <p:cNvPicPr>
            <a:picLocks noChangeAspect="1"/>
          </p:cNvPicPr>
          <p:nvPr/>
        </p:nvPicPr>
        <p:blipFill>
          <a:blip r:embed="rId3"/>
          <a:stretch>
            <a:fillRect/>
          </a:stretch>
        </p:blipFill>
        <p:spPr>
          <a:xfrm>
            <a:off x="357158" y="3286124"/>
            <a:ext cx="5072098" cy="313460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7" name="TextBox 6"/>
          <p:cNvSpPr txBox="1"/>
          <p:nvPr/>
        </p:nvSpPr>
        <p:spPr>
          <a:xfrm>
            <a:off x="428596" y="1285860"/>
            <a:ext cx="5143536" cy="1754326"/>
          </a:xfrm>
          <a:prstGeom prst="rect">
            <a:avLst/>
          </a:prstGeom>
          <a:solidFill>
            <a:schemeClr val="accent1">
              <a:alpha val="60000"/>
            </a:schemeClr>
          </a:solid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txBody>
          <a:bodyPr wrap="square" rtlCol="0">
            <a:spAutoFit/>
          </a:bodyPr>
          <a:lstStyle/>
          <a:p>
            <a:r>
              <a:rPr lang="uk-UA" dirty="0" smtClean="0">
                <a:latin typeface="Comic Sans MS" pitchFamily="66" charset="0"/>
              </a:rPr>
              <a:t>Ньютон працював із простою установкою. На малюнку показано дослід Ньютона із встановлення явища дисперсії світла(1754). У вікні затемненої кімнати було пророблено маленький отвір, через який проходив вузький пучок сонячного світла.</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c_MlCHgqPNU.jpg"/>
          <p:cNvPicPr>
            <a:picLocks noChangeAspect="1"/>
          </p:cNvPicPr>
          <p:nvPr/>
        </p:nvPicPr>
        <p:blipFill>
          <a:blip r:embed="rId2"/>
          <a:stretch>
            <a:fillRect/>
          </a:stretch>
        </p:blipFill>
        <p:spPr>
          <a:xfrm>
            <a:off x="0" y="0"/>
            <a:ext cx="9144000" cy="6858000"/>
          </a:xfrm>
          <a:prstGeom prst="rect">
            <a:avLst/>
          </a:prstGeom>
        </p:spPr>
      </p:pic>
      <p:sp>
        <p:nvSpPr>
          <p:cNvPr id="2" name="Заголовок 1"/>
          <p:cNvSpPr>
            <a:spLocks noGrp="1"/>
          </p:cNvSpPr>
          <p:nvPr>
            <p:ph type="title"/>
          </p:nvPr>
        </p:nvSpPr>
        <p:spPr/>
        <p:txBody>
          <a:bodyPr>
            <a:normAutofit fontScale="90000"/>
          </a:bodyPr>
          <a:lstStyle/>
          <a:p>
            <a:r>
              <a:rPr lang="uk-UA" sz="4000" dirty="0" smtClean="0">
                <a:latin typeface="Comic Sans MS" pitchFamily="66" charset="0"/>
              </a:rPr>
              <a:t>Розкладання білого світла в спектрі</a:t>
            </a:r>
            <a:r>
              <a:rPr lang="uk-UA" dirty="0" smtClean="0">
                <a:latin typeface="Comic Sans MS" pitchFamily="66" charset="0"/>
              </a:rPr>
              <a:t/>
            </a:r>
            <a:br>
              <a:rPr lang="uk-UA" dirty="0" smtClean="0">
                <a:latin typeface="Comic Sans MS" pitchFamily="66" charset="0"/>
              </a:rPr>
            </a:br>
            <a:endParaRPr lang="en-US" dirty="0"/>
          </a:p>
        </p:txBody>
      </p:sp>
      <p:sp>
        <p:nvSpPr>
          <p:cNvPr id="3" name="Содержимое 2"/>
          <p:cNvSpPr>
            <a:spLocks noGrp="1"/>
          </p:cNvSpPr>
          <p:nvPr>
            <p:ph idx="1"/>
          </p:nvPr>
        </p:nvSpPr>
        <p:spPr>
          <a:xfrm>
            <a:off x="457200" y="1600201"/>
            <a:ext cx="8229600" cy="2043114"/>
          </a:xfrm>
          <a:solidFill>
            <a:schemeClr val="accent1">
              <a:alpha val="58000"/>
            </a:schemeClr>
          </a:solidFill>
        </p:spPr>
        <p:txBody>
          <a:bodyPr>
            <a:normAutofit fontScale="85000" lnSpcReduction="10000"/>
          </a:bodyPr>
          <a:lstStyle/>
          <a:p>
            <a:r>
              <a:rPr lang="uk-UA" sz="2000" dirty="0" smtClean="0">
                <a:latin typeface="Comic Sans MS" pitchFamily="66" charset="0"/>
              </a:rPr>
              <a:t> Виявляється, що й у лабораторних умовах  можна спостерігати дивовижне явище подібне до веселки. Для цього спрямуємо вузький пучок білого світла на скляну призму. Проходячи крізь призму, пучок білого світла заломлюється, і на екрані утворюється веселкова смужка – спектр.</a:t>
            </a:r>
          </a:p>
          <a:p>
            <a:r>
              <a:rPr lang="uk-UA" sz="2000" dirty="0" smtClean="0">
                <a:latin typeface="Comic Sans MS" pitchFamily="66" charset="0"/>
              </a:rPr>
              <a:t> Поява спектра пояснюється тим, що пучок білого світла являє собою сукупність світлових пучків різного кольору, а світлові пучки різних кольорів поширюється в одному середовищі з різною швидкістю.</a:t>
            </a:r>
          </a:p>
        </p:txBody>
      </p:sp>
      <p:pic>
        <p:nvPicPr>
          <p:cNvPr id="5" name="Рисунок 4" descr="eAX4Gr0N2jw.jpg"/>
          <p:cNvPicPr>
            <a:picLocks noChangeAspect="1"/>
          </p:cNvPicPr>
          <p:nvPr/>
        </p:nvPicPr>
        <p:blipFill>
          <a:blip r:embed="rId3"/>
          <a:stretch>
            <a:fillRect/>
          </a:stretch>
        </p:blipFill>
        <p:spPr>
          <a:xfrm>
            <a:off x="1142976" y="3857628"/>
            <a:ext cx="6845300" cy="2794000"/>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c_MlCHgqPNU.jpg"/>
          <p:cNvPicPr>
            <a:picLocks noChangeAspect="1"/>
          </p:cNvPicPr>
          <p:nvPr/>
        </p:nvPicPr>
        <p:blipFill>
          <a:blip r:embed="rId2"/>
          <a:stretch>
            <a:fillRect/>
          </a:stretch>
        </p:blipFill>
        <p:spPr>
          <a:xfrm>
            <a:off x="0" y="0"/>
            <a:ext cx="9144000" cy="6858000"/>
          </a:xfrm>
          <a:prstGeom prst="rect">
            <a:avLst/>
          </a:prstGeom>
        </p:spPr>
      </p:pic>
      <p:sp>
        <p:nvSpPr>
          <p:cNvPr id="2" name="Заголовок 1"/>
          <p:cNvSpPr>
            <a:spLocks noGrp="1"/>
          </p:cNvSpPr>
          <p:nvPr>
            <p:ph type="title"/>
          </p:nvPr>
        </p:nvSpPr>
        <p:spPr>
          <a:xfrm>
            <a:off x="457200" y="142852"/>
            <a:ext cx="8229600" cy="714380"/>
          </a:xfrm>
        </p:spPr>
        <p:txBody>
          <a:bodyPr>
            <a:normAutofit fontScale="90000"/>
          </a:bodyPr>
          <a:lstStyle/>
          <a:p>
            <a:r>
              <a:rPr lang="uk-UA" b="1" dirty="0" smtClean="0"/>
              <a:t>Дисперсія світла</a:t>
            </a:r>
            <a:endParaRPr lang="en-US" b="1" dirty="0"/>
          </a:p>
        </p:txBody>
      </p:sp>
      <p:sp>
        <p:nvSpPr>
          <p:cNvPr id="11" name="TextBox 10"/>
          <p:cNvSpPr txBox="1"/>
          <p:nvPr/>
        </p:nvSpPr>
        <p:spPr>
          <a:xfrm>
            <a:off x="500034" y="3714752"/>
            <a:ext cx="8215370" cy="369332"/>
          </a:xfrm>
          <a:prstGeom prst="rect">
            <a:avLst/>
          </a:prstGeom>
          <a:noFill/>
        </p:spPr>
        <p:txBody>
          <a:bodyPr wrap="square" rtlCol="0">
            <a:spAutoFit/>
          </a:bodyPr>
          <a:lstStyle/>
          <a:p>
            <a:endParaRPr lang="en-US" dirty="0"/>
          </a:p>
        </p:txBody>
      </p:sp>
      <p:sp>
        <p:nvSpPr>
          <p:cNvPr id="12" name="TextBox 11"/>
          <p:cNvSpPr txBox="1"/>
          <p:nvPr/>
        </p:nvSpPr>
        <p:spPr>
          <a:xfrm>
            <a:off x="785786" y="1142984"/>
            <a:ext cx="7643866" cy="2523768"/>
          </a:xfrm>
          <a:prstGeom prst="rect">
            <a:avLst/>
          </a:prstGeom>
          <a:solidFill>
            <a:schemeClr val="accent1">
              <a:alpha val="60000"/>
            </a:schemeClr>
          </a:solidFill>
        </p:spPr>
        <p:txBody>
          <a:bodyPr wrap="square" rtlCol="0">
            <a:spAutoFit/>
          </a:bodyPr>
          <a:lstStyle/>
          <a:p>
            <a:r>
              <a:rPr lang="uk-UA" sz="2000" dirty="0" smtClean="0">
                <a:latin typeface="Comic Sans MS" pitchFamily="66" charset="0"/>
              </a:rPr>
              <a:t> Зазвичай пучки світла, що мають меншу швидкість поширення, заломлюються швидше.</a:t>
            </a:r>
          </a:p>
          <a:p>
            <a:r>
              <a:rPr lang="uk-UA" sz="2000" dirty="0" smtClean="0">
                <a:latin typeface="Comic Sans MS" pitchFamily="66" charset="0"/>
              </a:rPr>
              <a:t> </a:t>
            </a:r>
            <a:r>
              <a:rPr lang="uk-UA" sz="2000" dirty="0" smtClean="0">
                <a:latin typeface="Comic Sans MS" pitchFamily="66" charset="0"/>
              </a:rPr>
              <a:t> Наприклад, у середовищах, з якими ви знайомитесь в школі, фіолетові пучки мають меншу швидкість, ніж червоні, й, отже, заломлюються більше. До речі, саме тому смужка фіолетового кольору в спектрі розташована нижче від червоної.</a:t>
            </a:r>
          </a:p>
          <a:p>
            <a:endParaRPr lang="en-US" dirty="0"/>
          </a:p>
        </p:txBody>
      </p:sp>
      <p:pic>
        <p:nvPicPr>
          <p:cNvPr id="16" name="Содержимое 15" descr="WEPBobNu5j4.jpg"/>
          <p:cNvPicPr>
            <a:picLocks noGrp="1" noChangeAspect="1"/>
          </p:cNvPicPr>
          <p:nvPr>
            <p:ph idx="1"/>
          </p:nvPr>
        </p:nvPicPr>
        <p:blipFill>
          <a:blip r:embed="rId3"/>
          <a:stretch>
            <a:fillRect/>
          </a:stretch>
        </p:blipFill>
        <p:spPr>
          <a:xfrm>
            <a:off x="357158" y="3929066"/>
            <a:ext cx="2714644" cy="271464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c_MlCHgqPNU.jpg"/>
          <p:cNvPicPr>
            <a:picLocks noGrp="1" noChangeAspect="1"/>
          </p:cNvPicPr>
          <p:nvPr>
            <p:ph idx="1"/>
          </p:nvPr>
        </p:nvPicPr>
        <p:blipFill>
          <a:blip r:embed="rId2"/>
          <a:stretch>
            <a:fillRect/>
          </a:stretch>
        </p:blipFill>
        <p:spPr>
          <a:xfrm>
            <a:off x="-142908" y="0"/>
            <a:ext cx="9286908" cy="6858000"/>
          </a:xfrm>
        </p:spPr>
      </p:pic>
      <p:sp>
        <p:nvSpPr>
          <p:cNvPr id="2" name="Заголовок 1"/>
          <p:cNvSpPr>
            <a:spLocks noGrp="1"/>
          </p:cNvSpPr>
          <p:nvPr>
            <p:ph type="title"/>
          </p:nvPr>
        </p:nvSpPr>
        <p:spPr/>
        <p:txBody>
          <a:bodyPr/>
          <a:lstStyle/>
          <a:p>
            <a:r>
              <a:rPr lang="uk-UA" dirty="0" smtClean="0">
                <a:latin typeface="Comic Sans MS" pitchFamily="66" charset="0"/>
              </a:rPr>
              <a:t>Характеризування кольорів</a:t>
            </a:r>
            <a:endParaRPr lang="en-US" dirty="0">
              <a:latin typeface="Comic Sans MS" pitchFamily="66" charset="0"/>
            </a:endParaRPr>
          </a:p>
        </p:txBody>
      </p:sp>
      <p:sp>
        <p:nvSpPr>
          <p:cNvPr id="6" name="TextBox 5"/>
          <p:cNvSpPr txBox="1"/>
          <p:nvPr/>
        </p:nvSpPr>
        <p:spPr>
          <a:xfrm>
            <a:off x="714348" y="1714488"/>
            <a:ext cx="6500858" cy="677108"/>
          </a:xfrm>
          <a:prstGeom prst="rect">
            <a:avLst/>
          </a:prstGeom>
          <a:noFill/>
        </p:spPr>
        <p:txBody>
          <a:bodyPr wrap="square" rtlCol="0">
            <a:spAutoFit/>
          </a:bodyPr>
          <a:lstStyle/>
          <a:p>
            <a:r>
              <a:rPr lang="uk-UA" sz="2000" dirty="0" smtClean="0">
                <a:latin typeface="Comic Sans MS" pitchFamily="66" charset="0"/>
              </a:rPr>
              <a:t>У спектрі зазвичай розрізняють сім кольорів:</a:t>
            </a:r>
          </a:p>
          <a:p>
            <a:r>
              <a:rPr lang="uk-UA" dirty="0" smtClean="0"/>
              <a:t> </a:t>
            </a:r>
            <a:endParaRPr lang="en-US" dirty="0"/>
          </a:p>
        </p:txBody>
      </p:sp>
      <p:sp>
        <p:nvSpPr>
          <p:cNvPr id="10" name="Овал 9"/>
          <p:cNvSpPr/>
          <p:nvPr/>
        </p:nvSpPr>
        <p:spPr>
          <a:xfrm>
            <a:off x="5214942" y="2143116"/>
            <a:ext cx="857256" cy="71438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2">
                  <a:lumMod val="75000"/>
                </a:schemeClr>
              </a:solidFill>
            </a:endParaRPr>
          </a:p>
        </p:txBody>
      </p:sp>
      <p:sp>
        <p:nvSpPr>
          <p:cNvPr id="11" name="Овал 10"/>
          <p:cNvSpPr/>
          <p:nvPr/>
        </p:nvSpPr>
        <p:spPr>
          <a:xfrm>
            <a:off x="6286512" y="2143116"/>
            <a:ext cx="857256" cy="71438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Овал 11"/>
          <p:cNvSpPr/>
          <p:nvPr/>
        </p:nvSpPr>
        <p:spPr>
          <a:xfrm>
            <a:off x="0" y="2143116"/>
            <a:ext cx="857256" cy="714380"/>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Овал 12"/>
          <p:cNvSpPr/>
          <p:nvPr/>
        </p:nvSpPr>
        <p:spPr>
          <a:xfrm>
            <a:off x="1000100" y="2143116"/>
            <a:ext cx="857256" cy="71438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Овал 13"/>
          <p:cNvSpPr/>
          <p:nvPr/>
        </p:nvSpPr>
        <p:spPr>
          <a:xfrm>
            <a:off x="2000232" y="2143116"/>
            <a:ext cx="857256" cy="71438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Овал 14"/>
          <p:cNvSpPr/>
          <p:nvPr/>
        </p:nvSpPr>
        <p:spPr>
          <a:xfrm>
            <a:off x="4143372" y="2143116"/>
            <a:ext cx="857256" cy="714380"/>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Овал 15"/>
          <p:cNvSpPr/>
          <p:nvPr/>
        </p:nvSpPr>
        <p:spPr>
          <a:xfrm>
            <a:off x="3071802" y="2143116"/>
            <a:ext cx="857256" cy="71438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285720" y="3357562"/>
            <a:ext cx="8429652" cy="646331"/>
          </a:xfrm>
          <a:prstGeom prst="rect">
            <a:avLst/>
          </a:prstGeom>
          <a:noFill/>
        </p:spPr>
        <p:txBody>
          <a:bodyPr wrap="square" rtlCol="0">
            <a:spAutoFit/>
          </a:bodyPr>
          <a:lstStyle/>
          <a:p>
            <a:r>
              <a:rPr lang="uk-UA" dirty="0" smtClean="0">
                <a:latin typeface="Comic Sans MS" pitchFamily="66" charset="0"/>
              </a:rPr>
              <a:t>Деякі спектральні кольори у разі накладання один на одного утворюють білий колір. Такі пари спектральних кольорів називають доповняльними.</a:t>
            </a:r>
            <a:endParaRPr lang="en-US" dirty="0">
              <a:latin typeface="Comic Sans MS" pitchFamily="66" charset="0"/>
            </a:endParaRPr>
          </a:p>
        </p:txBody>
      </p:sp>
      <p:pic>
        <p:nvPicPr>
          <p:cNvPr id="21" name="Рисунок 20" descr="cprSGw_30Ds.jpg"/>
          <p:cNvPicPr>
            <a:picLocks noChangeAspect="1"/>
          </p:cNvPicPr>
          <p:nvPr/>
        </p:nvPicPr>
        <p:blipFill>
          <a:blip r:embed="rId3"/>
          <a:stretch>
            <a:fillRect/>
          </a:stretch>
        </p:blipFill>
        <p:spPr>
          <a:xfrm>
            <a:off x="0" y="4214818"/>
            <a:ext cx="4991100" cy="2047875"/>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22" name="TextBox 21"/>
          <p:cNvSpPr txBox="1"/>
          <p:nvPr/>
        </p:nvSpPr>
        <p:spPr>
          <a:xfrm>
            <a:off x="5643570" y="4429132"/>
            <a:ext cx="3000396" cy="1754326"/>
          </a:xfrm>
          <a:prstGeom prst="rect">
            <a:avLst/>
          </a:prstGeom>
          <a:noFill/>
        </p:spPr>
        <p:txBody>
          <a:bodyPr wrap="square" rtlCol="0">
            <a:spAutoFit/>
          </a:bodyPr>
          <a:lstStyle/>
          <a:p>
            <a:r>
              <a:rPr lang="uk-UA" dirty="0" smtClean="0">
                <a:latin typeface="Comic Sans MS" pitchFamily="66" charset="0"/>
              </a:rPr>
              <a:t>На рисунку кольори ділянок </a:t>
            </a:r>
            <a:r>
              <a:rPr lang="uk-UA" b="1" dirty="0" smtClean="0">
                <a:latin typeface="Comic Sans MS" pitchFamily="66" charset="0"/>
              </a:rPr>
              <a:t>А</a:t>
            </a:r>
            <a:r>
              <a:rPr lang="uk-UA" dirty="0" smtClean="0">
                <a:latin typeface="Comic Sans MS" pitchFamily="66" charset="0"/>
              </a:rPr>
              <a:t> і </a:t>
            </a:r>
            <a:r>
              <a:rPr lang="uk-UA" b="1" dirty="0" smtClean="0">
                <a:latin typeface="Comic Sans MS" pitchFamily="66" charset="0"/>
              </a:rPr>
              <a:t>Б </a:t>
            </a:r>
            <a:r>
              <a:rPr lang="uk-UA" dirty="0" smtClean="0">
                <a:latin typeface="Comic Sans MS" pitchFamily="66" charset="0"/>
              </a:rPr>
              <a:t>є доповняльними, бо вони доповняють один одного до білого кольору.</a:t>
            </a:r>
          </a:p>
          <a:p>
            <a:endParaRPr lang="en-US" b="1" dirty="0">
              <a:latin typeface="Comic Sans MS" pitchFamily="66"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c_MlCHgqPNU.jpg"/>
          <p:cNvPicPr>
            <a:picLocks noChangeAspect="1"/>
          </p:cNvPicPr>
          <p:nvPr/>
        </p:nvPicPr>
        <p:blipFill>
          <a:blip r:embed="rId2"/>
          <a:stretch>
            <a:fillRect/>
          </a:stretch>
        </p:blipFill>
        <p:spPr>
          <a:xfrm>
            <a:off x="0" y="0"/>
            <a:ext cx="9144000" cy="6858000"/>
          </a:xfrm>
          <a:prstGeom prst="rect">
            <a:avLst/>
          </a:prstGeom>
        </p:spPr>
      </p:pic>
      <p:sp>
        <p:nvSpPr>
          <p:cNvPr id="2" name="Заголовок 1"/>
          <p:cNvSpPr>
            <a:spLocks noGrp="1"/>
          </p:cNvSpPr>
          <p:nvPr>
            <p:ph type="title"/>
          </p:nvPr>
        </p:nvSpPr>
        <p:spPr/>
        <p:txBody>
          <a:bodyPr/>
          <a:lstStyle/>
          <a:p>
            <a:r>
              <a:rPr lang="uk-UA" dirty="0" smtClean="0">
                <a:latin typeface="Comic Sans MS" pitchFamily="66" charset="0"/>
              </a:rPr>
              <a:t>Характеризування кольорів</a:t>
            </a:r>
            <a:endParaRPr lang="en-US" dirty="0"/>
          </a:p>
        </p:txBody>
      </p:sp>
      <p:sp>
        <p:nvSpPr>
          <p:cNvPr id="3" name="Содержимое 2"/>
          <p:cNvSpPr>
            <a:spLocks noGrp="1"/>
          </p:cNvSpPr>
          <p:nvPr>
            <p:ph idx="1"/>
          </p:nvPr>
        </p:nvSpPr>
        <p:spPr/>
        <p:txBody>
          <a:bodyPr>
            <a:normAutofit/>
          </a:bodyPr>
          <a:lstStyle/>
          <a:p>
            <a:r>
              <a:rPr lang="uk-UA" sz="2400" dirty="0" smtClean="0">
                <a:latin typeface="Comic Sans MS" pitchFamily="66" charset="0"/>
              </a:rPr>
              <a:t>Особливе ж значення для нашого зору мають </a:t>
            </a:r>
            <a:r>
              <a:rPr lang="uk-UA" sz="2400" i="1" dirty="0" smtClean="0">
                <a:latin typeface="Comic Sans MS" pitchFamily="66" charset="0"/>
              </a:rPr>
              <a:t>три основні спектральні кольори: зелений, червоний та синій</a:t>
            </a:r>
            <a:r>
              <a:rPr lang="uk-UA" sz="2400" dirty="0" smtClean="0">
                <a:latin typeface="Comic Sans MS" pitchFamily="66" charset="0"/>
              </a:rPr>
              <a:t>. Накладаючи ці три кольори один на одний у різних пропорціях, можна діставати різні кольори та відтінки. </a:t>
            </a:r>
            <a:endParaRPr lang="en-US" sz="2400" dirty="0">
              <a:latin typeface="Comic Sans MS" pitchFamily="66" charset="0"/>
            </a:endParaRPr>
          </a:p>
        </p:txBody>
      </p:sp>
      <p:pic>
        <p:nvPicPr>
          <p:cNvPr id="5" name="Рисунок 4" descr="j46s897El4w.jpg"/>
          <p:cNvPicPr>
            <a:picLocks noChangeAspect="1"/>
          </p:cNvPicPr>
          <p:nvPr/>
        </p:nvPicPr>
        <p:blipFill>
          <a:blip r:embed="rId3"/>
          <a:srcRect l="1431" t="3363" r="55629" b="2466"/>
          <a:stretch>
            <a:fillRect/>
          </a:stretch>
        </p:blipFill>
        <p:spPr>
          <a:xfrm>
            <a:off x="2500298" y="3429000"/>
            <a:ext cx="3357586" cy="3133747"/>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220</TotalTime>
  <Words>750</Words>
  <PresentationFormat>Экран (4:3)</PresentationFormat>
  <Paragraphs>64</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Тема Office</vt:lpstr>
      <vt:lpstr>Макарівський НВК     Дисперсія світла.  Спектральний склад світла.</vt:lpstr>
      <vt:lpstr>План</vt:lpstr>
      <vt:lpstr>Епіграф</vt:lpstr>
      <vt:lpstr>Історія виникнення дисперсії світла</vt:lpstr>
      <vt:lpstr>Дослід Ньютона</vt:lpstr>
      <vt:lpstr>Розкладання білого світла в спектрі </vt:lpstr>
      <vt:lpstr>Дисперсія світла</vt:lpstr>
      <vt:lpstr>Характеризування кольорів</vt:lpstr>
      <vt:lpstr>Характеризування кольорів</vt:lpstr>
      <vt:lpstr>Різнокольоровий світ </vt:lpstr>
      <vt:lpstr>Перевір себе </vt:lpstr>
      <vt:lpstr>Висновок</vt:lpstr>
      <vt:lpstr>Висновок</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Макарівський НВК     Дисперсія світла.  Спектральний склад світла.</dc:title>
  <cp:lastModifiedBy>1</cp:lastModifiedBy>
  <cp:revision>24</cp:revision>
  <dcterms:modified xsi:type="dcterms:W3CDTF">2014-02-19T00:03:25Z</dcterms:modified>
</cp:coreProperties>
</file>