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media/image37.jpg" ContentType="image/gif"/>
  <Override PartName="/ppt/media/image39.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92" r:id="rId2"/>
    <p:sldMasterId id="2147483694" r:id="rId3"/>
    <p:sldMasterId id="2147483707" r:id="rId4"/>
    <p:sldMasterId id="2147483750" r:id="rId5"/>
    <p:sldMasterId id="2147483763" r:id="rId6"/>
  </p:sldMasterIdLst>
  <p:sldIdLst>
    <p:sldId id="256" r:id="rId7"/>
    <p:sldId id="257" r:id="rId8"/>
    <p:sldId id="258" r:id="rId9"/>
    <p:sldId id="288" r:id="rId10"/>
    <p:sldId id="259" r:id="rId11"/>
    <p:sldId id="260" r:id="rId12"/>
    <p:sldId id="261" r:id="rId13"/>
    <p:sldId id="262" r:id="rId14"/>
    <p:sldId id="263" r:id="rId15"/>
    <p:sldId id="289" r:id="rId16"/>
    <p:sldId id="264" r:id="rId17"/>
    <p:sldId id="265" r:id="rId18"/>
    <p:sldId id="290" r:id="rId19"/>
    <p:sldId id="266" r:id="rId20"/>
    <p:sldId id="267" r:id="rId21"/>
    <p:sldId id="291" r:id="rId22"/>
    <p:sldId id="269" r:id="rId23"/>
    <p:sldId id="270" r:id="rId24"/>
    <p:sldId id="272" r:id="rId25"/>
    <p:sldId id="292" r:id="rId26"/>
    <p:sldId id="273" r:id="rId27"/>
    <p:sldId id="293" r:id="rId28"/>
    <p:sldId id="274" r:id="rId29"/>
    <p:sldId id="294" r:id="rId30"/>
    <p:sldId id="275" r:id="rId31"/>
    <p:sldId id="276" r:id="rId32"/>
    <p:sldId id="295" r:id="rId33"/>
    <p:sldId id="277" r:id="rId34"/>
    <p:sldId id="278" r:id="rId35"/>
    <p:sldId id="279" r:id="rId36"/>
    <p:sldId id="280" r:id="rId37"/>
    <p:sldId id="281" r:id="rId38"/>
    <p:sldId id="296" r:id="rId39"/>
    <p:sldId id="282" r:id="rId40"/>
    <p:sldId id="283" r:id="rId41"/>
    <p:sldId id="284" r:id="rId42"/>
    <p:sldId id="285" r:id="rId43"/>
    <p:sldId id="286" r:id="rId44"/>
    <p:sldId id="287" r:id="rId45"/>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5" d="100"/>
          <a:sy n="95" d="100"/>
        </p:scale>
        <p:origin x="-4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Заголовок и объект">
    <p:bg bwMode="black">
      <p:bgPr>
        <a:solidFill>
          <a:srgbClr val="0000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Текст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ru-RU" noProof="0" smtClean="0"/>
              <a:t>Образец текста</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ролик, видео и прочие особые слайды">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68086"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defTabSz="1095376" rtl="0" eaLnBrk="1" fontAlgn="base" hangingPunct="1">
              <a:lnSpc>
                <a:spcPct val="90000"/>
              </a:lnSpc>
              <a:spcBef>
                <a:spcPct val="0"/>
              </a:spcBef>
              <a:spcAft>
                <a:spcPct val="0"/>
              </a:spcAft>
              <a:buClr>
                <a:schemeClr val="tx2"/>
              </a:buClr>
              <a:buSzPct val="95000"/>
              <a:buFont typeface="Arial" pitchFamily="34" charset="0"/>
              <a:buNone/>
              <a:defRPr lang="en-US" sz="8500" b="1" kern="1200" spc="-770" dirty="0" smtClean="0">
                <a:ln w="11430"/>
                <a:gradFill>
                  <a:gsLst>
                    <a:gs pos="0">
                      <a:schemeClr val="tx2"/>
                    </a:gs>
                    <a:gs pos="37000">
                      <a:schemeClr val="accent5">
                        <a:lumMod val="60000"/>
                        <a:lumOff val="40000"/>
                      </a:schemeClr>
                    </a:gs>
                    <a:gs pos="85000">
                      <a:srgbClr val="F87F06"/>
                    </a:gs>
                  </a:gsLst>
                  <a:lin ang="5400000"/>
                </a:gradFill>
                <a:effectLst>
                  <a:outerShdw blurRad="50800" dist="39000" dir="5460000" algn="tl">
                    <a:srgbClr val="000000">
                      <a:alpha val="38000"/>
                    </a:srgbClr>
                  </a:outerShdw>
                </a:effectLst>
                <a:latin typeface="+mn-lt"/>
                <a:ea typeface="+mn-ea"/>
                <a:cs typeface="+mn-cs"/>
              </a:defRPr>
            </a:lvl1pPr>
          </a:lstStyle>
          <a:p>
            <a:pPr lvl="0"/>
            <a:r>
              <a:rPr lang="ru-RU" noProof="0" smtClean="0"/>
              <a:t>щелкните, чтобы…</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Используется для слайдов с кодом программного обеспечен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722313" y="1905000"/>
            <a:ext cx="8040688" cy="211750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50" y="1905000"/>
            <a:ext cx="7681913" cy="1523495"/>
          </a:xfrm>
        </p:spPr>
        <p:txBody>
          <a:bodyPr>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ролик, видео и прочие особые слайды">
    <p:spTree>
      <p:nvGrpSpPr>
        <p:cNvPr id="1" name=""/>
        <p:cNvGrpSpPr/>
        <p:nvPr/>
      </p:nvGrpSpPr>
      <p:grpSpPr>
        <a:xfrm>
          <a:off x="0" y="0"/>
          <a:ext cx="0" cy="0"/>
          <a:chOff x="0" y="0"/>
          <a:chExt cx="0" cy="0"/>
        </a:xfrm>
      </p:grpSpPr>
      <p:pic>
        <p:nvPicPr>
          <p:cNvPr id="5" name="Picture 4" descr="white bar"/>
          <p:cNvPicPr>
            <a:picLocks noChangeAspect="1" noChangeArrowheads="1"/>
          </p:cNvPicPr>
          <p:nvPr/>
        </p:nvPicPr>
        <p:blipFill>
          <a:blip r:embed="rId2"/>
          <a:srcRect/>
          <a:stretch>
            <a:fillRect/>
          </a:stretch>
        </p:blipFill>
        <p:spPr bwMode="auto">
          <a:xfrm>
            <a:off x="0" y="2355850"/>
            <a:ext cx="7623810" cy="1623060"/>
          </a:xfrm>
          <a:prstGeom prst="rect">
            <a:avLst/>
          </a:prstGeom>
          <a:noFill/>
        </p:spPr>
      </p:pic>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65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ru-RU" noProof="0" smtClean="0"/>
              <a:t>щелкните, чтобы…</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sz="half" idx="1"/>
          </p:nvPr>
        </p:nvSpPr>
        <p:spPr>
          <a:xfrm>
            <a:off x="381000" y="1411553"/>
            <a:ext cx="41148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Объект 3"/>
          <p:cNvSpPr>
            <a:spLocks noGrp="1"/>
          </p:cNvSpPr>
          <p:nvPr>
            <p:ph sz="half" idx="2"/>
          </p:nvPr>
        </p:nvSpPr>
        <p:spPr>
          <a:xfrm>
            <a:off x="4648200" y="1411553"/>
            <a:ext cx="41148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noProof="0" smtClean="0"/>
              <a:t>Образец заголовка</a:t>
            </a:r>
            <a:endParaRPr lang="ru-RU" noProof="0"/>
          </a:p>
        </p:txBody>
      </p:sp>
      <p:sp>
        <p:nvSpPr>
          <p:cNvPr id="3" name="Текст 2"/>
          <p:cNvSpPr>
            <a:spLocks noGrp="1"/>
          </p:cNvSpPr>
          <p:nvPr>
            <p:ph type="body" idx="1"/>
          </p:nvPr>
        </p:nvSpPr>
        <p:spPr>
          <a:xfrm>
            <a:off x="381000" y="1757802"/>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4" name="Объект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5" name="Текст 4"/>
          <p:cNvSpPr>
            <a:spLocks noGrp="1"/>
          </p:cNvSpPr>
          <p:nvPr>
            <p:ph type="body" sz="quarter" idx="3"/>
          </p:nvPr>
        </p:nvSpPr>
        <p:spPr>
          <a:xfrm>
            <a:off x="4645981" y="1757802"/>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6" name="Объект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ролик, видео и прочие особые слайды">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68086"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defTabSz="1095376" rtl="0" eaLnBrk="1" fontAlgn="base" hangingPunct="1">
              <a:lnSpc>
                <a:spcPct val="90000"/>
              </a:lnSpc>
              <a:spcBef>
                <a:spcPct val="0"/>
              </a:spcBef>
              <a:spcAft>
                <a:spcPct val="0"/>
              </a:spcAft>
              <a:buClr>
                <a:schemeClr val="tx2"/>
              </a:buClr>
              <a:buSzPct val="95000"/>
              <a:buFont typeface="Arial" pitchFamily="34" charset="0"/>
              <a:buNone/>
              <a:defRPr lang="en-US" sz="8500" b="1" kern="1200" spc="-770" dirty="0" smtClean="0">
                <a:ln w="11430"/>
                <a:gradFill>
                  <a:gsLst>
                    <a:gs pos="0">
                      <a:schemeClr val="tx2"/>
                    </a:gs>
                    <a:gs pos="37000">
                      <a:schemeClr val="accent5">
                        <a:lumMod val="60000"/>
                        <a:lumOff val="40000"/>
                      </a:schemeClr>
                    </a:gs>
                    <a:gs pos="85000">
                      <a:srgbClr val="F87F06"/>
                    </a:gs>
                  </a:gsLst>
                  <a:lin ang="5400000"/>
                </a:gradFill>
                <a:effectLst>
                  <a:outerShdw blurRad="50800" dist="39000" dir="5460000" algn="tl">
                    <a:srgbClr val="000000">
                      <a:alpha val="38000"/>
                    </a:srgbClr>
                  </a:outerShdw>
                </a:effectLst>
                <a:latin typeface="+mn-lt"/>
                <a:ea typeface="+mn-ea"/>
                <a:cs typeface="+mn-cs"/>
              </a:defRPr>
            </a:lvl1pPr>
          </a:lstStyle>
          <a:p>
            <a:pPr lvl="0"/>
            <a:r>
              <a:rPr lang="ru-RU" noProof="0" smtClean="0"/>
              <a:t>щелкните, чтобы…</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WALKIN: печать с использованием оттенков серог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Заголовок и объект">
    <p:bg bwMode="black">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lvl1pPr>
              <a:defRPr>
                <a:solidFill>
                  <a:srgbClr val="FFFFFF"/>
                </a:solidFill>
              </a:defRPr>
            </a:lvl1p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Заголовок и объект">
    <p:bg bwMode="black">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lvl1pPr>
              <a:defRPr>
                <a:solidFill>
                  <a:srgbClr val="FFFFFF"/>
                </a:solidFill>
              </a:defRPr>
            </a:lvl1p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Текст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ru-RU" noProof="0" smtClean="0"/>
              <a:t>Образец текста</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ролик, видео и прочие особые слайды">
    <p:spTree>
      <p:nvGrpSpPr>
        <p:cNvPr id="1" name=""/>
        <p:cNvGrpSpPr/>
        <p:nvPr/>
      </p:nvGrpSpPr>
      <p:grpSpPr>
        <a:xfrm>
          <a:off x="0" y="0"/>
          <a:ext cx="0" cy="0"/>
          <a:chOff x="0" y="0"/>
          <a:chExt cx="0" cy="0"/>
        </a:xfrm>
      </p:grpSpPr>
      <p:pic>
        <p:nvPicPr>
          <p:cNvPr id="5" name="Picture 4" descr="white bar"/>
          <p:cNvPicPr>
            <a:picLocks noChangeAspect="1" noChangeArrowheads="1"/>
          </p:cNvPicPr>
          <p:nvPr/>
        </p:nvPicPr>
        <p:blipFill>
          <a:blip r:embed="rId2"/>
          <a:srcRect/>
          <a:stretch>
            <a:fillRect/>
          </a:stretch>
        </p:blipFill>
        <p:spPr bwMode="auto">
          <a:xfrm>
            <a:off x="0" y="2355850"/>
            <a:ext cx="7623810" cy="1623060"/>
          </a:xfrm>
          <a:prstGeom prst="rect">
            <a:avLst/>
          </a:prstGeom>
          <a:noFill/>
        </p:spPr>
      </p:pic>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lvl1pPr marL="0" indent="0" algn="l" defTabSz="914363" rtl="0" eaLnBrk="1" latinLnBrk="0" hangingPunct="1">
              <a:lnSpc>
                <a:spcPct val="90000"/>
              </a:lnSpc>
              <a:spcBef>
                <a:spcPct val="20000"/>
              </a:spcBef>
              <a:buFont typeface="Arial" pitchFamily="34" charset="0"/>
              <a:buNone/>
              <a:defRPr lang="en-US" sz="6500" b="0" i="1" kern="1200" baseline="0" dirty="0" smtClean="0">
                <a:ln>
                  <a:solidFill>
                    <a:schemeClr val="tx1">
                      <a:alpha val="21000"/>
                    </a:schemeClr>
                  </a:solidFill>
                </a:ln>
                <a:gradFill>
                  <a:gsLst>
                    <a:gs pos="6000">
                      <a:schemeClr val="accent4">
                        <a:lumMod val="75000"/>
                      </a:schemeClr>
                    </a:gs>
                    <a:gs pos="50000">
                      <a:schemeClr val="accent4">
                        <a:lumMod val="50000"/>
                      </a:schemeClr>
                    </a:gs>
                    <a:gs pos="100000">
                      <a:schemeClr val="bg2">
                        <a:lumMod val="85000"/>
                        <a:lumOff val="15000"/>
                      </a:schemeClr>
                    </a:gs>
                  </a:gsLst>
                  <a:lin ang="5400000" scaled="0"/>
                </a:gradFill>
                <a:effectLst>
                  <a:outerShdw blurRad="139700" dir="16200000" rotWithShape="0">
                    <a:schemeClr val="tx1">
                      <a:alpha val="34000"/>
                    </a:schemeClr>
                  </a:outerShdw>
                </a:effectLst>
                <a:latin typeface="+mn-lt"/>
                <a:ea typeface="+mn-ea"/>
                <a:cs typeface="Arial" pitchFamily="34" charset="0"/>
              </a:defRPr>
            </a:lvl1pPr>
          </a:lstStyle>
          <a:p>
            <a:pPr lvl="0"/>
            <a:r>
              <a:rPr lang="ru-RU" noProof="0" smtClean="0"/>
              <a:t>щелкните, чтобы…</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Используется для слайдов с кодом программного обеспечен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722313" y="1905000"/>
            <a:ext cx="8040688" cy="211750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50" y="1905000"/>
            <a:ext cx="7681913" cy="1523495"/>
          </a:xfrm>
        </p:spPr>
        <p:txBody>
          <a:bodyPr>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щелкните, чтобы…</a:t>
            </a: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sz="half" idx="1"/>
          </p:nvPr>
        </p:nvSpPr>
        <p:spPr>
          <a:xfrm>
            <a:off x="381000" y="1411553"/>
            <a:ext cx="41148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Объект 3"/>
          <p:cNvSpPr>
            <a:spLocks noGrp="1"/>
          </p:cNvSpPr>
          <p:nvPr>
            <p:ph sz="half" idx="2"/>
          </p:nvPr>
        </p:nvSpPr>
        <p:spPr>
          <a:xfrm>
            <a:off x="4648200" y="1411553"/>
            <a:ext cx="41148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noProof="0" smtClean="0"/>
              <a:t>Образец заголовка</a:t>
            </a:r>
            <a:endParaRPr lang="ru-RU" noProof="0"/>
          </a:p>
        </p:txBody>
      </p:sp>
      <p:sp>
        <p:nvSpPr>
          <p:cNvPr id="3" name="Текст 2"/>
          <p:cNvSpPr>
            <a:spLocks noGrp="1"/>
          </p:cNvSpPr>
          <p:nvPr>
            <p:ph type="body" idx="1"/>
          </p:nvPr>
        </p:nvSpPr>
        <p:spPr>
          <a:xfrm>
            <a:off x="381000" y="1757802"/>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4" name="Объект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5" name="Текст 4"/>
          <p:cNvSpPr>
            <a:spLocks noGrp="1"/>
          </p:cNvSpPr>
          <p:nvPr>
            <p:ph type="body" sz="quarter" idx="3"/>
          </p:nvPr>
        </p:nvSpPr>
        <p:spPr>
          <a:xfrm>
            <a:off x="4645981" y="1757802"/>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6" name="Объект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WALKIN: печать с использованием оттенков серог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Заголовок и объект">
    <p:bg bwMode="black">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lvl1pPr>
              <a:defRPr>
                <a:solidFill>
                  <a:srgbClr val="FFFFFF"/>
                </a:solidFill>
              </a:defRPr>
            </a:lvl1p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_Заголовок и объект">
    <p:bg bwMode="black">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lvl1pPr>
              <a:defRPr>
                <a:solidFill>
                  <a:srgbClr val="FFFFFF"/>
                </a:solidFill>
              </a:defRPr>
            </a:lvl1p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Текст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ru-RU" noProof="0" smtClean="0"/>
              <a:t>Образец текста</a:t>
            </a: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2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ru-RU" noProof="0" smtClean="0"/>
              <a:t>щелкните, чтобы…</a:t>
            </a: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Используется для слайдов с кодом программного обеспечен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a:xfrm>
            <a:off x="722313" y="1905000"/>
            <a:ext cx="8040688" cy="211750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50" y="1905000"/>
            <a:ext cx="7681913" cy="1523495"/>
          </a:xfrm>
        </p:spPr>
        <p:txBody>
          <a:bodyPr>
            <a:noAutofit/>
          </a:bodyPr>
          <a:lstStyle>
            <a:lvl1pPr>
              <a:lnSpc>
                <a:spcPct val="90000"/>
              </a:lnSpc>
              <a:defRPr sz="5400"/>
            </a:lvl1pPr>
          </a:lstStyle>
          <a:p>
            <a:r>
              <a:rPr lang="ru-RU" noProof="0" smtClean="0"/>
              <a:t>Образец заголовка</a:t>
            </a:r>
            <a:endParaRPr lang="ru-RU" noProof="0"/>
          </a:p>
        </p:txBody>
      </p:sp>
      <p:sp>
        <p:nvSpPr>
          <p:cNvPr id="3" name="Подзаголовок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smtClean="0"/>
              <a:t>Образец подзаголовка</a:t>
            </a:r>
            <a:endParaRPr lang="ru-RU" noProof="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
        <p:nvSpPr>
          <p:cNvPr id="3" name="Объект 2"/>
          <p:cNvSpPr>
            <a:spLocks noGrp="1"/>
          </p:cNvSpPr>
          <p:nvPr>
            <p:ph sz="half" idx="1"/>
          </p:nvPr>
        </p:nvSpPr>
        <p:spPr>
          <a:xfrm>
            <a:off x="381000" y="1411553"/>
            <a:ext cx="41148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4" name="Объект 3"/>
          <p:cNvSpPr>
            <a:spLocks noGrp="1"/>
          </p:cNvSpPr>
          <p:nvPr>
            <p:ph sz="half" idx="2"/>
          </p:nvPr>
        </p:nvSpPr>
        <p:spPr>
          <a:xfrm>
            <a:off x="4648200" y="1411553"/>
            <a:ext cx="41148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noProof="0" smtClean="0"/>
              <a:t>Образец заголовка</a:t>
            </a:r>
            <a:endParaRPr lang="ru-RU" noProof="0"/>
          </a:p>
        </p:txBody>
      </p:sp>
      <p:sp>
        <p:nvSpPr>
          <p:cNvPr id="3" name="Текст 2"/>
          <p:cNvSpPr>
            <a:spLocks noGrp="1"/>
          </p:cNvSpPr>
          <p:nvPr>
            <p:ph type="body" idx="1"/>
          </p:nvPr>
        </p:nvSpPr>
        <p:spPr>
          <a:xfrm>
            <a:off x="381000" y="1757802"/>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4" name="Объект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5" name="Текст 4"/>
          <p:cNvSpPr>
            <a:spLocks noGrp="1"/>
          </p:cNvSpPr>
          <p:nvPr>
            <p:ph type="body" sz="quarter" idx="3"/>
          </p:nvPr>
        </p:nvSpPr>
        <p:spPr>
          <a:xfrm>
            <a:off x="4645981" y="1757802"/>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smtClean="0"/>
              <a:t>Образец текста</a:t>
            </a:r>
          </a:p>
        </p:txBody>
      </p:sp>
      <p:sp>
        <p:nvSpPr>
          <p:cNvPr id="6" name="Объект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smtClean="0"/>
              <a:t>Образец заголовка</a:t>
            </a:r>
            <a:endParaRPr lang="ru-RU" noProof="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Заголовок и объект">
    <p:bg bwMode="black">
      <p:bgPr>
        <a:solidFill>
          <a:srgbClr val="000000"/>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smtClean="0"/>
              <a:t>Образец заголовка</a:t>
            </a:r>
            <a:endParaRPr lang="ru-RU" noProof="0"/>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1.png"/><Relationship Id="rId2" Type="http://schemas.openxmlformats.org/officeDocument/2006/relationships/slideLayout" Target="../slideLayouts/slideLayout14.xml"/><Relationship Id="rId16"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9.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25.xml"/><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0.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3.jpe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7.png"/><Relationship Id="rId5" Type="http://schemas.openxmlformats.org/officeDocument/2006/relationships/image" Target="../media/image13.jpe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pic>
        <p:nvPicPr>
          <p:cNvPr id="4" name="Рисунок 3" descr="slidebakbar2.png"/>
          <p:cNvPicPr>
            <a:picLocks noChangeAspect="1"/>
          </p:cNvPicPr>
          <p:nvPr/>
        </p:nvPicPr>
        <p:blipFill>
          <a:blip r:embed="rId14"/>
          <a:stretch>
            <a:fillRect/>
          </a:stretch>
        </p:blipFill>
        <p:spPr>
          <a:xfrm>
            <a:off x="0" y="6238776"/>
            <a:ext cx="9144000" cy="619224"/>
          </a:xfrm>
          <a:prstGeom prst="rect">
            <a:avLst/>
          </a:prstGeom>
        </p:spPr>
      </p:pic>
    </p:spTree>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Рисунок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 bg1="lt1" tx1="dk1" bg2="lt2" tx2="dk2" accent1="accent1" accent2="accent2" accent3="accent3" accent4="accent4" accent5="accent5" accent6="accent6" hlink="hlink" folHlink="folHlink"/>
  <p:sldLayoutIdLst>
    <p:sldLayoutId id="2147483693"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pic>
        <p:nvPicPr>
          <p:cNvPr id="4" name="Рисунок 3" descr="bottombar.png"/>
          <p:cNvPicPr>
            <a:picLocks noChangeAspect="1"/>
          </p:cNvPicPr>
          <p:nvPr/>
        </p:nvPicPr>
        <p:blipFill>
          <a:blip r:embed="rId15"/>
          <a:stretch>
            <a:fillRect/>
          </a:stretch>
        </p:blipFill>
        <p:spPr>
          <a:xfrm>
            <a:off x="0" y="6299337"/>
            <a:ext cx="9144000" cy="557076"/>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ransition>
    <p:fade/>
  </p:transition>
  <p:txStyles>
    <p:titleStyle>
      <a:lvl1pPr algn="l" defTabSz="914363" rtl="0" eaLnBrk="1" latinLnBrk="0" hangingPunct="1">
        <a:lnSpc>
          <a:spcPct val="90000"/>
        </a:lnSpc>
        <a:spcBef>
          <a:spcPct val="0"/>
        </a:spcBef>
        <a:buNone/>
        <a:defRPr lang="en-US" sz="4800" b="0" kern="0" cap="none" spc="-150" dirty="0">
          <a:ln w="3175">
            <a:noFill/>
          </a:ln>
          <a:solidFill>
            <a:srgbClr val="005825"/>
          </a:solidFill>
          <a:effectLst/>
          <a:latin typeface="+mj-lt"/>
          <a:ea typeface="+mn-ea"/>
          <a:cs typeface="Arial" pitchFamily="34"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Рисунок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 bg1="lt1" tx1="dk1" bg2="lt2" tx2="dk2" accent1="accent1" accent2="accent2" accent3="accent3" accent4="accent4" accent5="accent5" accent6="accent6" hlink="hlink" folHlink="folHlink"/>
  <p:sldLayoutIdLst>
    <p:sldLayoutId id="2147483708" r:id="rId1"/>
  </p:sldLayoutIdLst>
  <p:transition>
    <p:fade/>
  </p:transition>
  <p:txStyles>
    <p:titleStyle>
      <a:lvl1pPr algn="l" defTabSz="914363" rtl="0" eaLnBrk="1" latinLnBrk="0" hangingPunct="1">
        <a:lnSpc>
          <a:spcPct val="90000"/>
        </a:lnSpc>
        <a:spcBef>
          <a:spcPct val="0"/>
        </a:spcBef>
        <a:buNone/>
        <a:defRPr lang="en-US" sz="4800" b="0" kern="0" cap="none" spc="-150" dirty="0">
          <a:ln w="3175">
            <a:noFill/>
          </a:ln>
          <a:solidFill>
            <a:srgbClr val="005825"/>
          </a:solidFill>
          <a:effectLst/>
          <a:latin typeface="+mj-lt"/>
          <a:ea typeface="+mn-ea"/>
          <a:cs typeface="Arial" pitchFamily="34"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l="-1000" r="-1000"/>
          </a:stretch>
        </a:blipFill>
        <a:effectLst/>
      </p:bgPr>
    </p:bg>
    <p:spTree>
      <p:nvGrpSpPr>
        <p:cNvPr id="1" name=""/>
        <p:cNvGrpSpPr/>
        <p:nvPr/>
      </p:nvGrpSpPr>
      <p:grpSpPr>
        <a:xfrm>
          <a:off x="0" y="0"/>
          <a:ext cx="0" cy="0"/>
          <a:chOff x="0" y="0"/>
          <a:chExt cx="0" cy="0"/>
        </a:xfrm>
      </p:grpSpPr>
      <p:pic>
        <p:nvPicPr>
          <p:cNvPr id="4" name="Рисунок 3" descr="white rectangle.png"/>
          <p:cNvPicPr>
            <a:picLocks noChangeAspect="1"/>
          </p:cNvPicPr>
          <p:nvPr/>
        </p:nvPicPr>
        <p:blipFill>
          <a:blip r:embed="rId6"/>
          <a:srcRect b="10453"/>
          <a:stretch>
            <a:fillRect/>
          </a:stretch>
        </p:blipFill>
        <p:spPr>
          <a:xfrm>
            <a:off x="0" y="1299706"/>
            <a:ext cx="9144000" cy="5558294"/>
          </a:xfrm>
          <a:prstGeom prst="rect">
            <a:avLst/>
          </a:prstGeom>
        </p:spPr>
      </p:pic>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smtClean="0"/>
              <a:t>Образец заголовка</a:t>
            </a:r>
            <a:endParaRPr lang="ru-RU" noProof="0"/>
          </a:p>
        </p:txBody>
      </p:sp>
      <p:sp>
        <p:nvSpPr>
          <p:cNvPr id="3" name="Текст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Заголовок 1"/>
          <p:cNvSpPr>
            <a:spLocks noGrp="1"/>
          </p:cNvSpPr>
          <p:nvPr>
            <p:ph type="ctrTitle"/>
          </p:nvPr>
        </p:nvSpPr>
        <p:spPr>
          <a:xfrm>
            <a:off x="2195736" y="5334505"/>
            <a:ext cx="8304659" cy="1523495"/>
          </a:xfrm>
          <a:effectLst>
            <a:outerShdw blurRad="50800" dist="38100" dir="16200000" rotWithShape="0">
              <a:prstClr val="black">
                <a:alpha val="40000"/>
              </a:prstClr>
            </a:outerShdw>
          </a:effectLst>
        </p:spPr>
        <p:txBody>
          <a:bodyPr>
            <a:normAutofit/>
          </a:bodyPr>
          <a:lstStyle/>
          <a:p>
            <a:pPr algn="ctr"/>
            <a:r>
              <a:rPr lang="uk-UA" sz="9600" dirty="0" smtClean="0"/>
              <a:t>Сонце</a:t>
            </a:r>
            <a:endParaRPr lang="uk-UA" sz="9600" dirty="0"/>
          </a:p>
        </p:txBody>
      </p:sp>
    </p:spTree>
    <p:extLst>
      <p:ext uri="{BB962C8B-B14F-4D97-AF65-F5344CB8AC3E}">
        <p14:creationId xmlns:p14="http://schemas.microsoft.com/office/powerpoint/2010/main" val="29503336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Хімічний склад</a:t>
            </a:r>
            <a:endParaRPr lang="uk-UA" dirty="0"/>
          </a:p>
        </p:txBody>
      </p:sp>
      <p:sp>
        <p:nvSpPr>
          <p:cNvPr id="3" name="Объект 2"/>
          <p:cNvSpPr>
            <a:spLocks noGrp="1"/>
          </p:cNvSpPr>
          <p:nvPr>
            <p:ph idx="1"/>
          </p:nvPr>
        </p:nvSpPr>
        <p:spPr>
          <a:xfrm>
            <a:off x="107504" y="1412875"/>
            <a:ext cx="8928992" cy="4885953"/>
          </a:xfrm>
        </p:spPr>
        <p:txBody>
          <a:bodyPr/>
          <a:lstStyle/>
          <a:p>
            <a:pPr marL="0" indent="0">
              <a:buNone/>
            </a:pPr>
            <a:r>
              <a:rPr lang="uk-UA" sz="2500" dirty="0" smtClean="0"/>
              <a:t>Як </a:t>
            </a:r>
            <a:r>
              <a:rPr lang="uk-UA" sz="2500" dirty="0"/>
              <a:t>і всі зорі, Сонце </a:t>
            </a:r>
            <a:r>
              <a:rPr lang="uk-UA" sz="2500" dirty="0" smtClean="0"/>
              <a:t>- </a:t>
            </a:r>
            <a:r>
              <a:rPr lang="uk-UA" sz="2500" dirty="0"/>
              <a:t>розжарена газова куля. Хімічний склад (за кількістю атомів) визначено з аналізу сонячного спектра:</a:t>
            </a:r>
          </a:p>
          <a:p>
            <a:r>
              <a:rPr lang="uk-UA" sz="2500" dirty="0"/>
              <a:t>водень становить близько 90%,</a:t>
            </a:r>
          </a:p>
          <a:p>
            <a:r>
              <a:rPr lang="uk-UA" sz="2500" dirty="0"/>
              <a:t>гелій — </a:t>
            </a:r>
            <a:r>
              <a:rPr lang="uk-UA" sz="2500" dirty="0" smtClean="0"/>
              <a:t>9,9%,</a:t>
            </a:r>
            <a:endParaRPr lang="uk-UA" sz="2500" dirty="0"/>
          </a:p>
          <a:p>
            <a:r>
              <a:rPr lang="uk-UA" sz="2500" dirty="0"/>
              <a:t>інші елементи — менше 0,1%, зокрема: на 1 млн атомів водню припадає 98 000 атомів гелію, 851 </a:t>
            </a:r>
            <a:r>
              <a:rPr lang="uk-UA" sz="2500" dirty="0" smtClean="0"/>
              <a:t>кисню, </a:t>
            </a:r>
            <a:r>
              <a:rPr lang="uk-UA" sz="2500" dirty="0"/>
              <a:t>398 вуглецю, 123 неону, 100 азоту, 47 заліза, 38 магнію, 35 кремнію, 16 сірки, 4 аргону, 3 алюмінію, по 2 атома нікелю, натрію і кальцію, а також зовсім небагато всіх інших </a:t>
            </a:r>
            <a:r>
              <a:rPr lang="uk-UA" sz="2500" dirty="0" smtClean="0"/>
              <a:t>елементів.</a:t>
            </a:r>
            <a:endParaRPr lang="uk-UA" sz="2500" dirty="0"/>
          </a:p>
          <a:p>
            <a:pPr marL="0" indent="0">
              <a:buNone/>
            </a:pPr>
            <a:r>
              <a:rPr lang="uk-UA" sz="2500" dirty="0"/>
              <a:t>Речовина Сонця дуже іонізована, тобто атоми втратили свої </a:t>
            </a:r>
            <a:r>
              <a:rPr lang="uk-UA" sz="2500" dirty="0" err="1"/>
              <a:t>зовнішні ел</a:t>
            </a:r>
            <a:r>
              <a:rPr lang="uk-UA" sz="2500" dirty="0"/>
              <a:t>ектрони й разом з ними стали вільними частинками іонізованого газу — плазми.</a:t>
            </a:r>
          </a:p>
          <a:p>
            <a:pPr marL="0" indent="0">
              <a:buNone/>
            </a:pPr>
            <a:endParaRPr lang="uk-UA" sz="2500" dirty="0"/>
          </a:p>
        </p:txBody>
      </p:sp>
    </p:spTree>
    <p:extLst>
      <p:ext uri="{BB962C8B-B14F-4D97-AF65-F5344CB8AC3E}">
        <p14:creationId xmlns:p14="http://schemas.microsoft.com/office/powerpoint/2010/main" val="110148872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Густина та </a:t>
            </a:r>
            <a:r>
              <a:rPr lang="uk-UA" b="1" dirty="0" smtClean="0"/>
              <a:t>температура</a:t>
            </a:r>
            <a:endParaRPr lang="uk-UA" dirty="0"/>
          </a:p>
        </p:txBody>
      </p:sp>
      <p:sp>
        <p:nvSpPr>
          <p:cNvPr id="3" name="Объект 2"/>
          <p:cNvSpPr>
            <a:spLocks noGrp="1"/>
          </p:cNvSpPr>
          <p:nvPr>
            <p:ph idx="1"/>
          </p:nvPr>
        </p:nvSpPr>
        <p:spPr>
          <a:xfrm>
            <a:off x="107504" y="1086874"/>
            <a:ext cx="8928992" cy="5798510"/>
          </a:xfrm>
        </p:spPr>
        <p:txBody>
          <a:bodyPr/>
          <a:lstStyle/>
          <a:p>
            <a:pPr marL="0" indent="0">
              <a:buNone/>
            </a:pPr>
            <a:r>
              <a:rPr lang="uk-UA" sz="2400" dirty="0" err="1" smtClean="0"/>
              <a:t>Середня</a:t>
            </a:r>
            <a:r>
              <a:rPr lang="uk-UA" sz="2400" dirty="0" err="1"/>
              <a:t> густина </a:t>
            </a:r>
            <a:r>
              <a:rPr lang="uk-UA" sz="2400" dirty="0"/>
              <a:t>сонячної речовини </a:t>
            </a:r>
            <a:r>
              <a:rPr lang="el-GR" sz="2400" dirty="0"/>
              <a:t>ρ ≈ 1400 </a:t>
            </a:r>
            <a:r>
              <a:rPr lang="uk-UA" sz="2400" dirty="0"/>
              <a:t>кг/м³. Це значення близьке до густини води та в тисячу раз більше густини повітря біля поверхні Землі. Однак у зовнішніх шарах Сонця густина в мільйони разів менша, а в центрі </a:t>
            </a:r>
            <a:r>
              <a:rPr lang="uk-UA" sz="2400" dirty="0" smtClean="0"/>
              <a:t>- </a:t>
            </a:r>
            <a:r>
              <a:rPr lang="uk-UA" sz="2400" dirty="0"/>
              <a:t>у 100 раз більша за середню.</a:t>
            </a:r>
          </a:p>
          <a:p>
            <a:pPr marL="0" indent="0">
              <a:buNone/>
            </a:pPr>
            <a:r>
              <a:rPr lang="uk-UA" sz="2400" dirty="0"/>
              <a:t>Обчислення, які враховують зростання густини й температури до центра, показують, що в центрі Сонця густина становить близько 1,5×10</a:t>
            </a:r>
            <a:r>
              <a:rPr lang="uk-UA" sz="2400" baseline="30000" dirty="0"/>
              <a:t>5</a:t>
            </a:r>
            <a:r>
              <a:rPr lang="uk-UA" sz="2400" dirty="0"/>
              <a:t> кг/м³, тиск </a:t>
            </a:r>
            <a:r>
              <a:rPr lang="uk-UA" sz="2400" dirty="0" smtClean="0"/>
              <a:t>- </a:t>
            </a:r>
            <a:r>
              <a:rPr lang="uk-UA" sz="2400" dirty="0"/>
              <a:t>близько 2×10</a:t>
            </a:r>
            <a:r>
              <a:rPr lang="uk-UA" sz="2400" baseline="30000" dirty="0"/>
              <a:t>18</a:t>
            </a:r>
            <a:r>
              <a:rPr lang="uk-UA" sz="2400" dirty="0"/>
              <a:t> Па, а температура </a:t>
            </a:r>
            <a:r>
              <a:rPr lang="uk-UA" sz="2400" dirty="0" smtClean="0"/>
              <a:t>- близько </a:t>
            </a:r>
            <a:r>
              <a:rPr lang="uk-UA" sz="2400" dirty="0"/>
              <a:t>15 000 000 К.</a:t>
            </a:r>
          </a:p>
          <a:p>
            <a:pPr marL="0" indent="0">
              <a:buNone/>
            </a:pPr>
            <a:r>
              <a:rPr lang="uk-UA" sz="2400" dirty="0"/>
              <a:t>За такої температури ядра атомів водню (</a:t>
            </a:r>
            <a:r>
              <a:rPr lang="uk-UA" sz="2400" dirty="0" err="1"/>
              <a:t>протони та </a:t>
            </a:r>
            <a:r>
              <a:rPr lang="uk-UA" sz="2400" dirty="0"/>
              <a:t>дейтрони) мають дуже великі швидкості (сотні кілометрів на секунду) і можуть наближатися одне до одного, незважаючи на дію електростатичної сили відштовхування. Деякі зіткнення завершуються ядерними реакціями, в результаті яких з водню </a:t>
            </a:r>
            <a:r>
              <a:rPr lang="uk-UA" sz="2400" dirty="0" err="1"/>
              <a:t>утворює</a:t>
            </a:r>
            <a:r>
              <a:rPr lang="uk-UA" sz="2400" dirty="0"/>
              <a:t>ться гелій і вивільняється значна кількість енергії, що перетворюється на тепло. Ці реакції є джерелом енергії Сонця на сучасному етапі його еволюції. Внаслідок цього кількість гелію в центральній частині світила </a:t>
            </a:r>
            <a:r>
              <a:rPr lang="uk-UA" sz="2400" dirty="0">
                <a:effectLst>
                  <a:outerShdw blurRad="38100" dist="38100" dir="2700000" algn="tl">
                    <a:srgbClr val="000000">
                      <a:alpha val="43137"/>
                    </a:srgbClr>
                  </a:outerShdw>
                </a:effectLst>
              </a:rPr>
              <a:t>поступово збільшується, а водню — зменшується</a:t>
            </a:r>
            <a:r>
              <a:rPr lang="uk-UA" sz="2400" dirty="0" smtClean="0">
                <a:effectLst>
                  <a:outerShdw blurRad="38100" dist="38100" dir="2700000" algn="tl">
                    <a:srgbClr val="000000">
                      <a:alpha val="43137"/>
                    </a:srgbClr>
                  </a:outerShdw>
                </a:effectLst>
              </a:rPr>
              <a:t>.</a:t>
            </a:r>
            <a:endParaRPr lang="uk-UA"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285310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0166" y="260648"/>
            <a:ext cx="9012171" cy="5281446"/>
          </a:xfrm>
        </p:spPr>
        <p:txBody>
          <a:bodyPr/>
          <a:lstStyle/>
          <a:p>
            <a:pPr marL="0" indent="0">
              <a:buNone/>
            </a:pPr>
            <a:r>
              <a:rPr lang="uk-UA" sz="2600" dirty="0"/>
              <a:t>Потік енергії, що виникає в надрах Сонця, передається в зовнішні шари й розподіляється на дедалі більшу площу. Внаслідок цього температура сонячної плазми знижується з віддаленням від цент­ра. Залежно від температури й характеру процесів, що нею визначаються, Сонце можна умовно поділити на 4 частини:</a:t>
            </a:r>
          </a:p>
          <a:p>
            <a:r>
              <a:rPr lang="uk-UA" sz="2600" i="1" dirty="0"/>
              <a:t>внутрішня, центральна частина</a:t>
            </a:r>
            <a:r>
              <a:rPr lang="uk-UA" sz="2600" dirty="0"/>
              <a:t> (</a:t>
            </a:r>
            <a:r>
              <a:rPr lang="uk-UA" sz="2600" i="1" dirty="0"/>
              <a:t>ядро</a:t>
            </a:r>
            <a:r>
              <a:rPr lang="uk-UA" sz="2600" dirty="0"/>
              <a:t>), де тиск і температура забезпечують перебіг ядерних реакцій; вона простягається від центра на відстань приблизно 1/3 радіуса</a:t>
            </a:r>
          </a:p>
          <a:p>
            <a:r>
              <a:rPr lang="uk-UA" sz="2600" i="1" dirty="0"/>
              <a:t>промениста зона</a:t>
            </a:r>
            <a:r>
              <a:rPr lang="uk-UA" sz="2600" dirty="0"/>
              <a:t> (відстань від 1/3 до 2/3 радіуса), в якій енергія передається назовні внаслідок послідовного поглинання і </a:t>
            </a:r>
            <a:r>
              <a:rPr lang="uk-UA" sz="2600" dirty="0" err="1"/>
              <a:t>випромінювання квантів е</a:t>
            </a:r>
            <a:r>
              <a:rPr lang="uk-UA" sz="2600" dirty="0"/>
              <a:t>лектромагнітної енергії;</a:t>
            </a:r>
          </a:p>
          <a:p>
            <a:pPr marL="0" indent="0">
              <a:buNone/>
            </a:pPr>
            <a:endParaRPr lang="uk-UA" sz="2600" dirty="0"/>
          </a:p>
        </p:txBody>
      </p:sp>
      <p:pic>
        <p:nvPicPr>
          <p:cNvPr id="7170" name="Picture 2" descr="C:\Users\Anny\AppData\Local\Microsoft\Windows\Temporary Internet Files\Content.IE5\0BH02MOA\MC9004262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4941168"/>
            <a:ext cx="2166609"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98070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2008" y="754475"/>
            <a:ext cx="9036496" cy="6130909"/>
          </a:xfrm>
        </p:spPr>
        <p:txBody>
          <a:bodyPr/>
          <a:lstStyle/>
          <a:p>
            <a:r>
              <a:rPr lang="uk-UA" sz="2400" i="1" dirty="0" err="1"/>
              <a:t>конвективна</a:t>
            </a:r>
            <a:r>
              <a:rPr lang="uk-UA" sz="2400" i="1" dirty="0"/>
              <a:t> зона</a:t>
            </a:r>
            <a:r>
              <a:rPr lang="uk-UA" sz="2400" dirty="0"/>
              <a:t> </a:t>
            </a:r>
            <a:r>
              <a:rPr lang="uk-UA" sz="2400" dirty="0" smtClean="0"/>
              <a:t>- </a:t>
            </a:r>
            <a:r>
              <a:rPr lang="uk-UA" sz="2400" dirty="0"/>
              <a:t>від верхньої частини «променистої» зони майже до видимої поверхні Сонця. Тут температура швидко зменшується з наближенням до видимої поверхні світила, внаслідок чого збільшується концентрація нейтральних атомів, речовина стає прозорішою, променисте перенесення стає менш ефективним і тепло передається здебільшого за рахунок перемішування речовини (конвекція), подібно до кипіння рідини в посудині, яка підігрівається знизу;</a:t>
            </a:r>
          </a:p>
          <a:p>
            <a:r>
              <a:rPr lang="uk-UA" sz="2400" i="1" dirty="0"/>
              <a:t>сонячна атмосфера</a:t>
            </a:r>
            <a:r>
              <a:rPr lang="uk-UA" sz="2400" dirty="0"/>
              <a:t>, що починається відразу за </a:t>
            </a:r>
            <a:r>
              <a:rPr lang="uk-UA" sz="2400" dirty="0" err="1"/>
              <a:t>конвективною</a:t>
            </a:r>
            <a:r>
              <a:rPr lang="uk-UA" sz="2400" dirty="0"/>
              <a:t> зоною і сягає далеко за межі видимого диска Сонця. Нижній шар </a:t>
            </a:r>
            <a:r>
              <a:rPr lang="uk-UA" sz="2400" dirty="0" err="1"/>
              <a:t>атмосфери </a:t>
            </a:r>
            <a:r>
              <a:rPr lang="uk-UA" sz="2400" dirty="0" err="1" smtClean="0"/>
              <a:t>-</a:t>
            </a:r>
            <a:r>
              <a:rPr lang="uk-UA" sz="2400" dirty="0"/>
              <a:t> фотосфера, тонкий шар газів, який ми сприймаємо як поверхню Сонця. Верхніх шарів атмосфери безпосередньо (</a:t>
            </a:r>
            <a:r>
              <a:rPr lang="uk-UA" sz="2400" dirty="0" err="1"/>
              <a:t>хромосфер</a:t>
            </a:r>
            <a:r>
              <a:rPr lang="uk-UA" sz="2400" dirty="0"/>
              <a:t>и та корони) не видно через значну розрідженість, їх можна спостерігати або під час повних сонячних затемнень, або за допомогою спеціальних приладів.</a:t>
            </a:r>
          </a:p>
          <a:p>
            <a:pPr marL="0" indent="0">
              <a:buNone/>
            </a:pPr>
            <a:endParaRPr lang="uk-UA" sz="2400" dirty="0"/>
          </a:p>
        </p:txBody>
      </p:sp>
    </p:spTree>
    <p:extLst>
      <p:ext uri="{BB962C8B-B14F-4D97-AF65-F5344CB8AC3E}">
        <p14:creationId xmlns:p14="http://schemas.microsoft.com/office/powerpoint/2010/main" val="214251160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4624"/>
            <a:ext cx="8382000" cy="1329595"/>
          </a:xfrm>
        </p:spPr>
        <p:txBody>
          <a:bodyPr/>
          <a:lstStyle/>
          <a:p>
            <a:r>
              <a:rPr lang="uk-UA" dirty="0"/>
              <a:t>Сонячна активність і сонячні </a:t>
            </a:r>
            <a:r>
              <a:rPr lang="uk-UA" dirty="0" smtClean="0"/>
              <a:t>цикли</a:t>
            </a:r>
            <a:endParaRPr lang="uk-UA" dirty="0"/>
          </a:p>
        </p:txBody>
      </p:sp>
      <p:sp>
        <p:nvSpPr>
          <p:cNvPr id="3" name="Объект 2"/>
          <p:cNvSpPr>
            <a:spLocks noGrp="1"/>
          </p:cNvSpPr>
          <p:nvPr>
            <p:ph idx="1"/>
          </p:nvPr>
        </p:nvSpPr>
        <p:spPr>
          <a:xfrm>
            <a:off x="107504" y="1412875"/>
            <a:ext cx="8856984" cy="2880789"/>
          </a:xfrm>
        </p:spPr>
        <p:txBody>
          <a:bodyPr/>
          <a:lstStyle/>
          <a:p>
            <a:pPr marL="0" indent="0">
              <a:buNone/>
            </a:pPr>
            <a:r>
              <a:rPr lang="uk-UA" sz="2600" dirty="0" smtClean="0"/>
              <a:t>Спостерігаючи</a:t>
            </a:r>
            <a:r>
              <a:rPr lang="uk-UA" sz="2600" dirty="0"/>
              <a:t> сонячні </a:t>
            </a:r>
            <a:r>
              <a:rPr lang="uk-UA" sz="2600" dirty="0" err="1"/>
              <a:t>плями в </a:t>
            </a:r>
            <a:r>
              <a:rPr lang="uk-UA" sz="2600" dirty="0" err="1" smtClean="0"/>
              <a:t>те</a:t>
            </a:r>
            <a:r>
              <a:rPr lang="uk-UA" sz="2600" dirty="0" smtClean="0"/>
              <a:t>лескоп,</a:t>
            </a:r>
            <a:r>
              <a:rPr lang="uk-UA" sz="2600" dirty="0"/>
              <a:t> </a:t>
            </a:r>
            <a:r>
              <a:rPr lang="uk-UA" sz="2600" dirty="0" smtClean="0"/>
              <a:t>Галілей</a:t>
            </a:r>
            <a:r>
              <a:rPr lang="uk-UA" sz="2600" dirty="0"/>
              <a:t> помітив, що вони пересуваються вздовж видимого диска Сонця. На цій підставі він зробив висновок, що Сонце обертається навколо своєї осі. Кутова </a:t>
            </a:r>
            <a:r>
              <a:rPr lang="uk-UA" sz="2600" dirty="0" smtClean="0"/>
              <a:t>швидкість</a:t>
            </a:r>
            <a:r>
              <a:rPr lang="uk-UA" sz="2600" dirty="0"/>
              <a:t> обертання світила зменшується </a:t>
            </a:r>
            <a:r>
              <a:rPr lang="uk-UA" sz="2600" dirty="0" err="1"/>
              <a:t>від </a:t>
            </a:r>
            <a:r>
              <a:rPr lang="uk-UA" sz="2600" dirty="0" err="1" smtClean="0"/>
              <a:t>екватора</a:t>
            </a:r>
            <a:r>
              <a:rPr lang="uk-UA" sz="2600" dirty="0" err="1"/>
              <a:t> до пол</a:t>
            </a:r>
            <a:r>
              <a:rPr lang="uk-UA" sz="2600" dirty="0"/>
              <a:t>юсів, точки на екваторі здійснюють повний оберт за 25 діб, а поблизу полюсів зоряний період обертання Сонця збільшується до 30 діб. Земля рухається по своїй орбіті в тому ж напрямку, в якому обертається Сонце. </a:t>
            </a:r>
            <a:endParaRPr lang="uk-UA" sz="2600" dirty="0"/>
          </a:p>
        </p:txBody>
      </p:sp>
      <p:pic>
        <p:nvPicPr>
          <p:cNvPr id="9218" name="Picture 2" descr="C:\Users\Anny\AppData\Local\Microsoft\Windows\Temporary Internet Files\Content.IE5\OBNIV21E\MC90023727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4149080"/>
            <a:ext cx="2258840" cy="22678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496" y="4293096"/>
            <a:ext cx="6120680" cy="2492990"/>
          </a:xfrm>
          <a:prstGeom prst="rect">
            <a:avLst/>
          </a:prstGeom>
          <a:noFill/>
        </p:spPr>
        <p:txBody>
          <a:bodyPr wrap="square" rtlCol="0">
            <a:spAutoFit/>
          </a:bodyPr>
          <a:lstStyle/>
          <a:p>
            <a:r>
              <a:rPr lang="uk-UA" sz="2600" dirty="0" smtClean="0"/>
              <a:t>Тому відносно земного спостерігача період його обертання більший і пляма в центрі сонячного диска знову пройде через </a:t>
            </a:r>
            <a:r>
              <a:rPr lang="uk-UA" sz="2600" dirty="0" err="1" smtClean="0"/>
              <a:t>центральний ме</a:t>
            </a:r>
            <a:r>
              <a:rPr lang="uk-UA" sz="2600" dirty="0" smtClean="0"/>
              <a:t>ридіан Сонця через 27 діб.</a:t>
            </a:r>
          </a:p>
          <a:p>
            <a:endParaRPr lang="uk-UA" sz="2600" dirty="0"/>
          </a:p>
        </p:txBody>
      </p:sp>
    </p:spTree>
    <p:extLst>
      <p:ext uri="{BB962C8B-B14F-4D97-AF65-F5344CB8AC3E}">
        <p14:creationId xmlns:p14="http://schemas.microsoft.com/office/powerpoint/2010/main" val="244533029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Сонячна </a:t>
            </a:r>
            <a:r>
              <a:rPr lang="uk-UA" b="1" dirty="0" smtClean="0"/>
              <a:t>активність</a:t>
            </a:r>
            <a:endParaRPr lang="uk-UA" dirty="0"/>
          </a:p>
        </p:txBody>
      </p:sp>
      <p:sp>
        <p:nvSpPr>
          <p:cNvPr id="3" name="Объект 2"/>
          <p:cNvSpPr>
            <a:spLocks noGrp="1"/>
          </p:cNvSpPr>
          <p:nvPr>
            <p:ph idx="1"/>
          </p:nvPr>
        </p:nvSpPr>
        <p:spPr>
          <a:xfrm>
            <a:off x="107504" y="1484784"/>
            <a:ext cx="5472608" cy="4824536"/>
          </a:xfrm>
        </p:spPr>
        <p:txBody>
          <a:bodyPr/>
          <a:lstStyle/>
          <a:p>
            <a:pPr marL="0" indent="0">
              <a:buNone/>
            </a:pPr>
            <a:r>
              <a:rPr lang="uk-UA" sz="2400" dirty="0" smtClean="0"/>
              <a:t>Комплекс </a:t>
            </a:r>
            <a:r>
              <a:rPr lang="uk-UA" sz="2400" dirty="0"/>
              <a:t>явищ, викликаних генерацією сильних магнітних полів на Сонці, називають сонячною активністю. Ці поля проявляються </a:t>
            </a:r>
            <a:r>
              <a:rPr lang="uk-UA" sz="2400" dirty="0" err="1"/>
              <a:t>в фотосфері як соняч</a:t>
            </a:r>
            <a:r>
              <a:rPr lang="uk-UA" sz="2400" dirty="0"/>
              <a:t>ні плями та викликають такі явища, як сонячні спалахи, генерацію потоків прискорених частинок, зміни в рівнях електромагнітного випромінювання Сонця в різних діапазонах,корональні викиди маси, обурення сонячного вітру, варіації потоків галактичних космічних променів (Форбуш-ефект), тощо</a:t>
            </a:r>
            <a:r>
              <a:rPr lang="uk-UA" sz="2400" dirty="0" smtClean="0"/>
              <a:t>.</a:t>
            </a:r>
            <a:endParaRPr lang="uk-UA" sz="2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4343" y="1700808"/>
            <a:ext cx="3379543" cy="325938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953025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8784976" cy="4062651"/>
          </a:xfrm>
        </p:spPr>
        <p:txBody>
          <a:bodyPr/>
          <a:lstStyle/>
          <a:p>
            <a:pPr marL="0" indent="0">
              <a:buNone/>
            </a:pPr>
            <a:r>
              <a:rPr lang="uk-UA" sz="2400" dirty="0"/>
              <a:t>З сонячною активністю пов'язані також варіації геомагнітної активності (в тому числі і магнітні бурі), які є наслідком досягають Землі збурень міжпланетного середовища, викликаних, в свою чергу, активними явищами на Сонці.</a:t>
            </a:r>
          </a:p>
          <a:p>
            <a:pPr marL="0" indent="0">
              <a:buNone/>
            </a:pPr>
            <a:r>
              <a:rPr lang="uk-UA" sz="2400" dirty="0"/>
              <a:t>Одним з найбільш поширених показників рівня сонячної активності є число Вольфа, пов'язане з кількістю сонячних плям на видимій півсфері Сонця. Загальний рівень сонячної активності змінюється з характерним періодом, приблизно рівним 11 років (так званий «цикл сонячної активності» або «одинадцятирічний цикл»). Цей період витримується неточно і в </a:t>
            </a:r>
            <a:r>
              <a:rPr lang="en-US" sz="2400" dirty="0"/>
              <a:t>XX </a:t>
            </a:r>
            <a:r>
              <a:rPr lang="uk-UA" sz="2400" dirty="0"/>
              <a:t>столітті був ближче до 10 років, а за останні 300 років варіювався приблизно від 7 до 17 років. </a:t>
            </a:r>
          </a:p>
        </p:txBody>
      </p:sp>
      <p:pic>
        <p:nvPicPr>
          <p:cNvPr id="10243" name="Picture 3" descr="C:\Users\Anny\AppData\Local\Microsoft\Windows\Temporary Internet Files\Content.IE5\0BH02MOA\MC90023217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4149080"/>
            <a:ext cx="2232248" cy="2227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4221088"/>
            <a:ext cx="5904656" cy="3231654"/>
          </a:xfrm>
          <a:prstGeom prst="rect">
            <a:avLst/>
          </a:prstGeom>
          <a:noFill/>
        </p:spPr>
        <p:txBody>
          <a:bodyPr wrap="square" rtlCol="0">
            <a:spAutoFit/>
          </a:bodyPr>
          <a:lstStyle/>
          <a:p>
            <a:r>
              <a:rPr lang="uk-UA" sz="2400" dirty="0" smtClean="0"/>
              <a:t>Циклам сонячної активності прийнято приписувати послідовні номери, починаючи від умовно обраного першого циклу, максимум якого був 1761 року. В 2000 спостерігався максимум 23-го циклу сонячної активності.</a:t>
            </a:r>
          </a:p>
          <a:p>
            <a:endParaRPr lang="uk-UA" dirty="0" smtClean="0"/>
          </a:p>
          <a:p>
            <a:endParaRPr lang="uk-UA" dirty="0" smtClean="0"/>
          </a:p>
          <a:p>
            <a:endParaRPr lang="uk-UA" sz="2400" dirty="0"/>
          </a:p>
        </p:txBody>
      </p:sp>
    </p:spTree>
    <p:extLst>
      <p:ext uri="{BB962C8B-B14F-4D97-AF65-F5344CB8AC3E}">
        <p14:creationId xmlns:p14="http://schemas.microsoft.com/office/powerpoint/2010/main" val="152932385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Сонце як змінна зірка</a:t>
            </a:r>
            <a:endParaRPr lang="uk-UA" dirty="0"/>
          </a:p>
        </p:txBody>
      </p:sp>
      <p:sp>
        <p:nvSpPr>
          <p:cNvPr id="3" name="Объект 2"/>
          <p:cNvSpPr>
            <a:spLocks noGrp="1"/>
          </p:cNvSpPr>
          <p:nvPr>
            <p:ph idx="1"/>
          </p:nvPr>
        </p:nvSpPr>
        <p:spPr>
          <a:xfrm>
            <a:off x="179512" y="1052737"/>
            <a:ext cx="8856984" cy="3576364"/>
          </a:xfrm>
        </p:spPr>
        <p:txBody>
          <a:bodyPr/>
          <a:lstStyle/>
          <a:p>
            <a:pPr marL="0" indent="0">
              <a:buNone/>
            </a:pPr>
            <a:r>
              <a:rPr lang="uk-UA" sz="2800" dirty="0" smtClean="0"/>
              <a:t>Оскільки </a:t>
            </a:r>
            <a:r>
              <a:rPr lang="uk-UA" sz="2800" dirty="0"/>
              <a:t>магнітна активність Сонця схильна періодичним змінам, а разом з цим змінюється і його світність </a:t>
            </a:r>
            <a:r>
              <a:rPr lang="uk-UA" sz="2800" dirty="0" smtClean="0"/>
              <a:t>, його </a:t>
            </a:r>
            <a:r>
              <a:rPr lang="uk-UA" sz="2800" dirty="0"/>
              <a:t>можна розглядати як змінну зірку. У роки </a:t>
            </a:r>
            <a:r>
              <a:rPr lang="uk-UA" sz="2800" dirty="0" err="1"/>
              <a:t>максимуму активн</a:t>
            </a:r>
            <a:r>
              <a:rPr lang="uk-UA" sz="2800" dirty="0"/>
              <a:t>ості Сонце яскравіше, ніж у роки мінімуму. Амплітуда змін сонячної постійної досягає 0,1 % (в абсолютних значеннях це 1 Вт/м², тоді як середнє значення сонячної постійної </a:t>
            </a:r>
            <a:r>
              <a:rPr lang="uk-UA" sz="2800" dirty="0" smtClean="0"/>
              <a:t>-</a:t>
            </a:r>
            <a:r>
              <a:rPr lang="uk-UA" sz="2800" dirty="0"/>
              <a:t> 1361,5 Вт/м²</a:t>
            </a:r>
            <a:r>
              <a:rPr lang="uk-UA" sz="2800" dirty="0" smtClean="0"/>
              <a:t>).</a:t>
            </a:r>
            <a:endParaRPr lang="uk-UA" sz="2800" dirty="0"/>
          </a:p>
          <a:p>
            <a:pPr marL="0" indent="0">
              <a:buNone/>
            </a:pPr>
            <a:r>
              <a:rPr lang="uk-UA" sz="2800" dirty="0"/>
              <a:t>Також деякі дослідники відносять Сонце до класу низькоактивних змінних зірок типу </a:t>
            </a:r>
            <a:r>
              <a:rPr lang="en-US" sz="2800" dirty="0"/>
              <a:t>BY </a:t>
            </a:r>
            <a:r>
              <a:rPr lang="uk-UA" sz="2800" dirty="0" smtClean="0"/>
              <a:t>Дракона. </a:t>
            </a:r>
            <a:endParaRPr lang="uk-UA" sz="2800" dirty="0"/>
          </a:p>
        </p:txBody>
      </p:sp>
      <p:pic>
        <p:nvPicPr>
          <p:cNvPr id="11266" name="Picture 2" descr="C:\Users\Anny\AppData\Local\Microsoft\Windows\Temporary Internet Files\Content.IE5\9PS0GJAP\MC90023938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4221088"/>
            <a:ext cx="1512168" cy="18944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496" y="4509120"/>
            <a:ext cx="6840760" cy="2092881"/>
          </a:xfrm>
          <a:prstGeom prst="rect">
            <a:avLst/>
          </a:prstGeom>
          <a:noFill/>
        </p:spPr>
        <p:txBody>
          <a:bodyPr wrap="square" rtlCol="0">
            <a:spAutoFit/>
          </a:bodyPr>
          <a:lstStyle/>
          <a:p>
            <a:r>
              <a:rPr lang="uk-UA" sz="2800" dirty="0" smtClean="0"/>
              <a:t>Поверхня таких зірок покрита плямами (до 30 % від загальної площі), і за рахунок обертання зірок спостерігаються зміни їх блиску. У Сонця така змінність дуже слабка.</a:t>
            </a:r>
          </a:p>
          <a:p>
            <a:endParaRPr lang="uk-UA" dirty="0"/>
          </a:p>
        </p:txBody>
      </p:sp>
    </p:spTree>
    <p:extLst>
      <p:ext uri="{BB962C8B-B14F-4D97-AF65-F5344CB8AC3E}">
        <p14:creationId xmlns:p14="http://schemas.microsoft.com/office/powerpoint/2010/main" val="145923834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Еволюція Сонця як </a:t>
            </a:r>
            <a:r>
              <a:rPr lang="uk-UA" dirty="0" smtClean="0"/>
              <a:t>зірки</a:t>
            </a:r>
            <a:endParaRPr lang="uk-UA" dirty="0"/>
          </a:p>
        </p:txBody>
      </p:sp>
      <p:sp>
        <p:nvSpPr>
          <p:cNvPr id="3" name="Объект 2"/>
          <p:cNvSpPr>
            <a:spLocks noGrp="1"/>
          </p:cNvSpPr>
          <p:nvPr>
            <p:ph idx="1"/>
          </p:nvPr>
        </p:nvSpPr>
        <p:spPr>
          <a:xfrm>
            <a:off x="179512" y="1052736"/>
            <a:ext cx="8856984" cy="5213735"/>
          </a:xfrm>
        </p:spPr>
        <p:txBody>
          <a:bodyPr/>
          <a:lstStyle/>
          <a:p>
            <a:pPr marL="0" indent="0">
              <a:buNone/>
            </a:pPr>
            <a:r>
              <a:rPr lang="uk-UA" sz="2800" dirty="0" smtClean="0"/>
              <a:t>Сонце </a:t>
            </a:r>
            <a:r>
              <a:rPr lang="uk-UA" sz="2800" dirty="0"/>
              <a:t>є зіркою третього покоління (популяції </a:t>
            </a:r>
            <a:r>
              <a:rPr lang="en-US" sz="2800" dirty="0"/>
              <a:t>I) </a:t>
            </a:r>
            <a:r>
              <a:rPr lang="uk-UA" sz="2800" dirty="0" smtClean="0"/>
              <a:t>з високим</a:t>
            </a:r>
            <a:r>
              <a:rPr lang="uk-UA" sz="2800" dirty="0"/>
              <a:t> вмістом металів, тобто воно утворилося з </a:t>
            </a:r>
            <a:r>
              <a:rPr lang="uk-UA" sz="2800" dirty="0" smtClean="0"/>
              <a:t>решток</a:t>
            </a:r>
            <a:r>
              <a:rPr lang="uk-UA" sz="2800" dirty="0"/>
              <a:t> зірок першого й другого поколінь (відповідно популяцій </a:t>
            </a:r>
            <a:r>
              <a:rPr lang="en-US" sz="2800" dirty="0"/>
              <a:t>III </a:t>
            </a:r>
            <a:r>
              <a:rPr lang="uk-UA" sz="2800" dirty="0"/>
              <a:t>і </a:t>
            </a:r>
            <a:r>
              <a:rPr lang="en-US" sz="2800" dirty="0" smtClean="0"/>
              <a:t>II)</a:t>
            </a:r>
            <a:r>
              <a:rPr lang="uk-UA" sz="2800" dirty="0" smtClean="0"/>
              <a:t>.</a:t>
            </a:r>
          </a:p>
          <a:p>
            <a:pPr marL="0" indent="0">
              <a:buNone/>
            </a:pPr>
            <a:r>
              <a:rPr lang="uk-UA" sz="2800" baseline="30000" dirty="0" smtClean="0"/>
              <a:t> </a:t>
            </a:r>
            <a:r>
              <a:rPr lang="uk-UA" sz="2800" dirty="0" smtClean="0"/>
              <a:t>Поточний вік Сонця (точніше - час його існування на головній послідовності), оцінений за допомогою комп'ютерних моделей зоряної еволюції, дорівнює приблизно 4,57 млрд років.</a:t>
            </a:r>
          </a:p>
          <a:p>
            <a:pPr marL="0" indent="0">
              <a:buNone/>
            </a:pPr>
            <a:r>
              <a:rPr lang="uk-UA" sz="2800" dirty="0" smtClean="0"/>
              <a:t>Вважається</a:t>
            </a:r>
            <a:r>
              <a:rPr lang="uk-UA" sz="2800" dirty="0"/>
              <a:t>, що Сонце сформувалося приблизно 4,59 млрд років тому, коли швидке стиснення під дією сил гравітації хмари молекулярного водню призвело до утворення зірки першого типу зоряного населення типу </a:t>
            </a:r>
            <a:r>
              <a:rPr lang="uk-UA" sz="2800" dirty="0" smtClean="0"/>
              <a:t>Тільця.</a:t>
            </a:r>
            <a:endParaRPr lang="uk-UA" sz="2800" dirty="0"/>
          </a:p>
        </p:txBody>
      </p:sp>
      <p:pic>
        <p:nvPicPr>
          <p:cNvPr id="12290" name="Picture 2" descr="C:\Users\Anny\AppData\Local\Microsoft\Windows\Temporary Internet Files\Content.IE5\OBNIV21E\MC90033179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4610" y="-21125"/>
            <a:ext cx="1759390" cy="1789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33163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Внутрішня будова Сонця</a:t>
            </a:r>
            <a:endParaRPr lang="uk-UA" dirty="0"/>
          </a:p>
        </p:txBody>
      </p:sp>
      <p:sp>
        <p:nvSpPr>
          <p:cNvPr id="3" name="Объект 2"/>
          <p:cNvSpPr>
            <a:spLocks noGrp="1"/>
          </p:cNvSpPr>
          <p:nvPr>
            <p:ph idx="1"/>
          </p:nvPr>
        </p:nvSpPr>
        <p:spPr>
          <a:xfrm>
            <a:off x="179512" y="980728"/>
            <a:ext cx="8856984" cy="2068259"/>
          </a:xfrm>
        </p:spPr>
        <p:txBody>
          <a:bodyPr/>
          <a:lstStyle/>
          <a:p>
            <a:r>
              <a:rPr lang="uk-UA" sz="2400" b="1" dirty="0" smtClean="0"/>
              <a:t>Сонячне ядро</a:t>
            </a:r>
            <a:endParaRPr lang="uk-UA" sz="2400" b="1" dirty="0"/>
          </a:p>
          <a:p>
            <a:pPr marL="0" indent="0">
              <a:buNone/>
            </a:pPr>
            <a:r>
              <a:rPr lang="uk-UA" sz="2400" dirty="0"/>
              <a:t>Центральна частина Сонця радіусом приблизно 150–175 тис. км (тобто 20-25% від радіуса Сонця), в якій відбуваються термоядерні реакції, називається сонячним ядром</a:t>
            </a:r>
            <a:r>
              <a:rPr lang="uk-UA" sz="2400" dirty="0" smtClean="0"/>
              <a:t>. Густина</a:t>
            </a:r>
            <a:r>
              <a:rPr lang="uk-UA" sz="2400" dirty="0"/>
              <a:t> речовини в ядрі становить приблизно 150 000 кг/м³ (що в 150 разів більше густини води </a:t>
            </a:r>
            <a:endParaRPr lang="uk-UA"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2780928"/>
            <a:ext cx="4663081" cy="3954388"/>
          </a:xfrm>
          <a:prstGeom prst="rect">
            <a:avLst/>
          </a:prstGeom>
        </p:spPr>
      </p:pic>
      <p:sp>
        <p:nvSpPr>
          <p:cNvPr id="5" name="TextBox 4"/>
          <p:cNvSpPr txBox="1"/>
          <p:nvPr/>
        </p:nvSpPr>
        <p:spPr>
          <a:xfrm>
            <a:off x="107504" y="2930996"/>
            <a:ext cx="4248472" cy="3693319"/>
          </a:xfrm>
          <a:prstGeom prst="rect">
            <a:avLst/>
          </a:prstGeom>
          <a:noFill/>
        </p:spPr>
        <p:txBody>
          <a:bodyPr wrap="square" rtlCol="0">
            <a:spAutoFit/>
          </a:bodyPr>
          <a:lstStyle/>
          <a:p>
            <a:r>
              <a:rPr lang="uk-UA" sz="2400" dirty="0" smtClean="0"/>
              <a:t>і в 6,6 разів перевищує густину найщільнішого металу на Землі - осмію), а температура в центрі ядра - більше 14 млн К. В ядрі відбуваються термоядерні реакції, в результаті яких із чотирьох протонів утворюється ядро гелію-4. </a:t>
            </a:r>
          </a:p>
          <a:p>
            <a:endParaRPr lang="uk-UA" dirty="0"/>
          </a:p>
        </p:txBody>
      </p:sp>
    </p:spTree>
    <p:extLst>
      <p:ext uri="{BB962C8B-B14F-4D97-AF65-F5344CB8AC3E}">
        <p14:creationId xmlns:p14="http://schemas.microsoft.com/office/powerpoint/2010/main" val="337152037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3933056"/>
            <a:ext cx="8856984" cy="2326791"/>
          </a:xfrm>
        </p:spPr>
        <p:txBody>
          <a:bodyPr/>
          <a:lstStyle/>
          <a:p>
            <a:pPr marL="0" indent="0" algn="ctr">
              <a:buNone/>
            </a:pPr>
            <a:r>
              <a:rPr lang="vi-VN" sz="2800" u="sng" dirty="0"/>
              <a:t>Со́нце</a:t>
            </a:r>
            <a:r>
              <a:rPr lang="vi-VN" sz="2800" dirty="0"/>
              <a:t> (лат. </a:t>
            </a:r>
            <a:r>
              <a:rPr lang="en-US" sz="2800" i="1" dirty="0"/>
              <a:t>Sol</a:t>
            </a:r>
            <a:r>
              <a:rPr lang="en-US" sz="2800" dirty="0"/>
              <a:t>) </a:t>
            </a:r>
            <a:r>
              <a:rPr lang="uk-UA" sz="2800" dirty="0" smtClean="0"/>
              <a:t>- центральне </a:t>
            </a:r>
            <a:r>
              <a:rPr lang="uk-UA" sz="2800" dirty="0"/>
              <a:t>тіло Сонячної системи, розпечена плазмова куля, типова зірка-карлик спектрального класу </a:t>
            </a:r>
            <a:r>
              <a:rPr lang="en-US" sz="2800" dirty="0" smtClean="0"/>
              <a:t>G2</a:t>
            </a:r>
            <a:r>
              <a:rPr lang="uk-UA" sz="2800" dirty="0" smtClean="0"/>
              <a:t>.</a:t>
            </a:r>
            <a:r>
              <a:rPr lang="vi-VN" sz="2800" dirty="0"/>
              <a:t> Земля та сім інших планет обертаються навколо Сонця. Крім них навколо Сонця обертаються комети, астероїди та інші дрібні об'єкти.</a:t>
            </a:r>
            <a:endParaRPr lang="uk-UA" sz="28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260648"/>
            <a:ext cx="5472608" cy="34203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038567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6512" y="483168"/>
            <a:ext cx="9144000" cy="5466112"/>
          </a:xfrm>
        </p:spPr>
        <p:txBody>
          <a:bodyPr/>
          <a:lstStyle/>
          <a:p>
            <a:pPr marL="0" indent="0" algn="ctr">
              <a:buNone/>
            </a:pPr>
            <a:r>
              <a:rPr lang="uk-UA" sz="2400" dirty="0"/>
              <a:t>Внаслідок цього щосекунди </a:t>
            </a:r>
            <a:r>
              <a:rPr lang="uk-UA" sz="2400" dirty="0" err="1"/>
              <a:t>на випромінювання перетворюєт</a:t>
            </a:r>
            <a:r>
              <a:rPr lang="uk-UA" sz="2400" dirty="0"/>
              <a:t>ься 4,26 млн тонн речовини, однак ця величина нікчемна в порівнянні з масою Сонця - 2×10</a:t>
            </a:r>
            <a:r>
              <a:rPr lang="uk-UA" sz="2400" baseline="30000" dirty="0"/>
              <a:t>27</a:t>
            </a:r>
            <a:r>
              <a:rPr lang="uk-UA" sz="2400" dirty="0"/>
              <a:t> тонн. Потужність, що виділяється у різних зонах ядра, залежить від їх відстані до центру Сонця. У самому центрі відповідно до теоретичних оцінок вона сягає 276,5 Вт/м³, що на порядок менше питомого тепловиділення сплячої людини. </a:t>
            </a:r>
            <a:r>
              <a:rPr lang="uk-UA" sz="2400" dirty="0" smtClean="0"/>
              <a:t>Питоме </a:t>
            </a:r>
            <a:r>
              <a:rPr lang="uk-UA" sz="2400" dirty="0"/>
              <a:t>ж тепловиділення Сонця у цілому ще на два порядки менше. Завдяки настільки невеликому питомому енерговиділенню, запасів «палива» (водню) для підтримки термоядерної реакції вистачає на кілька мільярдів років.</a:t>
            </a:r>
          </a:p>
          <a:p>
            <a:pPr marL="0" indent="0" algn="ctr">
              <a:buNone/>
            </a:pPr>
            <a:r>
              <a:rPr lang="uk-UA" sz="2400" dirty="0"/>
              <a:t>Ядро </a:t>
            </a:r>
            <a:r>
              <a:rPr lang="uk-UA" sz="2400" dirty="0" smtClean="0"/>
              <a:t>- </a:t>
            </a:r>
            <a:r>
              <a:rPr lang="uk-UA" sz="2400" dirty="0"/>
              <a:t>єдине місце на Сонці, в якому виділяється енергія, інша частина зірки нагріта цією енергією. Вся енергія ядра послідовно проходить крізь шари, аж </a:t>
            </a:r>
            <a:r>
              <a:rPr lang="uk-UA" sz="2400" dirty="0" smtClean="0"/>
              <a:t>до фотосфери</a:t>
            </a:r>
            <a:r>
              <a:rPr lang="uk-UA" sz="2400" dirty="0"/>
              <a:t>, з якої випромінюється у вигляді сонячного світла.</a:t>
            </a:r>
          </a:p>
          <a:p>
            <a:pPr marL="0" indent="0" algn="ctr">
              <a:buNone/>
            </a:pPr>
            <a:r>
              <a:rPr lang="uk-UA" sz="2400" dirty="0" smtClean="0"/>
              <a:t>Аналіз </a:t>
            </a:r>
            <a:r>
              <a:rPr lang="uk-UA" sz="2400" dirty="0"/>
              <a:t>даних, здійснений місією </a:t>
            </a:r>
            <a:r>
              <a:rPr lang="en-US" sz="2400" dirty="0"/>
              <a:t>SOHO, </a:t>
            </a:r>
            <a:r>
              <a:rPr lang="uk-UA" sz="2400" dirty="0"/>
              <a:t>довів, що в ядрі швидкість обертання Сонця навколо своєї осі значно вища, ніж на поверхні</a:t>
            </a:r>
            <a:r>
              <a:rPr lang="uk-UA" sz="2400" dirty="0" smtClean="0"/>
              <a:t>.</a:t>
            </a:r>
            <a:endParaRPr lang="uk-UA" sz="2400" dirty="0"/>
          </a:p>
        </p:txBody>
      </p:sp>
    </p:spTree>
    <p:extLst>
      <p:ext uri="{BB962C8B-B14F-4D97-AF65-F5344CB8AC3E}">
        <p14:creationId xmlns:p14="http://schemas.microsoft.com/office/powerpoint/2010/main" val="292043683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496" y="407912"/>
            <a:ext cx="9144000" cy="2733056"/>
          </a:xfrm>
        </p:spPr>
        <p:txBody>
          <a:bodyPr/>
          <a:lstStyle/>
          <a:p>
            <a:r>
              <a:rPr lang="ru-RU" sz="2400" b="1" dirty="0"/>
              <a:t>Зона </a:t>
            </a:r>
            <a:r>
              <a:rPr lang="ru-RU" sz="2400" b="1" dirty="0" err="1"/>
              <a:t>променистого</a:t>
            </a:r>
            <a:r>
              <a:rPr lang="ru-RU" sz="2400" b="1" dirty="0"/>
              <a:t> </a:t>
            </a:r>
            <a:r>
              <a:rPr lang="ru-RU" sz="2400" b="1" dirty="0" smtClean="0"/>
              <a:t>переносу</a:t>
            </a:r>
            <a:endParaRPr lang="ru-RU" sz="2400" b="1" dirty="0"/>
          </a:p>
          <a:p>
            <a:pPr marL="0" indent="0">
              <a:buNone/>
            </a:pPr>
            <a:r>
              <a:rPr lang="ru-RU" sz="2400" dirty="0" smtClean="0"/>
              <a:t>Над </a:t>
            </a:r>
            <a:r>
              <a:rPr lang="ru-RU" sz="2400" dirty="0"/>
              <a:t>ядром, на </a:t>
            </a:r>
            <a:r>
              <a:rPr lang="ru-RU" sz="2400" dirty="0" err="1"/>
              <a:t>відстані</a:t>
            </a:r>
            <a:r>
              <a:rPr lang="ru-RU" sz="2400" dirty="0"/>
              <a:t> </a:t>
            </a:r>
            <a:r>
              <a:rPr lang="ru-RU" sz="2400" dirty="0" err="1"/>
              <a:t>приблизно</a:t>
            </a:r>
            <a:r>
              <a:rPr lang="ru-RU" sz="2400" dirty="0"/>
              <a:t> </a:t>
            </a:r>
            <a:r>
              <a:rPr lang="ru-RU" sz="2400" dirty="0" err="1"/>
              <a:t>від</a:t>
            </a:r>
            <a:r>
              <a:rPr lang="ru-RU" sz="2400" dirty="0"/>
              <a:t> 0,2-0,25 до 0,7 </a:t>
            </a:r>
            <a:r>
              <a:rPr lang="ru-RU" sz="2400" dirty="0" err="1"/>
              <a:t>радіуса</a:t>
            </a:r>
            <a:r>
              <a:rPr lang="ru-RU" sz="2400" dirty="0"/>
              <a:t> </a:t>
            </a:r>
            <a:r>
              <a:rPr lang="ru-RU" sz="2400" dirty="0" err="1"/>
              <a:t>Сонця</a:t>
            </a:r>
            <a:r>
              <a:rPr lang="ru-RU" sz="2400" dirty="0"/>
              <a:t>, </a:t>
            </a:r>
            <a:r>
              <a:rPr lang="ru-RU" sz="2400" dirty="0" err="1"/>
              <a:t>розташована</a:t>
            </a:r>
            <a:r>
              <a:rPr lang="ru-RU" sz="2400" dirty="0"/>
              <a:t> зона </a:t>
            </a:r>
            <a:r>
              <a:rPr lang="ru-RU" sz="2400" dirty="0" err="1"/>
              <a:t>променистого</a:t>
            </a:r>
            <a:r>
              <a:rPr lang="ru-RU" sz="2400" dirty="0"/>
              <a:t> переносу. У </a:t>
            </a:r>
            <a:r>
              <a:rPr lang="ru-RU" sz="2400" dirty="0" err="1"/>
              <a:t>цій</a:t>
            </a:r>
            <a:r>
              <a:rPr lang="ru-RU" sz="2400" dirty="0"/>
              <a:t> </a:t>
            </a:r>
            <a:r>
              <a:rPr lang="ru-RU" sz="2400" dirty="0" err="1"/>
              <a:t>зоні</a:t>
            </a:r>
            <a:r>
              <a:rPr lang="ru-RU" sz="2400" dirty="0"/>
              <a:t> </a:t>
            </a:r>
            <a:r>
              <a:rPr lang="ru-RU" sz="2400" dirty="0" err="1"/>
              <a:t>перенесення</a:t>
            </a:r>
            <a:r>
              <a:rPr lang="ru-RU" sz="2400" dirty="0"/>
              <a:t> </a:t>
            </a:r>
            <a:r>
              <a:rPr lang="ru-RU" sz="2400" dirty="0" err="1"/>
              <a:t>енергії</a:t>
            </a:r>
            <a:r>
              <a:rPr lang="ru-RU" sz="2400" dirty="0"/>
              <a:t> </a:t>
            </a:r>
            <a:r>
              <a:rPr lang="ru-RU" sz="2400" dirty="0" err="1"/>
              <a:t>відбувається</a:t>
            </a:r>
            <a:r>
              <a:rPr lang="ru-RU" sz="2400" dirty="0"/>
              <a:t> </a:t>
            </a:r>
            <a:r>
              <a:rPr lang="ru-RU" sz="2400" dirty="0" err="1"/>
              <a:t>здебільшого</a:t>
            </a:r>
            <a:r>
              <a:rPr lang="ru-RU" sz="2400" dirty="0"/>
              <a:t> за </a:t>
            </a:r>
            <a:r>
              <a:rPr lang="ru-RU" sz="2400" dirty="0" err="1"/>
              <a:t>допомогою</a:t>
            </a:r>
            <a:r>
              <a:rPr lang="ru-RU" sz="2400" dirty="0"/>
              <a:t> </a:t>
            </a:r>
            <a:r>
              <a:rPr lang="ru-RU" sz="2400" dirty="0" err="1"/>
              <a:t>випромінювання</a:t>
            </a:r>
            <a:r>
              <a:rPr lang="ru-RU" sz="2400" dirty="0"/>
              <a:t> і </a:t>
            </a:r>
            <a:r>
              <a:rPr lang="ru-RU" sz="2400" dirty="0" err="1"/>
              <a:t>поглинання</a:t>
            </a:r>
            <a:r>
              <a:rPr lang="ru-RU" sz="2400" dirty="0"/>
              <a:t> </a:t>
            </a:r>
            <a:r>
              <a:rPr lang="ru-RU" sz="2400" dirty="0" err="1"/>
              <a:t>фотонів</a:t>
            </a:r>
            <a:r>
              <a:rPr lang="ru-RU" sz="2400" dirty="0"/>
              <a:t>. </a:t>
            </a:r>
            <a:r>
              <a:rPr lang="ru-RU" sz="2400" dirty="0" err="1"/>
              <a:t>Напрямок</a:t>
            </a:r>
            <a:r>
              <a:rPr lang="ru-RU" sz="2400" dirty="0"/>
              <a:t> кожного конкретного фотона, </a:t>
            </a:r>
            <a:r>
              <a:rPr lang="ru-RU" sz="2400" dirty="0" err="1"/>
              <a:t>випроміненого</a:t>
            </a:r>
            <a:r>
              <a:rPr lang="ru-RU" sz="2400" dirty="0"/>
              <a:t> шаром </a:t>
            </a:r>
            <a:r>
              <a:rPr lang="ru-RU" sz="2400" dirty="0" err="1"/>
              <a:t>плазми</a:t>
            </a:r>
            <a:r>
              <a:rPr lang="ru-RU" sz="2400" dirty="0"/>
              <a:t>, </a:t>
            </a:r>
            <a:r>
              <a:rPr lang="ru-RU" sz="2400" dirty="0" err="1"/>
              <a:t>ніяк</a:t>
            </a:r>
            <a:r>
              <a:rPr lang="ru-RU" sz="2400" dirty="0"/>
              <a:t> не </a:t>
            </a:r>
            <a:r>
              <a:rPr lang="ru-RU" sz="2400" dirty="0" err="1"/>
              <a:t>залежить</a:t>
            </a:r>
            <a:r>
              <a:rPr lang="ru-RU" sz="2400" dirty="0"/>
              <a:t> </a:t>
            </a:r>
            <a:r>
              <a:rPr lang="ru-RU" sz="2400" dirty="0" err="1"/>
              <a:t>від</a:t>
            </a:r>
            <a:r>
              <a:rPr lang="ru-RU" sz="2400" dirty="0"/>
              <a:t> того, </a:t>
            </a:r>
            <a:r>
              <a:rPr lang="ru-RU" sz="2400" dirty="0" err="1"/>
              <a:t>які</a:t>
            </a:r>
            <a:r>
              <a:rPr lang="ru-RU" sz="2400" dirty="0"/>
              <a:t> </a:t>
            </a:r>
            <a:r>
              <a:rPr lang="ru-RU" sz="2400" dirty="0" err="1"/>
              <a:t>фотони</a:t>
            </a:r>
            <a:r>
              <a:rPr lang="ru-RU" sz="2400" dirty="0"/>
              <a:t> плазмою </a:t>
            </a:r>
            <a:r>
              <a:rPr lang="ru-RU" sz="2400" dirty="0" err="1"/>
              <a:t>поглиналися</a:t>
            </a:r>
            <a:r>
              <a:rPr lang="ru-RU" sz="2400" dirty="0"/>
              <a:t>, тому </a:t>
            </a:r>
            <a:r>
              <a:rPr lang="ru-RU" sz="2400" dirty="0" err="1"/>
              <a:t>він</a:t>
            </a:r>
            <a:r>
              <a:rPr lang="ru-RU" sz="2400" dirty="0"/>
              <a:t> </a:t>
            </a:r>
            <a:r>
              <a:rPr lang="ru-RU" sz="2400" dirty="0" err="1"/>
              <a:t>може</a:t>
            </a:r>
            <a:r>
              <a:rPr lang="ru-RU" sz="2400" dirty="0"/>
              <a:t> як </a:t>
            </a:r>
            <a:r>
              <a:rPr lang="ru-RU" sz="2400" dirty="0" err="1"/>
              <a:t>потрапити</a:t>
            </a:r>
            <a:r>
              <a:rPr lang="ru-RU" sz="2400" dirty="0"/>
              <a:t> до </a:t>
            </a:r>
            <a:r>
              <a:rPr lang="ru-RU" sz="2400" dirty="0" err="1"/>
              <a:t>вищого</a:t>
            </a:r>
            <a:r>
              <a:rPr lang="ru-RU" sz="2400" dirty="0"/>
              <a:t> шару в </a:t>
            </a:r>
            <a:r>
              <a:rPr lang="ru-RU" sz="2400" dirty="0" err="1"/>
              <a:t>променистій</a:t>
            </a:r>
            <a:r>
              <a:rPr lang="ru-RU" sz="2400" dirty="0"/>
              <a:t> </a:t>
            </a:r>
            <a:r>
              <a:rPr lang="ru-RU" sz="2400" dirty="0" err="1"/>
              <a:t>зоні</a:t>
            </a:r>
            <a:r>
              <a:rPr lang="ru-RU" sz="2400" dirty="0"/>
              <a:t>, так і </a:t>
            </a:r>
            <a:r>
              <a:rPr lang="ru-RU" sz="2400" dirty="0" err="1"/>
              <a:t>повернутися</a:t>
            </a:r>
            <a:r>
              <a:rPr lang="ru-RU" sz="2400" dirty="0"/>
              <a:t> назад, до </a:t>
            </a:r>
            <a:r>
              <a:rPr lang="ru-RU" sz="2400" dirty="0" smtClean="0"/>
              <a:t>центру.</a:t>
            </a:r>
            <a:endParaRPr lang="ru-RU" sz="2400" dirty="0"/>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t="5926" b="8740"/>
          <a:stretch/>
        </p:blipFill>
        <p:spPr>
          <a:xfrm>
            <a:off x="4644008" y="3346152"/>
            <a:ext cx="4286250" cy="3251200"/>
          </a:xfrm>
          <a:prstGeom prst="rect">
            <a:avLst/>
          </a:prstGeom>
          <a:ln>
            <a:noFill/>
          </a:ln>
          <a:effectLst>
            <a:outerShdw blurRad="190500" algn="tl" rotWithShape="0">
              <a:srgbClr val="000000">
                <a:alpha val="70000"/>
              </a:srgbClr>
            </a:outerShdw>
          </a:effectLst>
        </p:spPr>
      </p:pic>
      <p:sp>
        <p:nvSpPr>
          <p:cNvPr id="6" name="TextBox 5"/>
          <p:cNvSpPr txBox="1"/>
          <p:nvPr/>
        </p:nvSpPr>
        <p:spPr>
          <a:xfrm>
            <a:off x="0" y="3118316"/>
            <a:ext cx="4499992" cy="3046988"/>
          </a:xfrm>
          <a:prstGeom prst="rect">
            <a:avLst/>
          </a:prstGeom>
          <a:noFill/>
        </p:spPr>
        <p:txBody>
          <a:bodyPr wrap="square" rtlCol="0">
            <a:spAutoFit/>
          </a:bodyPr>
          <a:lstStyle/>
          <a:p>
            <a:r>
              <a:rPr lang="ru-RU" sz="2400" dirty="0" smtClean="0"/>
              <a:t>Через </a:t>
            </a:r>
            <a:r>
              <a:rPr lang="ru-RU" sz="2400" dirty="0" err="1" smtClean="0"/>
              <a:t>це</a:t>
            </a:r>
            <a:r>
              <a:rPr lang="ru-RU" sz="2400" dirty="0" smtClean="0"/>
              <a:t> </a:t>
            </a:r>
            <a:r>
              <a:rPr lang="ru-RU" sz="2400" dirty="0" err="1" smtClean="0"/>
              <a:t>проміжок</a:t>
            </a:r>
            <a:r>
              <a:rPr lang="ru-RU" sz="2400" dirty="0" smtClean="0"/>
              <a:t> часу, за </a:t>
            </a:r>
            <a:r>
              <a:rPr lang="ru-RU" sz="2400" dirty="0" err="1" smtClean="0"/>
              <a:t>який</a:t>
            </a:r>
            <a:r>
              <a:rPr lang="ru-RU" sz="2400" dirty="0" smtClean="0"/>
              <a:t> </a:t>
            </a:r>
            <a:r>
              <a:rPr lang="ru-RU" sz="2400" dirty="0" err="1" smtClean="0"/>
              <a:t>багаторазово</a:t>
            </a:r>
            <a:r>
              <a:rPr lang="ru-RU" sz="2400" dirty="0" smtClean="0"/>
              <a:t> </a:t>
            </a:r>
            <a:r>
              <a:rPr lang="ru-RU" sz="2400" dirty="0" err="1" smtClean="0"/>
              <a:t>перевипромінений</a:t>
            </a:r>
            <a:r>
              <a:rPr lang="ru-RU" sz="2400" dirty="0" smtClean="0"/>
              <a:t> фотон (</a:t>
            </a:r>
            <a:r>
              <a:rPr lang="ru-RU" sz="2400" dirty="0" err="1" smtClean="0"/>
              <a:t>спочатку</a:t>
            </a:r>
            <a:r>
              <a:rPr lang="ru-RU" sz="2400" dirty="0" smtClean="0"/>
              <a:t> </a:t>
            </a:r>
            <a:r>
              <a:rPr lang="ru-RU" sz="2400" dirty="0" err="1" smtClean="0"/>
              <a:t>утворений</a:t>
            </a:r>
            <a:r>
              <a:rPr lang="ru-RU" sz="2400" dirty="0" smtClean="0"/>
              <a:t> в </a:t>
            </a:r>
            <a:r>
              <a:rPr lang="ru-RU" sz="2400" dirty="0" err="1" smtClean="0"/>
              <a:t>ядрі</a:t>
            </a:r>
            <a:r>
              <a:rPr lang="ru-RU" sz="2400" dirty="0" smtClean="0"/>
              <a:t>) </a:t>
            </a:r>
            <a:r>
              <a:rPr lang="ru-RU" sz="2400" dirty="0" err="1" smtClean="0"/>
              <a:t>досягає</a:t>
            </a:r>
            <a:r>
              <a:rPr lang="ru-RU" sz="2400" dirty="0" smtClean="0"/>
              <a:t> </a:t>
            </a:r>
            <a:r>
              <a:rPr lang="ru-RU" sz="2400" dirty="0" err="1" smtClean="0"/>
              <a:t>конвективної</a:t>
            </a:r>
            <a:r>
              <a:rPr lang="ru-RU" sz="2400" dirty="0" smtClean="0"/>
              <a:t> </a:t>
            </a:r>
            <a:r>
              <a:rPr lang="ru-RU" sz="2400" dirty="0" err="1" smtClean="0"/>
              <a:t>зони</a:t>
            </a:r>
            <a:r>
              <a:rPr lang="ru-RU" sz="2400" dirty="0" smtClean="0"/>
              <a:t>, </a:t>
            </a:r>
            <a:r>
              <a:rPr lang="ru-RU" sz="2400" dirty="0" err="1" smtClean="0"/>
              <a:t>може</a:t>
            </a:r>
            <a:r>
              <a:rPr lang="ru-RU" sz="2400" dirty="0" smtClean="0"/>
              <a:t> </a:t>
            </a:r>
            <a:r>
              <a:rPr lang="ru-RU" sz="2400" dirty="0" err="1" smtClean="0"/>
              <a:t>вимірюватися</a:t>
            </a:r>
            <a:r>
              <a:rPr lang="ru-RU" sz="2400" dirty="0" smtClean="0"/>
              <a:t> </a:t>
            </a:r>
            <a:r>
              <a:rPr lang="ru-RU" sz="2400" dirty="0" err="1" smtClean="0"/>
              <a:t>мільйонами</a:t>
            </a:r>
            <a:r>
              <a:rPr lang="ru-RU" sz="2400" dirty="0" smtClean="0"/>
              <a:t> </a:t>
            </a:r>
            <a:r>
              <a:rPr lang="ru-RU" sz="2400" dirty="0" err="1" smtClean="0"/>
              <a:t>років</a:t>
            </a:r>
            <a:r>
              <a:rPr lang="ru-RU" sz="2400" dirty="0" smtClean="0"/>
              <a:t>. В </a:t>
            </a:r>
            <a:r>
              <a:rPr lang="ru-RU" sz="2400" dirty="0" err="1" smtClean="0"/>
              <a:t>середньому</a:t>
            </a:r>
            <a:r>
              <a:rPr lang="ru-RU" sz="2400" dirty="0" smtClean="0"/>
              <a:t> </a:t>
            </a:r>
            <a:r>
              <a:rPr lang="ru-RU" sz="2400" dirty="0" err="1" smtClean="0"/>
              <a:t>цей</a:t>
            </a:r>
            <a:r>
              <a:rPr lang="ru-RU" sz="2400" dirty="0" smtClean="0"/>
              <a:t> </a:t>
            </a:r>
            <a:r>
              <a:rPr lang="ru-RU" sz="2400" dirty="0" err="1" smtClean="0"/>
              <a:t>термін</a:t>
            </a:r>
            <a:r>
              <a:rPr lang="ru-RU" sz="2400" dirty="0" smtClean="0"/>
              <a:t> становить 170 тис. </a:t>
            </a:r>
            <a:r>
              <a:rPr lang="ru-RU" sz="2400" dirty="0" err="1" smtClean="0"/>
              <a:t>років</a:t>
            </a:r>
            <a:r>
              <a:rPr lang="ru-RU" sz="2400" dirty="0" smtClean="0"/>
              <a:t>.</a:t>
            </a:r>
          </a:p>
          <a:p>
            <a:endParaRPr lang="uk-UA" sz="2400" dirty="0"/>
          </a:p>
        </p:txBody>
      </p:sp>
    </p:spTree>
    <p:extLst>
      <p:ext uri="{BB962C8B-B14F-4D97-AF65-F5344CB8AC3E}">
        <p14:creationId xmlns:p14="http://schemas.microsoft.com/office/powerpoint/2010/main" val="71245053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2657"/>
            <a:ext cx="8568952" cy="3200876"/>
          </a:xfrm>
        </p:spPr>
        <p:txBody>
          <a:bodyPr/>
          <a:lstStyle/>
          <a:p>
            <a:pPr marL="0" indent="0">
              <a:buNone/>
            </a:pPr>
            <a:r>
              <a:rPr lang="ru-RU" dirty="0" err="1"/>
              <a:t>Зміна</a:t>
            </a:r>
            <a:r>
              <a:rPr lang="ru-RU" dirty="0"/>
              <a:t> </a:t>
            </a:r>
            <a:r>
              <a:rPr lang="ru-RU" dirty="0" err="1"/>
              <a:t>температури</a:t>
            </a:r>
            <a:r>
              <a:rPr lang="ru-RU" dirty="0"/>
              <a:t> у </a:t>
            </a:r>
            <a:r>
              <a:rPr lang="ru-RU" dirty="0" err="1"/>
              <a:t>цій</a:t>
            </a:r>
            <a:r>
              <a:rPr lang="ru-RU" dirty="0"/>
              <a:t> </a:t>
            </a:r>
            <a:r>
              <a:rPr lang="ru-RU" dirty="0" err="1"/>
              <a:t>зоні</a:t>
            </a:r>
            <a:r>
              <a:rPr lang="ru-RU" dirty="0"/>
              <a:t> становить </a:t>
            </a:r>
            <a:r>
              <a:rPr lang="ru-RU" dirty="0" err="1"/>
              <a:t>від</a:t>
            </a:r>
            <a:r>
              <a:rPr lang="ru-RU" dirty="0"/>
              <a:t> 2 млн К на </a:t>
            </a:r>
            <a:r>
              <a:rPr lang="ru-RU" dirty="0" err="1"/>
              <a:t>поверхні</a:t>
            </a:r>
            <a:r>
              <a:rPr lang="ru-RU" dirty="0"/>
              <a:t> до 7 млн ​​К у </a:t>
            </a:r>
            <a:r>
              <a:rPr lang="ru-RU" dirty="0" err="1" smtClean="0"/>
              <a:t>глибині</a:t>
            </a:r>
            <a:r>
              <a:rPr lang="ru-RU" dirty="0" smtClean="0"/>
              <a:t>.</a:t>
            </a:r>
            <a:r>
              <a:rPr lang="ru-RU" dirty="0"/>
              <a:t> </a:t>
            </a:r>
            <a:r>
              <a:rPr lang="ru-RU" dirty="0" err="1"/>
              <a:t>Густинпа</a:t>
            </a:r>
            <a:r>
              <a:rPr lang="ru-RU" dirty="0"/>
              <a:t> </a:t>
            </a:r>
            <a:r>
              <a:rPr lang="ru-RU" dirty="0" err="1"/>
              <a:t>речовини</a:t>
            </a:r>
            <a:r>
              <a:rPr lang="ru-RU" dirty="0"/>
              <a:t> </a:t>
            </a:r>
            <a:r>
              <a:rPr lang="ru-RU" dirty="0" err="1"/>
              <a:t>змінюється</a:t>
            </a:r>
            <a:r>
              <a:rPr lang="ru-RU" dirty="0"/>
              <a:t> </a:t>
            </a:r>
            <a:r>
              <a:rPr lang="ru-RU" dirty="0" err="1"/>
              <a:t>від</a:t>
            </a:r>
            <a:r>
              <a:rPr lang="ru-RU" dirty="0"/>
              <a:t> 0,2 г/см³ (на </a:t>
            </a:r>
            <a:r>
              <a:rPr lang="ru-RU" dirty="0" err="1"/>
              <a:t>поверхні</a:t>
            </a:r>
            <a:r>
              <a:rPr lang="ru-RU" dirty="0"/>
              <a:t>) до 20 г/см³ (у </a:t>
            </a:r>
            <a:r>
              <a:rPr lang="ru-RU" dirty="0" err="1"/>
              <a:t>глибині</a:t>
            </a:r>
            <a:r>
              <a:rPr lang="ru-RU" dirty="0"/>
              <a:t>). У </a:t>
            </a:r>
            <a:r>
              <a:rPr lang="ru-RU" dirty="0" err="1"/>
              <a:t>цій</a:t>
            </a:r>
            <a:r>
              <a:rPr lang="ru-RU" dirty="0"/>
              <a:t> </a:t>
            </a:r>
            <a:r>
              <a:rPr lang="ru-RU" dirty="0" err="1"/>
              <a:t>зоні</a:t>
            </a:r>
            <a:r>
              <a:rPr lang="ru-RU" dirty="0"/>
              <a:t> </a:t>
            </a:r>
            <a:r>
              <a:rPr lang="ru-RU" dirty="0" err="1"/>
              <a:t>відсутні</a:t>
            </a:r>
            <a:r>
              <a:rPr lang="ru-RU" dirty="0"/>
              <a:t> </a:t>
            </a:r>
            <a:r>
              <a:rPr lang="ru-RU" dirty="0" err="1"/>
              <a:t>макроскопічні</a:t>
            </a:r>
            <a:r>
              <a:rPr lang="ru-RU" dirty="0"/>
              <a:t> </a:t>
            </a:r>
            <a:r>
              <a:rPr lang="ru-RU" dirty="0" err="1"/>
              <a:t>конвекційні</a:t>
            </a:r>
            <a:r>
              <a:rPr lang="ru-RU" dirty="0"/>
              <a:t> </a:t>
            </a:r>
            <a:r>
              <a:rPr lang="ru-RU" dirty="0" err="1"/>
              <a:t>рухи</a:t>
            </a:r>
            <a:r>
              <a:rPr lang="ru-RU" dirty="0"/>
              <a:t>, </a:t>
            </a:r>
            <a:r>
              <a:rPr lang="ru-RU" dirty="0" err="1"/>
              <a:t>що</a:t>
            </a:r>
            <a:r>
              <a:rPr lang="ru-RU" dirty="0"/>
              <a:t> </a:t>
            </a:r>
            <a:r>
              <a:rPr lang="ru-RU" dirty="0" err="1"/>
              <a:t>свідчить</a:t>
            </a:r>
            <a:r>
              <a:rPr lang="ru-RU" dirty="0"/>
              <a:t> про те, </a:t>
            </a:r>
            <a:r>
              <a:rPr lang="ru-RU" dirty="0" err="1" smtClean="0"/>
              <a:t>що</a:t>
            </a:r>
            <a:endParaRPr lang="uk-UA" dirty="0"/>
          </a:p>
          <a:p>
            <a:pPr marL="0" indent="0">
              <a:buNone/>
            </a:pPr>
            <a:endParaRPr lang="uk-UA" dirty="0"/>
          </a:p>
        </p:txBody>
      </p:sp>
      <p:pic>
        <p:nvPicPr>
          <p:cNvPr id="13314" name="Picture 2" descr="C:\Users\Anny\AppData\Local\Microsoft\Windows\Temporary Internet Files\Content.IE5\MPSX3A50\MC90043473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3068960"/>
            <a:ext cx="2285714" cy="22857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5536" y="2924944"/>
            <a:ext cx="5904656" cy="3539430"/>
          </a:xfrm>
          <a:prstGeom prst="rect">
            <a:avLst/>
          </a:prstGeom>
          <a:noFill/>
        </p:spPr>
        <p:txBody>
          <a:bodyPr wrap="square" rtlCol="0">
            <a:spAutoFit/>
          </a:bodyPr>
          <a:lstStyle/>
          <a:p>
            <a:r>
              <a:rPr lang="ru-RU" sz="3200" dirty="0" err="1" smtClean="0"/>
              <a:t>адіабатичний</a:t>
            </a:r>
            <a:r>
              <a:rPr lang="ru-RU" sz="3200" dirty="0" smtClean="0"/>
              <a:t> </a:t>
            </a:r>
            <a:r>
              <a:rPr lang="ru-RU" sz="3200" dirty="0" err="1" smtClean="0"/>
              <a:t>градієнт</a:t>
            </a:r>
            <a:r>
              <a:rPr lang="ru-RU" sz="3200" dirty="0" smtClean="0"/>
              <a:t> </a:t>
            </a:r>
            <a:r>
              <a:rPr lang="ru-RU" sz="3200" dirty="0" err="1" smtClean="0"/>
              <a:t>температури</a:t>
            </a:r>
            <a:r>
              <a:rPr lang="ru-RU" sz="3200" dirty="0" smtClean="0"/>
              <a:t> в </a:t>
            </a:r>
            <a:r>
              <a:rPr lang="ru-RU" sz="3200" dirty="0" err="1" smtClean="0"/>
              <a:t>ній</a:t>
            </a:r>
            <a:r>
              <a:rPr lang="ru-RU" sz="3200" dirty="0" smtClean="0"/>
              <a:t> </a:t>
            </a:r>
            <a:r>
              <a:rPr lang="ru-RU" sz="3200" dirty="0" err="1" smtClean="0"/>
              <a:t>більший</a:t>
            </a:r>
            <a:r>
              <a:rPr lang="ru-RU" sz="3200" dirty="0" smtClean="0"/>
              <a:t>, </a:t>
            </a:r>
            <a:r>
              <a:rPr lang="ru-RU" sz="3200" dirty="0" err="1" smtClean="0"/>
              <a:t>ніж</a:t>
            </a:r>
            <a:r>
              <a:rPr lang="ru-RU" sz="3200" dirty="0" smtClean="0"/>
              <a:t> </a:t>
            </a:r>
            <a:r>
              <a:rPr lang="ru-RU" sz="3200" dirty="0" err="1" smtClean="0"/>
              <a:t>градієнт</a:t>
            </a:r>
            <a:r>
              <a:rPr lang="ru-RU" sz="3200" dirty="0" smtClean="0"/>
              <a:t> </a:t>
            </a:r>
            <a:r>
              <a:rPr lang="ru-RU" sz="3200" dirty="0" err="1" smtClean="0"/>
              <a:t>променевої</a:t>
            </a:r>
            <a:r>
              <a:rPr lang="ru-RU" sz="3200" dirty="0" smtClean="0"/>
              <a:t> </a:t>
            </a:r>
            <a:r>
              <a:rPr lang="ru-RU" sz="3200" dirty="0" err="1" smtClean="0"/>
              <a:t>рівноваги</a:t>
            </a:r>
            <a:r>
              <a:rPr lang="ru-RU" sz="3200" dirty="0" smtClean="0"/>
              <a:t>. Для </a:t>
            </a:r>
            <a:r>
              <a:rPr lang="ru-RU" sz="3200" dirty="0" err="1" smtClean="0"/>
              <a:t>порівняння</a:t>
            </a:r>
            <a:r>
              <a:rPr lang="ru-RU" sz="3200" dirty="0" smtClean="0"/>
              <a:t>, у </a:t>
            </a:r>
            <a:r>
              <a:rPr lang="ru-RU" sz="3200" dirty="0" err="1" smtClean="0"/>
              <a:t>червоних</a:t>
            </a:r>
            <a:r>
              <a:rPr lang="ru-RU" sz="3200" dirty="0" smtClean="0"/>
              <a:t> </a:t>
            </a:r>
            <a:r>
              <a:rPr lang="ru-RU" sz="3200" dirty="0" err="1" smtClean="0"/>
              <a:t>карликів</a:t>
            </a:r>
            <a:r>
              <a:rPr lang="ru-RU" sz="3200" dirty="0" smtClean="0"/>
              <a:t> зона </a:t>
            </a:r>
            <a:r>
              <a:rPr lang="ru-RU" sz="3200" dirty="0" err="1" smtClean="0"/>
              <a:t>конвекції</a:t>
            </a:r>
            <a:r>
              <a:rPr lang="ru-RU" sz="3200" dirty="0" smtClean="0"/>
              <a:t> </a:t>
            </a:r>
            <a:r>
              <a:rPr lang="ru-RU" sz="3200" dirty="0" err="1" smtClean="0"/>
              <a:t>охоплює</a:t>
            </a:r>
            <a:r>
              <a:rPr lang="ru-RU" sz="3200" dirty="0" smtClean="0"/>
              <a:t> </a:t>
            </a:r>
            <a:r>
              <a:rPr lang="ru-RU" sz="3200" dirty="0" err="1" smtClean="0"/>
              <a:t>майже</a:t>
            </a:r>
            <a:r>
              <a:rPr lang="ru-RU" sz="3200" dirty="0" smtClean="0"/>
              <a:t> всю зорю.</a:t>
            </a:r>
          </a:p>
          <a:p>
            <a:endParaRPr lang="uk-UA" sz="3200" dirty="0"/>
          </a:p>
        </p:txBody>
      </p:sp>
    </p:spTree>
    <p:extLst>
      <p:ext uri="{BB962C8B-B14F-4D97-AF65-F5344CB8AC3E}">
        <p14:creationId xmlns:p14="http://schemas.microsoft.com/office/powerpoint/2010/main" val="324685843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856984" cy="6281720"/>
          </a:xfrm>
        </p:spPr>
        <p:txBody>
          <a:bodyPr/>
          <a:lstStyle/>
          <a:p>
            <a:r>
              <a:rPr lang="uk-UA" sz="2600" b="1" dirty="0" err="1"/>
              <a:t>Конвективна</a:t>
            </a:r>
            <a:r>
              <a:rPr lang="uk-UA" sz="2600" b="1" dirty="0"/>
              <a:t> зона </a:t>
            </a:r>
            <a:r>
              <a:rPr lang="uk-UA" sz="2600" b="1" dirty="0" smtClean="0"/>
              <a:t>Сонця</a:t>
            </a:r>
            <a:endParaRPr lang="uk-UA" sz="2600" b="1" dirty="0"/>
          </a:p>
          <a:p>
            <a:pPr marL="0" indent="0">
              <a:buNone/>
            </a:pPr>
            <a:r>
              <a:rPr lang="uk-UA" sz="2600" dirty="0" smtClean="0"/>
              <a:t>Ближче </a:t>
            </a:r>
            <a:r>
              <a:rPr lang="uk-UA" sz="2600" dirty="0"/>
              <a:t>до поверхні Сонця температура </a:t>
            </a:r>
            <a:r>
              <a:rPr lang="uk-UA" sz="2600" dirty="0" err="1"/>
              <a:t>та густина речов</a:t>
            </a:r>
            <a:r>
              <a:rPr lang="uk-UA" sz="2600" dirty="0"/>
              <a:t>ини недостатні для повного перенесення енергії шляхом ревипромінювання. Виникає вихрове перемішування плазми, і перенесення енергії до поверхні (фотосфери) здійснюється переважно рухом речовини. Охолоджуючись на поверхні, речовина фотосфери занурюється вглиб </a:t>
            </a:r>
            <a:r>
              <a:rPr lang="uk-UA" sz="2600" dirty="0" err="1"/>
              <a:t>конвективної</a:t>
            </a:r>
            <a:r>
              <a:rPr lang="uk-UA" sz="2600" dirty="0"/>
              <a:t> зони, а в нижній частині речовина нагрівається від зони променистого </a:t>
            </a:r>
            <a:r>
              <a:rPr lang="uk-UA" sz="2600" dirty="0" smtClean="0"/>
              <a:t>переносу</a:t>
            </a:r>
            <a:r>
              <a:rPr lang="uk-UA" sz="2600" dirty="0"/>
              <a:t> і піднімається вгору, обидва процеси йдуть зі значною швидкістю. Такий спосіб передачі енергії називається конвекцією, а </a:t>
            </a:r>
            <a:r>
              <a:rPr lang="uk-UA" sz="2600" dirty="0" err="1"/>
              <a:t>підповерхневий</a:t>
            </a:r>
            <a:r>
              <a:rPr lang="uk-UA" sz="2600" dirty="0"/>
              <a:t> шар Сонця завтовшки приблизно 200 000 км, де вона відбувається — </a:t>
            </a:r>
            <a:r>
              <a:rPr lang="uk-UA" sz="2600" dirty="0" err="1"/>
              <a:t>конвективною</a:t>
            </a:r>
            <a:r>
              <a:rPr lang="uk-UA" sz="2600" dirty="0"/>
              <a:t> зоною. Із наближенням до поверхні температура спадає в середньому до 5800 К, а густина газу стає у 1000 разів меншою густини приземного </a:t>
            </a:r>
            <a:r>
              <a:rPr lang="uk-UA" sz="2600" dirty="0" smtClean="0"/>
              <a:t>повітря.</a:t>
            </a:r>
            <a:endParaRPr lang="uk-UA" sz="2600" dirty="0"/>
          </a:p>
          <a:p>
            <a:pPr marL="0" indent="0">
              <a:buNone/>
            </a:pPr>
            <a:endParaRPr lang="uk-UA" sz="2600" dirty="0"/>
          </a:p>
        </p:txBody>
      </p:sp>
    </p:spTree>
    <p:extLst>
      <p:ext uri="{BB962C8B-B14F-4D97-AF65-F5344CB8AC3E}">
        <p14:creationId xmlns:p14="http://schemas.microsoft.com/office/powerpoint/2010/main" val="1892163119"/>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260648"/>
            <a:ext cx="8928992" cy="2991588"/>
          </a:xfrm>
        </p:spPr>
        <p:txBody>
          <a:bodyPr/>
          <a:lstStyle/>
          <a:p>
            <a:pPr marL="0" indent="0">
              <a:buNone/>
            </a:pPr>
            <a:r>
              <a:rPr lang="uk-UA" sz="2400" dirty="0"/>
              <a:t>За сучасними даними, роль </a:t>
            </a:r>
            <a:r>
              <a:rPr lang="uk-UA" sz="2400" dirty="0" err="1"/>
              <a:t>конвективної</a:t>
            </a:r>
            <a:r>
              <a:rPr lang="uk-UA" sz="2400" dirty="0"/>
              <a:t> зони у фізиці сонячних процесів надзвичайно велика, оскільки саме в ній відбувається різноманітний рух сонячної речовини.Терміки в конвекційній зоні викликають на поверхні гранули (які по суті є вершинами </a:t>
            </a:r>
            <a:r>
              <a:rPr lang="uk-UA" sz="2400" dirty="0" err="1"/>
              <a:t>терміків</a:t>
            </a:r>
            <a:r>
              <a:rPr lang="uk-UA" sz="2400" dirty="0"/>
              <a:t>) </a:t>
            </a:r>
            <a:r>
              <a:rPr lang="uk-UA" sz="2400" dirty="0" err="1"/>
              <a:t>і супергрануляці</a:t>
            </a:r>
            <a:r>
              <a:rPr lang="uk-UA" sz="2400" dirty="0"/>
              <a:t>юю. Швидкість потоків становить в середньому 1-2 км/с, а максимальні її значення досягають 6 км/с. Час життя гранули становить 10-15 хвилин, що можна порівняти із періодом, за який газ може обійти навколо </a:t>
            </a:r>
            <a:r>
              <a:rPr lang="uk-UA" sz="2400" dirty="0" smtClean="0"/>
              <a:t>гранули</a:t>
            </a:r>
            <a:r>
              <a:rPr lang="uk-UA" sz="2400" dirty="0"/>
              <a:t> Отже терміки в конвекційній </a:t>
            </a:r>
            <a:r>
              <a:rPr lang="uk-UA" sz="2400" dirty="0" smtClean="0"/>
              <a:t>зоні перебувають в </a:t>
            </a:r>
            <a:r>
              <a:rPr lang="uk-UA" sz="2400" dirty="0"/>
              <a:t>умовах, різко відмінних від умов, що сприяють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3354774"/>
            <a:ext cx="5526782" cy="2763391"/>
          </a:xfrm>
          <a:prstGeom prst="rect">
            <a:avLst/>
          </a:prstGeom>
        </p:spPr>
      </p:pic>
      <p:sp>
        <p:nvSpPr>
          <p:cNvPr id="5" name="TextBox 4"/>
          <p:cNvSpPr txBox="1"/>
          <p:nvPr/>
        </p:nvSpPr>
        <p:spPr>
          <a:xfrm>
            <a:off x="0" y="3212976"/>
            <a:ext cx="3995936" cy="3046988"/>
          </a:xfrm>
          <a:prstGeom prst="rect">
            <a:avLst/>
          </a:prstGeom>
          <a:noFill/>
        </p:spPr>
        <p:txBody>
          <a:bodyPr wrap="square" rtlCol="0">
            <a:spAutoFit/>
          </a:bodyPr>
          <a:lstStyle/>
          <a:p>
            <a:r>
              <a:rPr lang="uk-UA" sz="2400" dirty="0" smtClean="0"/>
              <a:t>виникненню комірок </a:t>
            </a:r>
            <a:r>
              <a:rPr lang="uk-UA" sz="2400" dirty="0" err="1" smtClean="0"/>
              <a:t>Бенара</a:t>
            </a:r>
            <a:r>
              <a:rPr lang="uk-UA" sz="2400" dirty="0" smtClean="0"/>
              <a:t>. Рухи в цій зоні викликають ефект магнітного динамо, і відповідно породжують магнітне поле, що має складну структуру.</a:t>
            </a:r>
          </a:p>
          <a:p>
            <a:endParaRPr lang="uk-UA" sz="2400" dirty="0"/>
          </a:p>
        </p:txBody>
      </p:sp>
    </p:spTree>
    <p:extLst>
      <p:ext uri="{BB962C8B-B14F-4D97-AF65-F5344CB8AC3E}">
        <p14:creationId xmlns:p14="http://schemas.microsoft.com/office/powerpoint/2010/main" val="198480836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 y="-1"/>
            <a:ext cx="9145535" cy="6859151"/>
          </a:xfrm>
          <a:prstGeom prst="rect">
            <a:avLst/>
          </a:prstGeom>
        </p:spPr>
      </p:pic>
      <p:sp>
        <p:nvSpPr>
          <p:cNvPr id="2" name="Заголовок 1"/>
          <p:cNvSpPr>
            <a:spLocks noGrp="1"/>
          </p:cNvSpPr>
          <p:nvPr>
            <p:ph type="title"/>
          </p:nvPr>
        </p:nvSpPr>
        <p:spPr>
          <a:xfrm>
            <a:off x="179512" y="230188"/>
            <a:ext cx="8583488" cy="1329595"/>
          </a:xfrm>
        </p:spPr>
        <p:txBody>
          <a:bodyPr/>
          <a:lstStyle/>
          <a:p>
            <a:r>
              <a:rPr lang="uk-UA" b="1" dirty="0">
                <a:solidFill>
                  <a:schemeClr val="tx1"/>
                </a:solidFill>
              </a:rPr>
              <a:t>Атмосфера Сонця</a:t>
            </a:r>
            <a:r>
              <a:rPr lang="uk-UA" b="1" dirty="0"/>
              <a:t/>
            </a:r>
            <a:br>
              <a:rPr lang="uk-UA" b="1" dirty="0"/>
            </a:br>
            <a:endParaRPr lang="uk-UA" dirty="0"/>
          </a:p>
        </p:txBody>
      </p:sp>
      <p:sp>
        <p:nvSpPr>
          <p:cNvPr id="3" name="Объект 2"/>
          <p:cNvSpPr>
            <a:spLocks noGrp="1"/>
          </p:cNvSpPr>
          <p:nvPr>
            <p:ph idx="1"/>
          </p:nvPr>
        </p:nvSpPr>
        <p:spPr>
          <a:xfrm>
            <a:off x="57472" y="1052737"/>
            <a:ext cx="8979024" cy="6004721"/>
          </a:xfrm>
        </p:spPr>
        <p:txBody>
          <a:bodyPr/>
          <a:lstStyle/>
          <a:p>
            <a:pPr marL="0" indent="0" algn="ctr">
              <a:buNone/>
            </a:pPr>
            <a:r>
              <a:rPr lang="uk-UA" sz="2800" b="1" dirty="0" smtClean="0">
                <a:effectLst>
                  <a:outerShdw blurRad="38100" dist="38100" dir="2700000" algn="tl">
                    <a:srgbClr val="000000">
                      <a:alpha val="43137"/>
                    </a:srgbClr>
                  </a:outerShdw>
                </a:effectLst>
              </a:rPr>
              <a:t>Сонячну </a:t>
            </a:r>
            <a:r>
              <a:rPr lang="uk-UA" sz="2800" b="1" dirty="0">
                <a:effectLst>
                  <a:outerShdw blurRad="38100" dist="38100" dir="2700000" algn="tl">
                    <a:srgbClr val="000000">
                      <a:alpha val="43137"/>
                    </a:srgbClr>
                  </a:outerShdw>
                </a:effectLst>
              </a:rPr>
              <a:t>атмосферу можна умовно поділити на кілька шарів.</a:t>
            </a:r>
          </a:p>
          <a:p>
            <a:pPr marL="0" indent="0" algn="ctr">
              <a:buNone/>
            </a:pPr>
            <a:r>
              <a:rPr lang="uk-UA" sz="3000" b="1" u="sng" dirty="0" smtClean="0">
                <a:effectLst>
                  <a:outerShdw blurRad="38100" dist="38100" dir="2700000" algn="tl">
                    <a:srgbClr val="000000">
                      <a:alpha val="43137"/>
                    </a:srgbClr>
                  </a:outerShdw>
                </a:effectLst>
              </a:rPr>
              <a:t>Фотосфера</a:t>
            </a:r>
            <a:endParaRPr lang="uk-UA" sz="3000" b="1" u="sng" dirty="0">
              <a:effectLst>
                <a:outerShdw blurRad="38100" dist="38100" dir="2700000" algn="tl">
                  <a:srgbClr val="000000">
                    <a:alpha val="43137"/>
                  </a:srgbClr>
                </a:outerShdw>
              </a:effectLst>
            </a:endParaRPr>
          </a:p>
          <a:p>
            <a:pPr marL="0" indent="0" algn="ctr">
              <a:buNone/>
            </a:pPr>
            <a:r>
              <a:rPr lang="uk-UA" sz="3000" b="1" dirty="0" smtClean="0">
                <a:effectLst>
                  <a:outerShdw blurRad="38100" dist="38100" dir="2700000" algn="tl">
                    <a:srgbClr val="000000">
                      <a:alpha val="43137"/>
                    </a:srgbClr>
                  </a:outerShdw>
                </a:effectLst>
              </a:rPr>
              <a:t>Найглибший </a:t>
            </a:r>
            <a:r>
              <a:rPr lang="uk-UA" sz="3000" b="1" dirty="0">
                <a:effectLst>
                  <a:outerShdw blurRad="38100" dist="38100" dir="2700000" algn="tl">
                    <a:srgbClr val="000000">
                      <a:alpha val="43137"/>
                    </a:srgbClr>
                  </a:outerShdw>
                </a:effectLst>
              </a:rPr>
              <a:t>шар атмосфери, товщиною 200–300 км, називається фотосферою (сфера світла). З нього випромінюється майже вся енергія, яка спостерігається у видимій частині спектра, вона утворює видиму поверхню Сонця. Її товщина відповідає оптичній товщині приблизно в 2/3. Температура із наближенням до зовнішнього краю фотосфери зменшується з 6600 К до 4400 К, зовнішні шари фотосфери охолоджуються внаслідок випромінювання в міжпланетний простір.</a:t>
            </a:r>
          </a:p>
          <a:p>
            <a:pPr algn="ctr"/>
            <a:endParaRPr lang="uk-UA" sz="2800" dirty="0"/>
          </a:p>
        </p:txBody>
      </p:sp>
    </p:spTree>
    <p:extLst>
      <p:ext uri="{BB962C8B-B14F-4D97-AF65-F5344CB8AC3E}">
        <p14:creationId xmlns:p14="http://schemas.microsoft.com/office/powerpoint/2010/main" val="50042562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6512" y="524287"/>
            <a:ext cx="9144000" cy="2400657"/>
          </a:xfrm>
        </p:spPr>
        <p:txBody>
          <a:bodyPr/>
          <a:lstStyle/>
          <a:p>
            <a:pPr marL="0" indent="0" algn="ctr">
              <a:buNone/>
            </a:pPr>
            <a:r>
              <a:rPr lang="uk-UA" sz="2400" dirty="0"/>
              <a:t>На фотографіях фотосфери добре помітно її тонку структуру у вигляді яскравих «зернят» — гранул розміром близько 1000 км, розмежованих вузькими темними проміжками. Ця структура називається грануляцією. Вона є результатом руху газів, який відбувається в розташованій під атмосферою </a:t>
            </a:r>
            <a:r>
              <a:rPr lang="uk-UA" sz="2400" dirty="0" err="1"/>
              <a:t>конвективній</a:t>
            </a:r>
            <a:r>
              <a:rPr lang="uk-UA" sz="2400" dirty="0"/>
              <a:t> зоні Сонця.</a:t>
            </a:r>
          </a:p>
          <a:p>
            <a:pPr marL="0" indent="0">
              <a:buNone/>
            </a:pPr>
            <a:endParaRPr lang="uk-UA"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5716" y="2748498"/>
            <a:ext cx="5112568" cy="3395064"/>
          </a:xfrm>
          <a:prstGeom prst="rect">
            <a:avLst/>
          </a:prstGeom>
        </p:spPr>
      </p:pic>
    </p:spTree>
    <p:extLst>
      <p:ext uri="{BB962C8B-B14F-4D97-AF65-F5344CB8AC3E}">
        <p14:creationId xmlns:p14="http://schemas.microsoft.com/office/powerpoint/2010/main" val="407137046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404664"/>
            <a:ext cx="8784976" cy="5903154"/>
          </a:xfrm>
        </p:spPr>
        <p:txBody>
          <a:bodyPr/>
          <a:lstStyle/>
          <a:p>
            <a:pPr marL="0" indent="0" algn="ctr">
              <a:buNone/>
            </a:pPr>
            <a:r>
              <a:rPr lang="uk-UA" sz="2800" dirty="0"/>
              <a:t>Ефективна температура фотосфери в цілому становить 5778 К. Вона може бути розрахована за законом Стефана - </a:t>
            </a:r>
            <a:r>
              <a:rPr lang="uk-UA" sz="2800" dirty="0" err="1"/>
              <a:t>Больцмана</a:t>
            </a:r>
            <a:r>
              <a:rPr lang="uk-UA" sz="2800" dirty="0"/>
              <a:t>, за яким потужність випромінювання абсолютно чорного тіла прямо пропорційна четвертому ступеню температури тіла. Водень за таких умов майже повністю перебуває в нейтральному стані. Фотосфера утворює видиму поверхню Сонця, від якої визначаються розміри Сонця, відстань від поверхні Сонця і т. д. Оскільки газ у фотосфері є доволі розрідженим, то швидкість його обертання багато менша швидкості обертання твердих тіл. При цьому газ в екваторіальній і полярних областях, рухається нерівномірно </a:t>
            </a:r>
            <a:r>
              <a:rPr lang="uk-UA" sz="2800" dirty="0" smtClean="0"/>
              <a:t>- </a:t>
            </a:r>
            <a:r>
              <a:rPr lang="uk-UA" sz="2800" dirty="0"/>
              <a:t>на екваторі він здійснює оберт за 24 дні, на полюсах </a:t>
            </a:r>
            <a:r>
              <a:rPr lang="uk-UA" sz="2800" dirty="0" smtClean="0"/>
              <a:t>- за </a:t>
            </a:r>
            <a:r>
              <a:rPr lang="uk-UA" sz="2800" dirty="0"/>
              <a:t>30 днів.</a:t>
            </a:r>
          </a:p>
          <a:p>
            <a:pPr marL="0" indent="0" algn="ctr">
              <a:buNone/>
            </a:pPr>
            <a:endParaRPr lang="uk-UA" sz="2800" dirty="0"/>
          </a:p>
        </p:txBody>
      </p:sp>
    </p:spTree>
    <p:extLst>
      <p:ext uri="{BB962C8B-B14F-4D97-AF65-F5344CB8AC3E}">
        <p14:creationId xmlns:p14="http://schemas.microsoft.com/office/powerpoint/2010/main" val="264187344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8928992" cy="4136517"/>
          </a:xfrm>
        </p:spPr>
        <p:txBody>
          <a:bodyPr/>
          <a:lstStyle/>
          <a:p>
            <a:pPr marL="0" indent="0">
              <a:buNone/>
            </a:pPr>
            <a:r>
              <a:rPr lang="uk-UA" sz="2400" dirty="0"/>
              <a:t>У спектрі видимого випромінювання Сонця, що майже цілком утворюється у фотосфері, зниженню температури у зовнішніх шарах відповідають темні лінії поглинання. Вони </a:t>
            </a:r>
            <a:r>
              <a:rPr lang="uk-UA" sz="2400" dirty="0" err="1"/>
              <a:t>називаються фраунг</a:t>
            </a:r>
            <a:r>
              <a:rPr lang="uk-UA" sz="2400" dirty="0"/>
              <a:t>оферовими на честь німецького оптика Й. </a:t>
            </a:r>
            <a:r>
              <a:rPr lang="uk-UA" sz="2400" dirty="0" err="1"/>
              <a:t>Фраунгофера</a:t>
            </a:r>
            <a:r>
              <a:rPr lang="uk-UA" sz="2400" dirty="0"/>
              <a:t> (1787–1826), який уперше 1814 року замалював кілька сотень таких ліній. З тієї ж причини (зниження температури від центра Сонця) сонячний диск ближче до краю здається темнішим.</a:t>
            </a:r>
          </a:p>
          <a:p>
            <a:pPr marL="0" indent="0">
              <a:buNone/>
            </a:pPr>
            <a:r>
              <a:rPr lang="uk-UA" sz="2400" dirty="0"/>
              <a:t>Часом у деяких ділянках фотосфери темні проміжки між гранулами збільшуються, утворюються невеликі круглі пори, деякі з них розвиваються у великі темні плями, оточені напівтінню, що складається з довгастих, радіально витягнутих </a:t>
            </a:r>
            <a:r>
              <a:rPr lang="uk-UA" sz="2400" dirty="0" err="1"/>
              <a:t>фотосферних</a:t>
            </a:r>
            <a:r>
              <a:rPr lang="uk-UA" sz="2400" dirty="0"/>
              <a:t> гранул.</a:t>
            </a:r>
          </a:p>
          <a:p>
            <a:pPr marL="0" indent="0">
              <a:buNone/>
            </a:pPr>
            <a:endParaRPr lang="uk-UA"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750" y="4149080"/>
            <a:ext cx="7048500" cy="2066925"/>
          </a:xfrm>
          <a:prstGeom prst="rect">
            <a:avLst/>
          </a:prstGeom>
        </p:spPr>
      </p:pic>
    </p:spTree>
    <p:extLst>
      <p:ext uri="{BB962C8B-B14F-4D97-AF65-F5344CB8AC3E}">
        <p14:creationId xmlns:p14="http://schemas.microsoft.com/office/powerpoint/2010/main" val="174711855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5679" y="116632"/>
            <a:ext cx="8786801" cy="3419398"/>
          </a:xfrm>
        </p:spPr>
        <p:txBody>
          <a:bodyPr/>
          <a:lstStyle/>
          <a:p>
            <a:r>
              <a:rPr lang="uk-UA" sz="2200" b="1" dirty="0"/>
              <a:t>Хромосфера і корона </a:t>
            </a:r>
            <a:r>
              <a:rPr lang="uk-UA" sz="2200" b="1" dirty="0" smtClean="0"/>
              <a:t>Сонця</a:t>
            </a:r>
            <a:endParaRPr lang="uk-UA" sz="2200" b="1" dirty="0"/>
          </a:p>
          <a:p>
            <a:pPr marL="0" indent="0">
              <a:buNone/>
            </a:pPr>
            <a:r>
              <a:rPr lang="uk-UA" sz="2200" dirty="0" smtClean="0"/>
              <a:t>У </a:t>
            </a:r>
            <a:r>
              <a:rPr lang="uk-UA" sz="2200" dirty="0"/>
              <a:t>найвищих шарах фотосфери температура становить близько 4000 К. За такої температури та густини 10</a:t>
            </a:r>
            <a:r>
              <a:rPr lang="uk-UA" sz="2200" baseline="30000" dirty="0"/>
              <a:t>−3</a:t>
            </a:r>
            <a:r>
              <a:rPr lang="uk-UA" sz="2200" dirty="0"/>
              <a:t>—10</a:t>
            </a:r>
            <a:r>
              <a:rPr lang="uk-UA" sz="2200" baseline="30000" dirty="0"/>
              <a:t>−4</a:t>
            </a:r>
            <a:r>
              <a:rPr lang="uk-UA" sz="2200" dirty="0"/>
              <a:t> кг/</a:t>
            </a:r>
            <a:r>
              <a:rPr lang="uk-UA" sz="2200" dirty="0" err="1"/>
              <a:t>м³ водень с</a:t>
            </a:r>
            <a:r>
              <a:rPr lang="uk-UA" sz="2200" dirty="0"/>
              <a:t>тає практично нейтральним. Іонізовано лише близько 0,01% атомів, здебільшого металів.</a:t>
            </a:r>
            <a:br>
              <a:rPr lang="uk-UA" sz="2200" dirty="0"/>
            </a:br>
            <a:r>
              <a:rPr lang="uk-UA" sz="2200" dirty="0"/>
              <a:t>Однак вище в атмосфері температура, а разом з нею й іонізація, знову починають підвищуватися, спочатку повільно, а потім дуже швидко. Частина сонячної атмосфери, в якій підвищується температура й послідовно іонізуються водень, гелій та інші елементи, називається хромосферою, її температура становить десятки й сотні тисяч </a:t>
            </a:r>
            <a:r>
              <a:rPr lang="uk-UA" sz="2200" dirty="0" smtClean="0"/>
              <a:t>кельвінів</a:t>
            </a:r>
            <a:r>
              <a:rPr lang="uk-UA" sz="2200" dirty="0"/>
              <a:t>. </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6136" y="3356992"/>
            <a:ext cx="2879466" cy="2836912"/>
          </a:xfrm>
          <a:prstGeom prst="rect">
            <a:avLst/>
          </a:prstGeom>
        </p:spPr>
      </p:pic>
      <p:sp>
        <p:nvSpPr>
          <p:cNvPr id="5" name="TextBox 4"/>
          <p:cNvSpPr txBox="1"/>
          <p:nvPr/>
        </p:nvSpPr>
        <p:spPr>
          <a:xfrm>
            <a:off x="35496" y="3501008"/>
            <a:ext cx="5472608" cy="2462213"/>
          </a:xfrm>
          <a:prstGeom prst="rect">
            <a:avLst/>
          </a:prstGeom>
          <a:noFill/>
        </p:spPr>
        <p:txBody>
          <a:bodyPr wrap="square" rtlCol="0">
            <a:spAutoFit/>
          </a:bodyPr>
          <a:lstStyle/>
          <a:p>
            <a:r>
              <a:rPr lang="uk-UA" sz="2200" dirty="0" smtClean="0"/>
              <a:t>У вигляді блискучої рожевої облямівки хромосферу видно навколо темного </a:t>
            </a:r>
            <a:r>
              <a:rPr lang="uk-UA" sz="2200" dirty="0" err="1" smtClean="0"/>
              <a:t>диска Мі</a:t>
            </a:r>
            <a:r>
              <a:rPr lang="uk-UA" sz="2200" dirty="0" smtClean="0"/>
              <a:t>сяця в нечасті моменти повних сонячних затемнень. Вище від хромосфери температура сонячних газів становить 10</a:t>
            </a:r>
            <a:r>
              <a:rPr lang="uk-UA" sz="2200" baseline="30000" dirty="0" smtClean="0"/>
              <a:t>6</a:t>
            </a:r>
            <a:r>
              <a:rPr lang="uk-UA" sz="2200" dirty="0" smtClean="0"/>
              <a:t> — 2×10</a:t>
            </a:r>
            <a:r>
              <a:rPr lang="uk-UA" sz="2200" baseline="30000" dirty="0" smtClean="0"/>
              <a:t>6</a:t>
            </a:r>
            <a:r>
              <a:rPr lang="uk-UA" sz="2200" dirty="0" smtClean="0"/>
              <a:t> К і далі на протязі багатьох радіусів Сонця майже не змінюється.</a:t>
            </a:r>
          </a:p>
        </p:txBody>
      </p:sp>
    </p:spTree>
    <p:extLst>
      <p:ext uri="{BB962C8B-B14F-4D97-AF65-F5344CB8AC3E}">
        <p14:creationId xmlns:p14="http://schemas.microsoft.com/office/powerpoint/2010/main" val="291012589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3789040"/>
            <a:ext cx="9144000" cy="2631490"/>
          </a:xfrm>
        </p:spPr>
        <p:txBody>
          <a:bodyPr/>
          <a:lstStyle/>
          <a:p>
            <a:pPr marL="0" indent="0" algn="ctr">
              <a:buNone/>
            </a:pPr>
            <a:r>
              <a:rPr lang="uk-UA" sz="1900" dirty="0"/>
              <a:t>Навколо Сонця обертаються інші об'єкти сонячної системи: планети й їхні супутники, карликові планети й їхні супутники,астероїди,</a:t>
            </a:r>
            <a:r>
              <a:rPr lang="uk-UA" sz="1900" dirty="0" err="1"/>
              <a:t> метеороід</a:t>
            </a:r>
            <a:r>
              <a:rPr lang="uk-UA" sz="1900" dirty="0"/>
              <a:t>и, комети і космічний пил. Маса Сонця становить 99,866% від загальної маси всієї Сонячної системи. Сонячне випромінювання підтримує життя на Землі (фотони необхідні для початкових стадій процесу фотосинтезу), визначає клімат</a:t>
            </a:r>
            <a:r>
              <a:rPr lang="uk-UA" sz="1900" dirty="0" smtClean="0"/>
              <a:t>. </a:t>
            </a:r>
            <a:r>
              <a:rPr lang="uk-UA" sz="1900" dirty="0"/>
              <a:t>Сонце світить майже білим світлом, але через сильніше розсіювання і поглинання короткохвильової частини спектра атмосферою Землі пряме світло Сонця біля поверхні нашої планети набуває певного жовтого відтінку. Якщо небо ясне, то блакитний відтінок розсіяного світла складається з жовтуватим прямим сонячним світлом і загальне освітлення об'єктів на Землі стає білим.</a:t>
            </a:r>
            <a:endParaRPr lang="uk-UA" sz="19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3668" y="260648"/>
            <a:ext cx="5976664" cy="33618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0426007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88640"/>
            <a:ext cx="8856984" cy="3656386"/>
          </a:xfrm>
        </p:spPr>
        <p:txBody>
          <a:bodyPr/>
          <a:lstStyle/>
          <a:p>
            <a:pPr marL="0" indent="0">
              <a:buNone/>
            </a:pPr>
            <a:r>
              <a:rPr lang="ru-RU" sz="2400" dirty="0" err="1"/>
              <a:t>Ця</a:t>
            </a:r>
            <a:r>
              <a:rPr lang="ru-RU" sz="2400" dirty="0"/>
              <a:t> </a:t>
            </a:r>
            <a:r>
              <a:rPr lang="ru-RU" sz="2400" dirty="0" err="1"/>
              <a:t>розріджена</a:t>
            </a:r>
            <a:r>
              <a:rPr lang="ru-RU" sz="2400" dirty="0"/>
              <a:t> й </a:t>
            </a:r>
            <a:r>
              <a:rPr lang="ru-RU" sz="2400" dirty="0" err="1"/>
              <a:t>гаряча</a:t>
            </a:r>
            <a:r>
              <a:rPr lang="ru-RU" sz="2400" dirty="0"/>
              <a:t> </a:t>
            </a:r>
            <a:r>
              <a:rPr lang="ru-RU" sz="2400" dirty="0" err="1"/>
              <a:t>оболонка</a:t>
            </a:r>
            <a:r>
              <a:rPr lang="ru-RU" sz="2400" dirty="0"/>
              <a:t> </a:t>
            </a:r>
            <a:r>
              <a:rPr lang="ru-RU" sz="2400" dirty="0" err="1"/>
              <a:t>називається</a:t>
            </a:r>
            <a:r>
              <a:rPr lang="ru-RU" sz="2400" dirty="0"/>
              <a:t> </a:t>
            </a:r>
            <a:r>
              <a:rPr lang="ru-RU" sz="2400" dirty="0" err="1"/>
              <a:t>сонячною</a:t>
            </a:r>
            <a:r>
              <a:rPr lang="ru-RU" sz="2400" dirty="0"/>
              <a:t> </a:t>
            </a:r>
            <a:r>
              <a:rPr lang="ru-RU" sz="2400" dirty="0" smtClean="0"/>
              <a:t>короною. </a:t>
            </a:r>
            <a:r>
              <a:rPr lang="ru-RU" sz="2400" dirty="0"/>
              <a:t>У </a:t>
            </a:r>
            <a:r>
              <a:rPr lang="ru-RU" sz="2400" dirty="0" err="1"/>
              <a:t>вигляді</a:t>
            </a:r>
            <a:r>
              <a:rPr lang="ru-RU" sz="2400" dirty="0"/>
              <a:t> </a:t>
            </a:r>
            <a:r>
              <a:rPr lang="ru-RU" sz="2400" dirty="0" err="1"/>
              <a:t>променистого</a:t>
            </a:r>
            <a:r>
              <a:rPr lang="ru-RU" sz="2400" dirty="0"/>
              <a:t> перлового </a:t>
            </a:r>
            <a:r>
              <a:rPr lang="ru-RU" sz="2400" dirty="0" err="1"/>
              <a:t>сяйва</a:t>
            </a:r>
            <a:r>
              <a:rPr lang="ru-RU" sz="2400" dirty="0"/>
              <a:t> </a:t>
            </a:r>
            <a:r>
              <a:rPr lang="ru-RU" sz="2400" dirty="0" err="1"/>
              <a:t>її</a:t>
            </a:r>
            <a:r>
              <a:rPr lang="ru-RU" sz="2400" dirty="0"/>
              <a:t> </a:t>
            </a:r>
            <a:r>
              <a:rPr lang="ru-RU" sz="2400" dirty="0" err="1"/>
              <a:t>можна</a:t>
            </a:r>
            <a:r>
              <a:rPr lang="ru-RU" sz="2400" dirty="0"/>
              <a:t> </a:t>
            </a:r>
            <a:r>
              <a:rPr lang="ru-RU" sz="2400" dirty="0" err="1"/>
              <a:t>спостерігати</a:t>
            </a:r>
            <a:r>
              <a:rPr lang="ru-RU" sz="2400" dirty="0"/>
              <a:t> </a:t>
            </a:r>
            <a:r>
              <a:rPr lang="ru-RU" sz="2400" dirty="0" err="1"/>
              <a:t>під</a:t>
            </a:r>
            <a:r>
              <a:rPr lang="ru-RU" sz="2400" dirty="0"/>
              <a:t> час </a:t>
            </a:r>
            <a:r>
              <a:rPr lang="ru-RU" sz="2400" dirty="0" err="1"/>
              <a:t>повної</a:t>
            </a:r>
            <a:r>
              <a:rPr lang="ru-RU" sz="2400" dirty="0"/>
              <a:t> </a:t>
            </a:r>
            <a:r>
              <a:rPr lang="ru-RU" sz="2400" dirty="0" err="1"/>
              <a:t>фази</a:t>
            </a:r>
            <a:r>
              <a:rPr lang="ru-RU" sz="2400" dirty="0"/>
              <a:t> </a:t>
            </a:r>
            <a:r>
              <a:rPr lang="ru-RU" sz="2400" dirty="0" err="1"/>
              <a:t>затемнення</a:t>
            </a:r>
            <a:r>
              <a:rPr lang="ru-RU" sz="2400" dirty="0"/>
              <a:t> </a:t>
            </a:r>
            <a:r>
              <a:rPr lang="ru-RU" sz="2400" dirty="0" err="1"/>
              <a:t>Сонця</a:t>
            </a:r>
            <a:r>
              <a:rPr lang="ru-RU" sz="2400" dirty="0"/>
              <a:t>, </a:t>
            </a:r>
            <a:r>
              <a:rPr lang="ru-RU" sz="2400" dirty="0" err="1"/>
              <a:t>тоді</a:t>
            </a:r>
            <a:r>
              <a:rPr lang="ru-RU" sz="2400" dirty="0"/>
              <a:t> вона </a:t>
            </a:r>
            <a:r>
              <a:rPr lang="ru-RU" sz="2400" dirty="0" err="1"/>
              <a:t>являє</a:t>
            </a:r>
            <a:r>
              <a:rPr lang="ru-RU" sz="2400" dirty="0"/>
              <a:t> </a:t>
            </a:r>
            <a:r>
              <a:rPr lang="ru-RU" sz="2400" dirty="0" err="1"/>
              <a:t>надзвичайно</a:t>
            </a:r>
            <a:r>
              <a:rPr lang="ru-RU" sz="2400" dirty="0"/>
              <a:t> </a:t>
            </a:r>
            <a:r>
              <a:rPr lang="ru-RU" sz="2400" dirty="0" err="1"/>
              <a:t>гарне</a:t>
            </a:r>
            <a:r>
              <a:rPr lang="ru-RU" sz="2400" dirty="0"/>
              <a:t> </a:t>
            </a:r>
            <a:r>
              <a:rPr lang="ru-RU" sz="2400" dirty="0" err="1"/>
              <a:t>видовище</a:t>
            </a:r>
            <a:r>
              <a:rPr lang="ru-RU" sz="2400" dirty="0"/>
              <a:t>. «</a:t>
            </a:r>
            <a:r>
              <a:rPr lang="ru-RU" sz="2400" dirty="0" err="1"/>
              <a:t>Випаровуючись</a:t>
            </a:r>
            <a:r>
              <a:rPr lang="ru-RU" sz="2400" dirty="0"/>
              <a:t>» у </a:t>
            </a:r>
            <a:r>
              <a:rPr lang="ru-RU" sz="2400" dirty="0" err="1"/>
              <a:t>міжпланетний</a:t>
            </a:r>
            <a:r>
              <a:rPr lang="ru-RU" sz="2400" dirty="0"/>
              <a:t> </a:t>
            </a:r>
            <a:r>
              <a:rPr lang="ru-RU" sz="2400" dirty="0" err="1"/>
              <a:t>простір</a:t>
            </a:r>
            <a:r>
              <a:rPr lang="ru-RU" sz="2400" dirty="0"/>
              <a:t>, газ </a:t>
            </a:r>
            <a:r>
              <a:rPr lang="ru-RU" sz="2400" dirty="0" err="1"/>
              <a:t>корони</a:t>
            </a:r>
            <a:r>
              <a:rPr lang="ru-RU" sz="2400" dirty="0"/>
              <a:t> </a:t>
            </a:r>
            <a:r>
              <a:rPr lang="ru-RU" sz="2400" dirty="0" err="1"/>
              <a:t>утворює</a:t>
            </a:r>
            <a:r>
              <a:rPr lang="ru-RU" sz="2400" dirty="0"/>
              <a:t> </a:t>
            </a:r>
            <a:r>
              <a:rPr lang="ru-RU" sz="2400" dirty="0" err="1"/>
              <a:t>потік</a:t>
            </a:r>
            <a:r>
              <a:rPr lang="ru-RU" sz="2400" dirty="0"/>
              <a:t> </a:t>
            </a:r>
            <a:r>
              <a:rPr lang="ru-RU" sz="2400" dirty="0" err="1"/>
              <a:t>гарячої</a:t>
            </a:r>
            <a:r>
              <a:rPr lang="ru-RU" sz="2400" dirty="0"/>
              <a:t> </a:t>
            </a:r>
            <a:r>
              <a:rPr lang="ru-RU" sz="2400" dirty="0" err="1"/>
              <a:t>розрідженої</a:t>
            </a:r>
            <a:r>
              <a:rPr lang="ru-RU" sz="2400" dirty="0"/>
              <a:t> </a:t>
            </a:r>
            <a:r>
              <a:rPr lang="ru-RU" sz="2400" dirty="0" err="1"/>
              <a:t>плазми</a:t>
            </a:r>
            <a:r>
              <a:rPr lang="ru-RU" sz="2400" dirty="0"/>
              <a:t>, </a:t>
            </a:r>
            <a:r>
              <a:rPr lang="ru-RU" sz="2400" dirty="0" err="1"/>
              <a:t>що</a:t>
            </a:r>
            <a:r>
              <a:rPr lang="ru-RU" sz="2400" dirty="0"/>
              <a:t> </a:t>
            </a:r>
            <a:r>
              <a:rPr lang="ru-RU" sz="2400" dirty="0" err="1"/>
              <a:t>постійно</a:t>
            </a:r>
            <a:r>
              <a:rPr lang="ru-RU" sz="2400" dirty="0"/>
              <a:t> </a:t>
            </a:r>
            <a:r>
              <a:rPr lang="ru-RU" sz="2400" dirty="0" err="1"/>
              <a:t>тече</a:t>
            </a:r>
            <a:r>
              <a:rPr lang="ru-RU" sz="2400" dirty="0"/>
              <a:t> </a:t>
            </a:r>
            <a:r>
              <a:rPr lang="ru-RU" sz="2400" dirty="0" err="1"/>
              <a:t>від</a:t>
            </a:r>
            <a:r>
              <a:rPr lang="ru-RU" sz="2400" dirty="0"/>
              <a:t> </a:t>
            </a:r>
            <a:r>
              <a:rPr lang="ru-RU" sz="2400" dirty="0" err="1"/>
              <a:t>Сонця</a:t>
            </a:r>
            <a:r>
              <a:rPr lang="ru-RU" sz="2400" dirty="0"/>
              <a:t> й </a:t>
            </a:r>
            <a:r>
              <a:rPr lang="ru-RU" sz="2400" dirty="0" err="1"/>
              <a:t>називається</a:t>
            </a:r>
            <a:r>
              <a:rPr lang="ru-RU" sz="2400" dirty="0"/>
              <a:t> </a:t>
            </a:r>
            <a:r>
              <a:rPr lang="ru-RU" sz="2400" dirty="0" err="1"/>
              <a:t>сонячним</a:t>
            </a:r>
            <a:r>
              <a:rPr lang="ru-RU" sz="2400" dirty="0"/>
              <a:t> </a:t>
            </a:r>
            <a:r>
              <a:rPr lang="ru-RU" sz="2400" dirty="0" err="1" smtClean="0"/>
              <a:t>вітром</a:t>
            </a:r>
            <a:r>
              <a:rPr lang="ru-RU" sz="2400" dirty="0" smtClean="0"/>
              <a:t>.</a:t>
            </a:r>
            <a:r>
              <a:rPr lang="ru-RU" sz="2400" dirty="0"/>
              <a:t> Корона в основному </a:t>
            </a:r>
            <a:r>
              <a:rPr lang="ru-RU" sz="2400" dirty="0" err="1"/>
              <a:t>складається</a:t>
            </a:r>
            <a:r>
              <a:rPr lang="ru-RU" sz="2400" dirty="0"/>
              <a:t> з </a:t>
            </a:r>
            <a:r>
              <a:rPr lang="ru-RU" sz="2400" dirty="0" err="1"/>
              <a:t>протуберанців</a:t>
            </a:r>
            <a:r>
              <a:rPr lang="ru-RU" sz="2400" dirty="0"/>
              <a:t> та </a:t>
            </a:r>
            <a:r>
              <a:rPr lang="ru-RU" sz="2400" dirty="0" err="1"/>
              <a:t>енергетичних</a:t>
            </a:r>
            <a:r>
              <a:rPr lang="ru-RU" sz="2400" dirty="0"/>
              <a:t> </a:t>
            </a:r>
            <a:r>
              <a:rPr lang="ru-RU" sz="2400" dirty="0" err="1"/>
              <a:t>вивержень</a:t>
            </a:r>
            <a:r>
              <a:rPr lang="ru-RU" sz="2400" dirty="0"/>
              <a:t>, </a:t>
            </a:r>
            <a:r>
              <a:rPr lang="ru-RU" sz="2400" dirty="0" err="1"/>
              <a:t>що</a:t>
            </a:r>
            <a:r>
              <a:rPr lang="ru-RU" sz="2400" dirty="0"/>
              <a:t> </a:t>
            </a:r>
            <a:r>
              <a:rPr lang="ru-RU" sz="2400" dirty="0" err="1"/>
              <a:t>вириваються</a:t>
            </a:r>
            <a:r>
              <a:rPr lang="ru-RU" sz="2400" dirty="0"/>
              <a:t> й </a:t>
            </a:r>
            <a:r>
              <a:rPr lang="ru-RU" sz="2400" dirty="0" err="1"/>
              <a:t>вивергаються</a:t>
            </a:r>
            <a:r>
              <a:rPr lang="ru-RU" sz="2400" dirty="0"/>
              <a:t> на </a:t>
            </a:r>
            <a:r>
              <a:rPr lang="ru-RU" sz="2400" dirty="0" err="1"/>
              <a:t>кілька</a:t>
            </a:r>
            <a:r>
              <a:rPr lang="ru-RU" sz="2400" dirty="0"/>
              <a:t> </a:t>
            </a:r>
            <a:r>
              <a:rPr lang="ru-RU" sz="2400" dirty="0" err="1"/>
              <a:t>сотень</a:t>
            </a:r>
            <a:r>
              <a:rPr lang="ru-RU" sz="2400" dirty="0"/>
              <a:t>, а </a:t>
            </a:r>
            <a:r>
              <a:rPr lang="ru-RU" sz="2400" dirty="0" err="1"/>
              <a:t>інколи</a:t>
            </a:r>
            <a:r>
              <a:rPr lang="ru-RU" sz="2400" dirty="0"/>
              <a:t> </a:t>
            </a:r>
            <a:r>
              <a:rPr lang="ru-RU" sz="2400" dirty="0" err="1"/>
              <a:t>навіть</a:t>
            </a:r>
            <a:r>
              <a:rPr lang="ru-RU" sz="2400" dirty="0"/>
              <a:t> на </a:t>
            </a:r>
            <a:r>
              <a:rPr lang="ru-RU" sz="2400" dirty="0" err="1"/>
              <a:t>відстань</a:t>
            </a:r>
            <a:r>
              <a:rPr lang="ru-RU" sz="2400" dirty="0"/>
              <a:t> </a:t>
            </a:r>
            <a:r>
              <a:rPr lang="ru-RU" sz="2400" dirty="0" err="1"/>
              <a:t>більше</a:t>
            </a:r>
            <a:r>
              <a:rPr lang="ru-RU" sz="2400" dirty="0"/>
              <a:t> </a:t>
            </a:r>
            <a:r>
              <a:rPr lang="ru-RU" sz="2400" dirty="0" err="1"/>
              <a:t>мільйона</a:t>
            </a:r>
            <a:r>
              <a:rPr lang="ru-RU" sz="2400" dirty="0"/>
              <a:t> </a:t>
            </a:r>
            <a:r>
              <a:rPr lang="ru-RU" sz="2400" dirty="0" err="1"/>
              <a:t>кілометрів</a:t>
            </a:r>
            <a:r>
              <a:rPr lang="ru-RU" sz="2400" dirty="0"/>
              <a:t> у </a:t>
            </a:r>
            <a:r>
              <a:rPr lang="ru-RU" sz="2400" dirty="0" err="1"/>
              <a:t>простір</a:t>
            </a:r>
            <a:r>
              <a:rPr lang="ru-RU" sz="2400" dirty="0"/>
              <a:t>, </a:t>
            </a:r>
            <a:r>
              <a:rPr lang="ru-RU" sz="2400" dirty="0" err="1"/>
              <a:t>утворюючи</a:t>
            </a:r>
            <a:r>
              <a:rPr lang="ru-RU" sz="2400" dirty="0"/>
              <a:t> таким чином </a:t>
            </a:r>
            <a:r>
              <a:rPr lang="ru-RU" sz="2400" dirty="0" err="1"/>
              <a:t>сонячний</a:t>
            </a:r>
            <a:r>
              <a:rPr lang="ru-RU" sz="2400" dirty="0"/>
              <a:t> </a:t>
            </a:r>
            <a:r>
              <a:rPr lang="ru-RU" sz="2400" dirty="0" err="1"/>
              <a:t>вітер</a:t>
            </a:r>
            <a:r>
              <a:rPr lang="ru-RU" sz="2400" dirty="0"/>
              <a:t>. </a:t>
            </a:r>
            <a:r>
              <a:rPr lang="ru-RU" sz="2400" dirty="0" err="1"/>
              <a:t>Середня</a:t>
            </a:r>
            <a:r>
              <a:rPr lang="ru-RU" sz="2400" dirty="0"/>
              <a:t> корональна температура становить </a:t>
            </a:r>
            <a:r>
              <a:rPr lang="ru-RU" sz="2400" dirty="0" err="1"/>
              <a:t>від</a:t>
            </a:r>
            <a:r>
              <a:rPr lang="ru-RU" sz="2400" dirty="0"/>
              <a:t> 1 до 2 млн К, а максимальна, в </a:t>
            </a:r>
            <a:r>
              <a:rPr lang="ru-RU" sz="2400" dirty="0" err="1"/>
              <a:t>окремих</a:t>
            </a:r>
            <a:r>
              <a:rPr lang="ru-RU" sz="2400" dirty="0"/>
              <a:t> </a:t>
            </a:r>
            <a:r>
              <a:rPr lang="ru-RU" sz="2400" dirty="0" err="1"/>
              <a:t>ділянках</a:t>
            </a:r>
            <a:r>
              <a:rPr lang="ru-RU" sz="2400" dirty="0"/>
              <a:t>, </a:t>
            </a:r>
            <a:r>
              <a:rPr lang="ru-RU" sz="2400" dirty="0" smtClean="0"/>
              <a:t>- </a:t>
            </a:r>
            <a:r>
              <a:rPr lang="ru-RU" sz="2400" dirty="0"/>
              <a:t>до 20 млн К.</a:t>
            </a:r>
            <a:endParaRPr lang="uk-UA" sz="24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3933056"/>
            <a:ext cx="3456384" cy="2304256"/>
          </a:xfrm>
          <a:prstGeom prst="rect">
            <a:avLst/>
          </a:prstGeom>
        </p:spPr>
      </p:pic>
    </p:spTree>
    <p:extLst>
      <p:ext uri="{BB962C8B-B14F-4D97-AF65-F5344CB8AC3E}">
        <p14:creationId xmlns:p14="http://schemas.microsoft.com/office/powerpoint/2010/main" val="3259950501"/>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558893"/>
            <a:ext cx="8928992" cy="5318379"/>
          </a:xfrm>
        </p:spPr>
        <p:txBody>
          <a:bodyPr/>
          <a:lstStyle/>
          <a:p>
            <a:pPr marL="0" indent="0" algn="ctr">
              <a:buNone/>
            </a:pPr>
            <a:r>
              <a:rPr lang="uk-UA" sz="2400" dirty="0"/>
              <a:t>Надзвичайно інтенсивний нагрів цього шару викликано мабуть ефектом магнітного перез'єднання і впливом ударних хвиль. Форма корони змінюється в залежності від фази циклу сонячної активності: у періоди максимальної активності вона має округлу форму, а в мінімумі — витягнута уздовж сонячного екватора. Оскільки температура корони дуже висока, вона інтенсивно випромінює в ультрафіолетовому й рентгенівському діапазонах. Це випромінювання поглинається земною атмосферою, але останнім часом з'явилася можливість вивчати його за допомогою космічних апаратів. Випромінювання на різних </a:t>
            </a:r>
            <a:r>
              <a:rPr lang="uk-UA" sz="2400" dirty="0" err="1"/>
              <a:t>ділянках корони від</a:t>
            </a:r>
            <a:r>
              <a:rPr lang="uk-UA" sz="2400" dirty="0"/>
              <a:t>бувається нерівномірно. Існують гарячі активні та спокійні ділянки, а також корональні </a:t>
            </a:r>
            <a:r>
              <a:rPr lang="uk-UA" sz="2400" dirty="0" smtClean="0"/>
              <a:t>діри</a:t>
            </a:r>
            <a:r>
              <a:rPr lang="uk-UA" sz="2400" dirty="0"/>
              <a:t> із порівняно невисокою температурою в 600 000 К, з яких у простір виходять магнітні силові лінії. Така («відкрита») магнітна конфігурація дозволяє частинкам залишати Сонце, тому сонячний </a:t>
            </a:r>
            <a:r>
              <a:rPr lang="uk-UA" sz="2400" dirty="0" smtClean="0"/>
              <a:t>вітер випромінюється </a:t>
            </a:r>
            <a:r>
              <a:rPr lang="uk-UA" sz="2400" dirty="0"/>
              <a:t>здебільшого з корональних дір.</a:t>
            </a:r>
            <a:endParaRPr lang="uk-UA" sz="2400" dirty="0"/>
          </a:p>
        </p:txBody>
      </p:sp>
    </p:spTree>
    <p:extLst>
      <p:ext uri="{BB962C8B-B14F-4D97-AF65-F5344CB8AC3E}">
        <p14:creationId xmlns:p14="http://schemas.microsoft.com/office/powerpoint/2010/main" val="85387740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94456" y="307658"/>
            <a:ext cx="8382000" cy="3656386"/>
          </a:xfrm>
        </p:spPr>
        <p:txBody>
          <a:bodyPr/>
          <a:lstStyle/>
          <a:p>
            <a:pPr marL="0" indent="0" algn="ctr">
              <a:buNone/>
            </a:pPr>
            <a:r>
              <a:rPr lang="uk-UA" sz="2400" dirty="0"/>
              <a:t>Видимий спектр сонячної корони складається з трьох різних складових, названих </a:t>
            </a:r>
            <a:r>
              <a:rPr lang="en-US" sz="2400" dirty="0"/>
              <a:t>L, K </a:t>
            </a:r>
            <a:r>
              <a:rPr lang="uk-UA" sz="2400" dirty="0"/>
              <a:t>і </a:t>
            </a:r>
            <a:r>
              <a:rPr lang="en-US" sz="2400" dirty="0"/>
              <a:t>F </a:t>
            </a:r>
            <a:r>
              <a:rPr lang="uk-UA" sz="2400" dirty="0"/>
              <a:t>компонентами (або, відповідно, </a:t>
            </a:r>
            <a:r>
              <a:rPr lang="en-US" sz="2400" dirty="0"/>
              <a:t>L-</a:t>
            </a:r>
            <a:r>
              <a:rPr lang="uk-UA" sz="2400" dirty="0"/>
              <a:t>корона, </a:t>
            </a:r>
            <a:r>
              <a:rPr lang="en-US" sz="2400" dirty="0"/>
              <a:t>K-</a:t>
            </a:r>
            <a:r>
              <a:rPr lang="uk-UA" sz="2400" dirty="0"/>
              <a:t>корона і </a:t>
            </a:r>
            <a:r>
              <a:rPr lang="en-US" sz="2400" dirty="0"/>
              <a:t>F-</a:t>
            </a:r>
            <a:r>
              <a:rPr lang="uk-UA" sz="2400" dirty="0"/>
              <a:t>корона; ще одна назва </a:t>
            </a:r>
            <a:r>
              <a:rPr lang="en-US" sz="2400" dirty="0"/>
              <a:t>L-</a:t>
            </a:r>
            <a:r>
              <a:rPr lang="uk-UA" sz="2400" dirty="0"/>
              <a:t>компоненти — </a:t>
            </a:r>
            <a:r>
              <a:rPr lang="en-US" sz="2400" dirty="0"/>
              <a:t>E-</a:t>
            </a:r>
            <a:r>
              <a:rPr lang="uk-UA" sz="2400" dirty="0"/>
              <a:t>корона. </a:t>
            </a:r>
            <a:r>
              <a:rPr lang="en-US" sz="2400" dirty="0"/>
              <a:t>K-</a:t>
            </a:r>
            <a:r>
              <a:rPr lang="uk-UA" sz="2400" dirty="0"/>
              <a:t>компонента — безперервний спектр корони. На його тлі до висоти 9-10' від видимого краю Сонця видно емісійну </a:t>
            </a:r>
            <a:r>
              <a:rPr lang="en-US" sz="2400" dirty="0"/>
              <a:t>L-</a:t>
            </a:r>
            <a:r>
              <a:rPr lang="uk-UA" sz="2400" dirty="0"/>
              <a:t>компоненту. Починаючи з висоти близько 3' (кутовий діаметр Сонця — близько 30') і вище видно Фраунгоферовий спектр, такий же як і спектр фотосфери. Він становить </a:t>
            </a:r>
            <a:r>
              <a:rPr lang="en-US" sz="2400" dirty="0"/>
              <a:t>F-</a:t>
            </a:r>
            <a:r>
              <a:rPr lang="uk-UA" sz="2400" dirty="0"/>
              <a:t>компоненту сонячної корони. На висоті 20' </a:t>
            </a:r>
            <a:r>
              <a:rPr lang="en-US" sz="2400" dirty="0"/>
              <a:t>F-</a:t>
            </a:r>
            <a:r>
              <a:rPr lang="uk-UA" sz="2400" dirty="0"/>
              <a:t>компонента домінує в спектрі корони. Висота 9-10' вважається межею, що відокремлює внутрішню корону від зовнішньої. </a:t>
            </a:r>
            <a:endParaRPr lang="uk-UA"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3933056"/>
            <a:ext cx="3312368" cy="2484276"/>
          </a:xfrm>
          <a:prstGeom prst="rect">
            <a:avLst/>
          </a:prstGeom>
        </p:spPr>
      </p:pic>
    </p:spTree>
    <p:extLst>
      <p:ext uri="{BB962C8B-B14F-4D97-AF65-F5344CB8AC3E}">
        <p14:creationId xmlns:p14="http://schemas.microsoft.com/office/powerpoint/2010/main" val="94103993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404665"/>
            <a:ext cx="8928992" cy="2808312"/>
          </a:xfrm>
        </p:spPr>
        <p:txBody>
          <a:bodyPr/>
          <a:lstStyle/>
          <a:p>
            <a:pPr marL="0" indent="0">
              <a:buNone/>
            </a:pPr>
            <a:r>
              <a:rPr lang="uk-UA" sz="2400" dirty="0"/>
              <a:t>Випромінювання Сонця з довжиною хвилі менше 20 </a:t>
            </a:r>
            <a:r>
              <a:rPr lang="uk-UA" sz="2400" dirty="0" err="1"/>
              <a:t>нм</a:t>
            </a:r>
            <a:r>
              <a:rPr lang="uk-UA" sz="2400" dirty="0"/>
              <a:t>, повністю виходить з корони. Це означає, що, наприклад, на поширених знімках Сонця на довжинах хвиль 17,1 </a:t>
            </a:r>
            <a:r>
              <a:rPr lang="uk-UA" sz="2400" dirty="0" err="1"/>
              <a:t>нм</a:t>
            </a:r>
            <a:r>
              <a:rPr lang="uk-UA" sz="2400" dirty="0"/>
              <a:t> (171 </a:t>
            </a:r>
            <a:r>
              <a:rPr lang="en-US" sz="2400" dirty="0"/>
              <a:t>Å), 19,3 </a:t>
            </a:r>
            <a:r>
              <a:rPr lang="uk-UA" sz="2400" dirty="0" err="1"/>
              <a:t>нм</a:t>
            </a:r>
            <a:r>
              <a:rPr lang="uk-UA" sz="2400" dirty="0"/>
              <a:t> (193 </a:t>
            </a:r>
            <a:r>
              <a:rPr lang="en-US" sz="2400" dirty="0"/>
              <a:t>Å), 19,5 </a:t>
            </a:r>
            <a:r>
              <a:rPr lang="uk-UA" sz="2400" dirty="0" err="1"/>
              <a:t>нм</a:t>
            </a:r>
            <a:r>
              <a:rPr lang="uk-UA" sz="2400" dirty="0"/>
              <a:t> (195 </a:t>
            </a:r>
            <a:r>
              <a:rPr lang="en-US" sz="2400" dirty="0"/>
              <a:t>Å), </a:t>
            </a:r>
            <a:r>
              <a:rPr lang="uk-UA" sz="2400" dirty="0"/>
              <a:t>видно виключно сонячну корону з її елементами, </a:t>
            </a:r>
            <a:r>
              <a:rPr lang="uk-UA" sz="2400" dirty="0" err="1"/>
              <a:t>а хромосферу та фотосферу</a:t>
            </a:r>
            <a:r>
              <a:rPr lang="uk-UA" sz="2400" dirty="0"/>
              <a:t> — не видно. Дві корональні діри майже завжди наявні біля північного і південного полюсів Сонця, а інші лише тимчасово з'являються на його видимій поверхні, і практично зовсім не випромінюють рентгенівське випромінювання.</a:t>
            </a:r>
          </a:p>
          <a:p>
            <a:pPr marL="0" indent="0">
              <a:buNone/>
            </a:pPr>
            <a:endParaRPr lang="uk-UA" sz="2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3128268"/>
            <a:ext cx="3109044" cy="3109044"/>
          </a:xfrm>
          <a:prstGeom prst="rect">
            <a:avLst/>
          </a:prstGeom>
        </p:spPr>
      </p:pic>
      <p:sp>
        <p:nvSpPr>
          <p:cNvPr id="5" name="TextBox 4"/>
          <p:cNvSpPr txBox="1"/>
          <p:nvPr/>
        </p:nvSpPr>
        <p:spPr>
          <a:xfrm>
            <a:off x="35496" y="2996952"/>
            <a:ext cx="5040560" cy="2308324"/>
          </a:xfrm>
          <a:prstGeom prst="rect">
            <a:avLst/>
          </a:prstGeom>
          <a:noFill/>
        </p:spPr>
        <p:txBody>
          <a:bodyPr wrap="square" rtlCol="0">
            <a:spAutoFit/>
          </a:bodyPr>
          <a:lstStyle/>
          <a:p>
            <a:r>
              <a:rPr lang="uk-UA" sz="2400" dirty="0" smtClean="0"/>
              <a:t>Хромосферу та корону найкраще спостерігати з супутників та орбітальних космічних станцій в ультрафіолетових і рентгенівських променях.</a:t>
            </a:r>
          </a:p>
          <a:p>
            <a:endParaRPr lang="uk-UA" sz="2400" dirty="0"/>
          </a:p>
        </p:txBody>
      </p:sp>
    </p:spTree>
    <p:extLst>
      <p:ext uri="{BB962C8B-B14F-4D97-AF65-F5344CB8AC3E}">
        <p14:creationId xmlns:p14="http://schemas.microsoft.com/office/powerpoint/2010/main" val="389761137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Магнітні поля </a:t>
            </a:r>
            <a:r>
              <a:rPr lang="uk-UA" b="1" dirty="0" smtClean="0"/>
              <a:t>Сонця</a:t>
            </a:r>
            <a:endParaRPr lang="uk-UA" dirty="0"/>
          </a:p>
        </p:txBody>
      </p:sp>
      <p:sp>
        <p:nvSpPr>
          <p:cNvPr id="3" name="Объект 2"/>
          <p:cNvSpPr>
            <a:spLocks noGrp="1"/>
          </p:cNvSpPr>
          <p:nvPr>
            <p:ph idx="1"/>
          </p:nvPr>
        </p:nvSpPr>
        <p:spPr>
          <a:xfrm>
            <a:off x="107504" y="1052736"/>
            <a:ext cx="9036496" cy="5655394"/>
          </a:xfrm>
        </p:spPr>
        <p:txBody>
          <a:bodyPr/>
          <a:lstStyle/>
          <a:p>
            <a:pPr marL="0" indent="0" algn="ctr">
              <a:buNone/>
            </a:pPr>
            <a:r>
              <a:rPr lang="uk-UA" sz="2100" dirty="0" smtClean="0"/>
              <a:t>Оскільки </a:t>
            </a:r>
            <a:r>
              <a:rPr lang="uk-UA" sz="2100" dirty="0" err="1"/>
              <a:t>сонячна пл</a:t>
            </a:r>
            <a:r>
              <a:rPr lang="uk-UA" sz="2100" dirty="0"/>
              <a:t>азма має високу електропровідність, у ній можуть виникати електричні струми і, як наслідок, магнітні поля. Спостережувані в сонячній фотосфері магнітні поля поділяють на два типи, відповідно до їх масштабів.</a:t>
            </a:r>
          </a:p>
          <a:p>
            <a:pPr marL="0" indent="0" algn="ctr">
              <a:buNone/>
            </a:pPr>
            <a:r>
              <a:rPr lang="uk-UA" sz="2100" dirty="0"/>
              <a:t>Великомасштабне (</a:t>
            </a:r>
            <a:r>
              <a:rPr lang="uk-UA" sz="2100" i="1" dirty="0" err="1"/>
              <a:t>загальне</a:t>
            </a:r>
            <a:r>
              <a:rPr lang="uk-UA" sz="2100" dirty="0" err="1"/>
              <a:t> або </a:t>
            </a:r>
            <a:r>
              <a:rPr lang="uk-UA" sz="2100" i="1" dirty="0"/>
              <a:t>глобальне</a:t>
            </a:r>
            <a:r>
              <a:rPr lang="uk-UA" sz="2100" dirty="0"/>
              <a:t>) магнітне поле з характерними розмірами, порівняними з розмірами Сонця, має середню напруженість на рівні фотосфери близько декількох гаус. У мінімумі циклу сонячної активності воно має </a:t>
            </a:r>
            <a:r>
              <a:rPr lang="uk-UA" sz="2100" dirty="0" err="1"/>
              <a:t>приблизно дипольні</a:t>
            </a:r>
            <a:r>
              <a:rPr lang="uk-UA" sz="2100" dirty="0"/>
              <a:t> структуру, напруженість поля на полюсах Сонця максимальна. Потім, у міру наближення до максимуму циклу сонячної активності, напруженість поля на полюсах поступово зменшуються і через один-два року після максимуму циклу дорівнює нулю (так звана «</a:t>
            </a:r>
            <a:r>
              <a:rPr lang="uk-UA" sz="2100" dirty="0" err="1"/>
              <a:t>переполюсовка</a:t>
            </a:r>
            <a:r>
              <a:rPr lang="uk-UA" sz="2100" dirty="0"/>
              <a:t> сонячного магнітного поля»). У цій фазі загальне магнітне поле Сонця не зникає повністю, але його структура має не дипольний, аквадрупольний характер. Після цього напруженість сонячного диполя знову зростає, але він має вже іншу полярність. Таким чином, повний цикл змін загального магнітного поля Сонця, з урахуванням зміни полярності, дорівнює подвоєній тривалості 11-річного циклу сонячної активності — приблизно 22 роки («закон </a:t>
            </a:r>
            <a:r>
              <a:rPr lang="uk-UA" sz="2100" dirty="0" err="1"/>
              <a:t>Хейла</a:t>
            </a:r>
            <a:r>
              <a:rPr lang="uk-UA" sz="2100" dirty="0"/>
              <a:t>»).</a:t>
            </a:r>
          </a:p>
          <a:p>
            <a:pPr marL="0" indent="0" algn="ctr">
              <a:buNone/>
            </a:pPr>
            <a:endParaRPr lang="uk-UA" sz="2100" dirty="0"/>
          </a:p>
        </p:txBody>
      </p:sp>
    </p:spTree>
    <p:extLst>
      <p:ext uri="{BB962C8B-B14F-4D97-AF65-F5344CB8AC3E}">
        <p14:creationId xmlns:p14="http://schemas.microsoft.com/office/powerpoint/2010/main" val="49743274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260648"/>
            <a:ext cx="8856984" cy="3323987"/>
          </a:xfrm>
        </p:spPr>
        <p:txBody>
          <a:bodyPr/>
          <a:lstStyle/>
          <a:p>
            <a:pPr marL="0" indent="0">
              <a:buNone/>
            </a:pPr>
            <a:r>
              <a:rPr lang="uk-UA" sz="2000" dirty="0" err="1"/>
              <a:t>Середньо-</a:t>
            </a:r>
            <a:r>
              <a:rPr lang="uk-UA" sz="2000" dirty="0"/>
              <a:t> й дрібномасштабні (</a:t>
            </a:r>
            <a:r>
              <a:rPr lang="uk-UA" sz="2000" i="1" dirty="0"/>
              <a:t>локальні</a:t>
            </a:r>
            <a:r>
              <a:rPr lang="uk-UA" sz="2000" dirty="0"/>
              <a:t>) поля Сонця відрізняються значно більшою напруженістю та меншою регулярністю. Найпотужніші магнітні поля (до декількох тисяч гаус) спостерігаються в групах сонячних плям у максимумі сонячного циклу. Типовою є ситуація, коли магнітне поле плям у західній частині групи, зокрема, найбільшої плями (т. </a:t>
            </a:r>
            <a:r>
              <a:rPr lang="uk-UA" sz="2000" dirty="0" err="1"/>
              <a:t>зв</a:t>
            </a:r>
            <a:r>
              <a:rPr lang="uk-UA" sz="2000" dirty="0"/>
              <a:t>. «лідера групи») збігається з полярністю загального магнітного поля на відповідному полюсі Сонця («</a:t>
            </a:r>
            <a:r>
              <a:rPr lang="en-US" sz="2000" dirty="0"/>
              <a:t>p-</a:t>
            </a:r>
            <a:r>
              <a:rPr lang="uk-UA" sz="2000" dirty="0"/>
              <a:t>полярністю»), а в східній («хвостовій») частині — протилежна їй («</a:t>
            </a:r>
            <a:r>
              <a:rPr lang="en-US" sz="2000" dirty="0"/>
              <a:t>f-</a:t>
            </a:r>
            <a:r>
              <a:rPr lang="uk-UA" sz="2000" dirty="0"/>
              <a:t>полярність»). Таким чином, магнітні поля плям мають, зазвичай, біполярну або мультиполярну структуру. У фотосфері також спостерігаються уніполярні ділянки магнітного поля, які, на відміну від груп сонячних плям, розташовуються ближче до полюсів та мають значно меншу напруженість магнітного поля (кілька гаус), але велику площу та тривалість життя (до декількох обертів Сонця).</a:t>
            </a:r>
            <a:endParaRPr lang="uk-UA" sz="2000"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1288" y="3672036"/>
            <a:ext cx="3781425" cy="27813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4402183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66464" y="955866"/>
            <a:ext cx="8382000" cy="5281446"/>
          </a:xfrm>
        </p:spPr>
        <p:txBody>
          <a:bodyPr/>
          <a:lstStyle/>
          <a:p>
            <a:pPr marL="0" indent="0" algn="ctr">
              <a:buNone/>
            </a:pPr>
            <a:r>
              <a:rPr lang="uk-UA" sz="2800" dirty="0"/>
              <a:t>Відповідно до сучасних уявлень магнітне поле Сонця генерується в нижній </a:t>
            </a:r>
            <a:r>
              <a:rPr lang="uk-UA" sz="2800" dirty="0" err="1"/>
              <a:t>частині конв</a:t>
            </a:r>
            <a:r>
              <a:rPr lang="uk-UA" sz="2800" dirty="0"/>
              <a:t>ективної </a:t>
            </a:r>
            <a:r>
              <a:rPr lang="uk-UA" sz="2800" dirty="0" smtClean="0"/>
              <a:t>зони</a:t>
            </a:r>
            <a:r>
              <a:rPr lang="uk-UA" sz="2800" dirty="0"/>
              <a:t> за допомогою механізму гідромагнітного конвективного динамо, а потім підіймається в фотосферу під впливом магнітної </a:t>
            </a:r>
            <a:r>
              <a:rPr lang="uk-UA" sz="2800" dirty="0" smtClean="0"/>
              <a:t>плавучості</a:t>
            </a:r>
            <a:r>
              <a:rPr lang="uk-UA" sz="2800" dirty="0"/>
              <a:t>. Цим же механізмом пояснюється 22-річна циклічність сонячного магнітного поля.</a:t>
            </a:r>
          </a:p>
          <a:p>
            <a:pPr marL="0" indent="0" algn="ctr">
              <a:buNone/>
            </a:pPr>
            <a:r>
              <a:rPr lang="uk-UA" sz="2800" dirty="0"/>
              <a:t>Існують також деякі </a:t>
            </a:r>
            <a:r>
              <a:rPr lang="uk-UA" sz="2800" dirty="0" smtClean="0"/>
              <a:t>вказівки</a:t>
            </a:r>
            <a:r>
              <a:rPr lang="uk-UA" sz="2800" dirty="0"/>
              <a:t> на наявність первинного (тобто такого, що утворилося разом із Сонцем) або, принаймні, дуже довго існуючого магнітного поля нижче дна </a:t>
            </a:r>
            <a:r>
              <a:rPr lang="uk-UA" sz="2800" dirty="0" err="1"/>
              <a:t>конвективної</a:t>
            </a:r>
            <a:r>
              <a:rPr lang="uk-UA" sz="2800" dirty="0"/>
              <a:t> зони </a:t>
            </a:r>
            <a:r>
              <a:rPr lang="uk-UA" sz="2800" dirty="0" smtClean="0"/>
              <a:t>- </a:t>
            </a:r>
            <a:r>
              <a:rPr lang="uk-UA" sz="2800" dirty="0"/>
              <a:t>у променистій </a:t>
            </a:r>
            <a:r>
              <a:rPr lang="uk-UA" sz="2800" dirty="0" err="1"/>
              <a:t>зоні та</a:t>
            </a:r>
            <a:r>
              <a:rPr lang="uk-UA" sz="2800" dirty="0"/>
              <a:t> ядрі Сонця.</a:t>
            </a:r>
          </a:p>
          <a:p>
            <a:pPr algn="ctr"/>
            <a:endParaRPr lang="uk-UA" sz="2800" dirty="0"/>
          </a:p>
        </p:txBody>
      </p:sp>
    </p:spTree>
    <p:extLst>
      <p:ext uri="{BB962C8B-B14F-4D97-AF65-F5344CB8AC3E}">
        <p14:creationId xmlns:p14="http://schemas.microsoft.com/office/powerpoint/2010/main" val="40839735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Рух і положення </a:t>
            </a:r>
            <a:r>
              <a:rPr lang="uk-UA" dirty="0" smtClean="0"/>
              <a:t>Сонця</a:t>
            </a:r>
            <a:endParaRPr lang="uk-UA" dirty="0"/>
          </a:p>
        </p:txBody>
      </p:sp>
      <p:sp>
        <p:nvSpPr>
          <p:cNvPr id="3" name="Объект 2"/>
          <p:cNvSpPr>
            <a:spLocks noGrp="1"/>
          </p:cNvSpPr>
          <p:nvPr>
            <p:ph idx="1"/>
          </p:nvPr>
        </p:nvSpPr>
        <p:spPr>
          <a:xfrm>
            <a:off x="107504" y="1072768"/>
            <a:ext cx="8928992" cy="3490186"/>
          </a:xfrm>
        </p:spPr>
        <p:txBody>
          <a:bodyPr/>
          <a:lstStyle/>
          <a:p>
            <a:pPr marL="0" indent="0">
              <a:buNone/>
            </a:pPr>
            <a:r>
              <a:rPr lang="uk-UA" sz="2100" dirty="0" smtClean="0"/>
              <a:t>Орбітальна </a:t>
            </a:r>
            <a:r>
              <a:rPr lang="uk-UA" sz="2100" dirty="0"/>
              <a:t>швидкість Сонця дорівнює 217 км/с — таким чином, воно долає один світловий рік за 1400 земних років, а одну астрономічну одиницю — за 8 земних діб. Наразі Сонце перебуває у внутрішньому краї рукава Оріона нашої Галактики, між рукавом Персея і рукавом Стрільця, у так званій «Місцевій міжзоряній хмарі» — ділянка підвищеної щільності, що розташована, у свою чергу, у «Місцевому міхурі» — зоні розсіяного високотемпературного міжзоряного газу. Серед 50 найближчих зір, що наразі відомі (у межах 17 світлових років), Сонце є четвертою за яскравістю зорею (його абсолютна зоряна </a:t>
            </a:r>
            <a:r>
              <a:rPr lang="uk-UA" sz="2100" dirty="0" err="1"/>
              <a:t>ве</a:t>
            </a:r>
            <a:r>
              <a:rPr lang="uk-UA" sz="2100" dirty="0"/>
              <a:t>личина +4,83</a:t>
            </a:r>
            <a:r>
              <a:rPr lang="en-US" sz="2100" baseline="30000" dirty="0"/>
              <a:t>m</a:t>
            </a:r>
            <a:r>
              <a:rPr lang="en-US" sz="2100" dirty="0"/>
              <a:t>). </a:t>
            </a:r>
            <a:r>
              <a:rPr lang="uk-UA" sz="2100" dirty="0"/>
              <a:t>Орбіта Сонця навколо Галактики приблизно еліптична з вкладом збурень від галактичних спіральних рукавів та неоднорідного розподіл маси. Крім того, сонце коливається вгору і вниз відносно площини Галактики приблизно 2.7 раз на </a:t>
            </a:r>
            <a:r>
              <a:rPr lang="uk-UA" sz="2100" dirty="0" smtClean="0"/>
              <a:t>орбіту.</a:t>
            </a:r>
            <a:endParaRPr lang="uk-UA" sz="2100" dirty="0"/>
          </a:p>
        </p:txBody>
      </p:sp>
      <p:pic>
        <p:nvPicPr>
          <p:cNvPr id="15362" name="Picture 2" descr="C:\Users\Anny\AppData\Local\Microsoft\Windows\Temporary Internet Files\Content.IE5\9PS0GJAP\MC90043258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3868" y="4428772"/>
            <a:ext cx="1828572" cy="18285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4601160"/>
            <a:ext cx="6156176" cy="1708160"/>
          </a:xfrm>
          <a:prstGeom prst="rect">
            <a:avLst/>
          </a:prstGeom>
          <a:noFill/>
        </p:spPr>
        <p:txBody>
          <a:bodyPr wrap="square" rtlCol="0">
            <a:spAutoFit/>
          </a:bodyPr>
          <a:lstStyle/>
          <a:p>
            <a:r>
              <a:rPr lang="uk-UA" sz="2100" dirty="0" smtClean="0"/>
              <a:t>Є припущення, що проходження Сонця через зони вищої густини спіральних рукавів збігаються з масовими вимираннями на Землі, можливо, </a:t>
            </a:r>
            <a:r>
              <a:rPr lang="uk-UA" sz="2100" dirty="0" smtClean="0">
                <a:effectLst>
                  <a:outerShdw blurRad="38100" dist="38100" dir="2700000" algn="tl">
                    <a:srgbClr val="000000">
                      <a:alpha val="43137"/>
                    </a:srgbClr>
                  </a:outerShdw>
                </a:effectLst>
              </a:rPr>
              <a:t>через зіткненнями з космічними тілами.</a:t>
            </a:r>
          </a:p>
          <a:p>
            <a:endParaRPr lang="uk-UA" sz="2100" dirty="0"/>
          </a:p>
        </p:txBody>
      </p:sp>
    </p:spTree>
    <p:extLst>
      <p:ext uri="{BB962C8B-B14F-4D97-AF65-F5344CB8AC3E}">
        <p14:creationId xmlns:p14="http://schemas.microsoft.com/office/powerpoint/2010/main" val="63682179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Спостереження </a:t>
            </a:r>
            <a:r>
              <a:rPr lang="uk-UA" dirty="0" smtClean="0"/>
              <a:t>Сонця</a:t>
            </a:r>
            <a:endParaRPr lang="uk-UA" dirty="0"/>
          </a:p>
        </p:txBody>
      </p:sp>
      <p:sp>
        <p:nvSpPr>
          <p:cNvPr id="3" name="Объект 2"/>
          <p:cNvSpPr>
            <a:spLocks noGrp="1"/>
          </p:cNvSpPr>
          <p:nvPr>
            <p:ph idx="1"/>
          </p:nvPr>
        </p:nvSpPr>
        <p:spPr>
          <a:xfrm>
            <a:off x="179512" y="980728"/>
            <a:ext cx="8784976" cy="4542782"/>
          </a:xfrm>
        </p:spPr>
        <p:txBody>
          <a:bodyPr/>
          <a:lstStyle/>
          <a:p>
            <a:pPr marL="0" indent="0">
              <a:buNone/>
            </a:pPr>
            <a:r>
              <a:rPr lang="uk-UA" sz="2400" dirty="0" smtClean="0"/>
              <a:t>На </a:t>
            </a:r>
            <a:r>
              <a:rPr lang="uk-UA" sz="2400" dirty="0"/>
              <a:t>сьогоднішній день Сонце регулярно спостерігають з </a:t>
            </a:r>
            <a:r>
              <a:rPr lang="uk-UA" sz="2400" dirty="0" err="1"/>
              <a:t>числених</a:t>
            </a:r>
            <a:r>
              <a:rPr lang="uk-UA" sz="2400" dirty="0"/>
              <a:t> наземних обсерваторій. Проте найбільш детальну та цінну інформацію про природу та активність нашої </a:t>
            </a:r>
            <a:r>
              <a:rPr lang="uk-UA" sz="2400" dirty="0" err="1"/>
              <a:t>найближчої</a:t>
            </a:r>
            <a:r>
              <a:rPr lang="uk-UA" sz="2400" dirty="0"/>
              <a:t> зорі можна отримати лише за допомогою орбітальних телескопів таких як </a:t>
            </a:r>
            <a:r>
              <a:rPr lang="en-US" sz="2400" dirty="0"/>
              <a:t>SOHO, </a:t>
            </a:r>
            <a:r>
              <a:rPr lang="uk-UA" sz="2400" dirty="0"/>
              <a:t>Обсерваторія сонячної динаміки та інші.</a:t>
            </a:r>
          </a:p>
          <a:p>
            <a:pPr marL="0" indent="0">
              <a:buNone/>
            </a:pPr>
            <a:r>
              <a:rPr lang="uk-UA" sz="2400" dirty="0"/>
              <a:t>Обсерваторія сонячної динаміки призначена для дослідження впливу Сонця </a:t>
            </a:r>
            <a:r>
              <a:rPr lang="uk-UA" sz="2400" dirty="0" err="1"/>
              <a:t>на Земл</a:t>
            </a:r>
            <a:r>
              <a:rPr lang="uk-UA" sz="2400" dirty="0"/>
              <a:t>ю і навколоземний простір шляхом вивчення сонячної атмосфери на малих масштабах часу і простору в багатьох </a:t>
            </a:r>
            <a:r>
              <a:rPr lang="uk-UA" sz="2400" dirty="0" smtClean="0"/>
              <a:t>довжинах хвиль</a:t>
            </a:r>
            <a:r>
              <a:rPr lang="uk-UA" sz="2400" dirty="0"/>
              <a:t> </a:t>
            </a:r>
            <a:r>
              <a:rPr lang="uk-UA" sz="2400" dirty="0" smtClean="0"/>
              <a:t>одночасно</a:t>
            </a:r>
            <a:r>
              <a:rPr lang="uk-UA" sz="2400" dirty="0"/>
              <a:t>.</a:t>
            </a:r>
          </a:p>
          <a:p>
            <a:pPr marL="0" indent="0">
              <a:buNone/>
            </a:pPr>
            <a:r>
              <a:rPr lang="uk-UA" sz="2400" dirty="0"/>
              <a:t>Шлях, що проходить за рік місце Сонця на небосхилі в один і той час щодня, </a:t>
            </a:r>
            <a:r>
              <a:rPr lang="uk-UA" sz="2400" dirty="0" err="1"/>
              <a:t>називают</a:t>
            </a:r>
            <a:r>
              <a:rPr lang="uk-UA" sz="2400" dirty="0"/>
              <a:t>ь аналемою. Вона подібна до витягнутої </a:t>
            </a:r>
            <a:r>
              <a:rPr lang="uk-UA" sz="2400" dirty="0" err="1"/>
              <a:t>циф</a:t>
            </a:r>
            <a:r>
              <a:rPr lang="uk-UA" sz="2400" dirty="0"/>
              <a:t>ри 8 й витягнута вздовж осі південь </a:t>
            </a:r>
            <a:r>
              <a:rPr lang="uk-UA" sz="2400" dirty="0" smtClean="0"/>
              <a:t>- </a:t>
            </a:r>
            <a:r>
              <a:rPr lang="uk-UA" sz="2400" dirty="0"/>
              <a:t>північ.</a:t>
            </a:r>
          </a:p>
          <a:p>
            <a:endParaRPr lang="uk-UA" sz="2400" dirty="0"/>
          </a:p>
        </p:txBody>
      </p:sp>
      <p:pic>
        <p:nvPicPr>
          <p:cNvPr id="14338" name="Picture 2" descr="C:\Users\Anny\AppData\Local\Microsoft\Windows\Temporary Internet Files\Content.IE5\0BH02MOA\MC90029954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4941168"/>
            <a:ext cx="1826971" cy="177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156079"/>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Цікаві </a:t>
            </a:r>
            <a:r>
              <a:rPr lang="uk-UA" dirty="0" smtClean="0"/>
              <a:t>факти</a:t>
            </a:r>
            <a:endParaRPr lang="uk-UA" dirty="0"/>
          </a:p>
        </p:txBody>
      </p:sp>
      <p:sp>
        <p:nvSpPr>
          <p:cNvPr id="3" name="Объект 2"/>
          <p:cNvSpPr>
            <a:spLocks noGrp="1"/>
          </p:cNvSpPr>
          <p:nvPr>
            <p:ph idx="1"/>
          </p:nvPr>
        </p:nvSpPr>
        <p:spPr>
          <a:xfrm>
            <a:off x="107504" y="1053657"/>
            <a:ext cx="8928992" cy="5687711"/>
          </a:xfrm>
        </p:spPr>
        <p:txBody>
          <a:bodyPr/>
          <a:lstStyle/>
          <a:p>
            <a:r>
              <a:rPr lang="uk-UA" sz="2100" dirty="0" smtClean="0"/>
              <a:t>Сонце </a:t>
            </a:r>
            <a:r>
              <a:rPr lang="uk-UA" sz="2100" dirty="0"/>
              <a:t>містить у собі 99,87% маси усієї Сонячної </a:t>
            </a:r>
            <a:r>
              <a:rPr lang="uk-UA" sz="2100" dirty="0" smtClean="0"/>
              <a:t>системи.</a:t>
            </a:r>
            <a:endParaRPr lang="uk-UA" sz="2100" dirty="0"/>
          </a:p>
          <a:p>
            <a:r>
              <a:rPr lang="uk-UA" sz="2100" dirty="0" err="1"/>
              <a:t>Середня густи</a:t>
            </a:r>
            <a:r>
              <a:rPr lang="uk-UA" sz="2100" dirty="0"/>
              <a:t>на Сонця становить всього 1,4 г/см³, тобто дорівнює густині води Мертвого моря.</a:t>
            </a:r>
          </a:p>
          <a:p>
            <a:r>
              <a:rPr lang="uk-UA" sz="2100" dirty="0"/>
              <a:t>Кожну секунду Сонце випромінює в 100 000 разів більше енергії, ніж людство виробило за всю свою </a:t>
            </a:r>
            <a:r>
              <a:rPr lang="uk-UA" sz="2100" dirty="0" smtClean="0"/>
              <a:t>історію.</a:t>
            </a:r>
            <a:endParaRPr lang="uk-UA" sz="2100" dirty="0"/>
          </a:p>
          <a:p>
            <a:r>
              <a:rPr lang="uk-UA" sz="2100" dirty="0"/>
              <a:t>Питома (на одиницю маси) енерговитрата Сонця — всього 2×10</a:t>
            </a:r>
            <a:r>
              <a:rPr lang="uk-UA" sz="2100" baseline="30000" dirty="0"/>
              <a:t>-4</a:t>
            </a:r>
            <a:r>
              <a:rPr lang="uk-UA" sz="2100" dirty="0"/>
              <a:t> Вт/кг, тобто приблизно така ж, як у </a:t>
            </a:r>
            <a:r>
              <a:rPr lang="uk-UA" sz="2100" dirty="0" err="1"/>
              <a:t>купи гнилого </a:t>
            </a:r>
            <a:r>
              <a:rPr lang="uk-UA" sz="2100" dirty="0"/>
              <a:t>листя.</a:t>
            </a:r>
          </a:p>
          <a:p>
            <a:r>
              <a:rPr lang="uk-UA" sz="2100" dirty="0"/>
              <a:t>8 квітня 1947 року на поверхні південної півкулі Сонця було зафіксовано найбільше скупчення сонячних плям за весь час спостережень. Його довжина становила 300 000 км, а ширина — 145 000 км. Воно було приблизно у 36 разів більше за площу </a:t>
            </a:r>
            <a:r>
              <a:rPr lang="uk-UA" sz="2100" dirty="0" err="1"/>
              <a:t>поверхн</a:t>
            </a:r>
            <a:r>
              <a:rPr lang="uk-UA" sz="2100" dirty="0"/>
              <a:t>і Землі і його можна було легко розгледіти неозброєним оком під час заходу Сонця.</a:t>
            </a:r>
          </a:p>
          <a:p>
            <a:r>
              <a:rPr lang="uk-UA" sz="2100" dirty="0"/>
              <a:t>Цікавим буде також факт, що кількість сонячних плям і </a:t>
            </a:r>
            <a:r>
              <a:rPr lang="uk-UA" sz="2100" dirty="0" err="1"/>
              <a:t>інтесивність</a:t>
            </a:r>
            <a:r>
              <a:rPr lang="uk-UA" sz="2100" dirty="0"/>
              <a:t> випромінювання Сонця корелюють між собою. Так, сонячна стала зазвичай на кілька десятих відсотка вища коли кількість сонячних плям на максимумі 11-річного </a:t>
            </a:r>
            <a:r>
              <a:rPr lang="uk-UA" sz="2100" dirty="0" smtClean="0"/>
              <a:t>циклу</a:t>
            </a:r>
            <a:endParaRPr lang="uk-UA" sz="2100" dirty="0"/>
          </a:p>
          <a:p>
            <a:r>
              <a:rPr lang="uk-UA" sz="2100" dirty="0"/>
              <a:t>На честь Сонця названо нову валюту Перу (новий соль)</a:t>
            </a:r>
          </a:p>
          <a:p>
            <a:endParaRPr lang="uk-UA" sz="2100" dirty="0"/>
          </a:p>
        </p:txBody>
      </p:sp>
    </p:spTree>
    <p:extLst>
      <p:ext uri="{BB962C8B-B14F-4D97-AF65-F5344CB8AC3E}">
        <p14:creationId xmlns:p14="http://schemas.microsoft.com/office/powerpoint/2010/main" val="217976506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3719" y="980728"/>
            <a:ext cx="8511480" cy="4481227"/>
          </a:xfrm>
        </p:spPr>
        <p:txBody>
          <a:bodyPr/>
          <a:lstStyle/>
          <a:p>
            <a:pPr>
              <a:buFont typeface="Arial" pitchFamily="34" charset="0"/>
              <a:buChar char="•"/>
            </a:pPr>
            <a:r>
              <a:rPr lang="uk-UA" sz="2800" dirty="0"/>
              <a:t>М</a:t>
            </a:r>
            <a:r>
              <a:rPr lang="uk-UA" sz="2800" dirty="0" smtClean="0"/>
              <a:t>аса = 2</a:t>
            </a:r>
            <a:r>
              <a:rPr lang="uk-UA" sz="2800" baseline="30000" dirty="0" smtClean="0"/>
              <a:t>.</a:t>
            </a:r>
            <a:r>
              <a:rPr lang="uk-UA" sz="2800" dirty="0" smtClean="0"/>
              <a:t>10</a:t>
            </a:r>
            <a:r>
              <a:rPr lang="uk-UA" sz="2800" baseline="30000" dirty="0" smtClean="0"/>
              <a:t>30</a:t>
            </a:r>
            <a:r>
              <a:rPr lang="uk-UA" sz="2800" dirty="0" smtClean="0"/>
              <a:t>кг, </a:t>
            </a:r>
          </a:p>
          <a:p>
            <a:pPr>
              <a:buFont typeface="Arial" pitchFamily="34" charset="0"/>
              <a:buChar char="•"/>
            </a:pPr>
            <a:r>
              <a:rPr lang="uk-UA" sz="2800" dirty="0" smtClean="0"/>
              <a:t>Діаметр = 1,392</a:t>
            </a:r>
            <a:r>
              <a:rPr lang="uk-UA" sz="2800" baseline="30000" dirty="0" smtClean="0"/>
              <a:t>.</a:t>
            </a:r>
            <a:r>
              <a:rPr lang="uk-UA" sz="2800" dirty="0" smtClean="0"/>
              <a:t>10</a:t>
            </a:r>
            <a:r>
              <a:rPr lang="uk-UA" sz="2800" baseline="30000" dirty="0" smtClean="0"/>
              <a:t>6 </a:t>
            </a:r>
            <a:r>
              <a:rPr lang="uk-UA" sz="2800" dirty="0" smtClean="0"/>
              <a:t> км,</a:t>
            </a:r>
          </a:p>
          <a:p>
            <a:pPr>
              <a:buFont typeface="Arial" pitchFamily="34" charset="0"/>
              <a:buChar char="•"/>
            </a:pPr>
            <a:r>
              <a:rPr lang="uk-UA" sz="2800" dirty="0"/>
              <a:t>С</a:t>
            </a:r>
            <a:r>
              <a:rPr lang="uk-UA" sz="2800" dirty="0" smtClean="0"/>
              <a:t>ередня </a:t>
            </a:r>
            <a:r>
              <a:rPr lang="uk-UA" sz="2800" dirty="0"/>
              <a:t>густина 1,416</a:t>
            </a:r>
            <a:r>
              <a:rPr lang="uk-UA" sz="2800" baseline="30000" dirty="0"/>
              <a:t>.</a:t>
            </a:r>
            <a:r>
              <a:rPr lang="uk-UA" sz="2800" dirty="0"/>
              <a:t>10</a:t>
            </a:r>
            <a:r>
              <a:rPr lang="uk-UA" sz="2800" baseline="30000" dirty="0"/>
              <a:t>3</a:t>
            </a:r>
            <a:r>
              <a:rPr lang="uk-UA" sz="2800" dirty="0"/>
              <a:t> кг/м</a:t>
            </a:r>
            <a:r>
              <a:rPr lang="uk-UA" sz="2800" baseline="30000" dirty="0"/>
              <a:t>3</a:t>
            </a:r>
            <a:r>
              <a:rPr lang="uk-UA" sz="2800" dirty="0" smtClean="0"/>
              <a:t>,</a:t>
            </a:r>
          </a:p>
          <a:p>
            <a:pPr>
              <a:buFont typeface="Arial" pitchFamily="34" charset="0"/>
              <a:buChar char="•"/>
            </a:pPr>
            <a:r>
              <a:rPr lang="uk-UA" sz="2800" dirty="0" smtClean="0"/>
              <a:t>Об'єм = 1,41</a:t>
            </a:r>
            <a:r>
              <a:rPr lang="uk-UA" sz="2800" baseline="30000" dirty="0" smtClean="0"/>
              <a:t>.</a:t>
            </a:r>
            <a:r>
              <a:rPr lang="uk-UA" sz="2800" dirty="0" smtClean="0"/>
              <a:t>10</a:t>
            </a:r>
            <a:r>
              <a:rPr lang="uk-UA" sz="2800" baseline="30000" dirty="0" smtClean="0"/>
              <a:t>18</a:t>
            </a:r>
            <a:r>
              <a:rPr lang="uk-UA" sz="2800" dirty="0" smtClean="0"/>
              <a:t> км</a:t>
            </a:r>
            <a:r>
              <a:rPr lang="uk-UA" sz="2800" baseline="30000" dirty="0" smtClean="0"/>
              <a:t>3</a:t>
            </a:r>
            <a:r>
              <a:rPr lang="uk-UA" sz="2800" dirty="0" smtClean="0"/>
              <a:t> , </a:t>
            </a:r>
          </a:p>
          <a:p>
            <a:pPr>
              <a:buFont typeface="Arial" pitchFamily="34" charset="0"/>
              <a:buChar char="•"/>
            </a:pPr>
            <a:r>
              <a:rPr lang="uk-UA" sz="2800" dirty="0"/>
              <a:t>П</a:t>
            </a:r>
            <a:r>
              <a:rPr lang="uk-UA" sz="2800" dirty="0" smtClean="0"/>
              <a:t>оверхневе </a:t>
            </a:r>
            <a:r>
              <a:rPr lang="uk-UA" sz="2800" dirty="0"/>
              <a:t>прискорення (</a:t>
            </a:r>
            <a:r>
              <a:rPr lang="uk-UA" sz="2800" dirty="0" smtClean="0"/>
              <a:t>тяжіння)= </a:t>
            </a:r>
            <a:r>
              <a:rPr lang="ru-RU" sz="2800" dirty="0" smtClean="0"/>
              <a:t>273,95 </a:t>
            </a:r>
            <a:r>
              <a:rPr lang="ru-RU" sz="2800" dirty="0"/>
              <a:t>м/с</a:t>
            </a:r>
            <a:r>
              <a:rPr lang="ru-RU" sz="2800" baseline="30000" dirty="0"/>
              <a:t>−</a:t>
            </a:r>
            <a:r>
              <a:rPr lang="ru-RU" sz="2800" baseline="30000" dirty="0" smtClean="0"/>
              <a:t>2</a:t>
            </a:r>
            <a:r>
              <a:rPr lang="ru-RU" sz="2800" dirty="0" smtClean="0"/>
              <a:t> </a:t>
            </a:r>
          </a:p>
          <a:p>
            <a:pPr>
              <a:buFont typeface="Arial" pitchFamily="34" charset="0"/>
              <a:buChar char="•"/>
            </a:pPr>
            <a:r>
              <a:rPr lang="uk-UA" sz="2800" dirty="0" smtClean="0"/>
              <a:t>Світність</a:t>
            </a:r>
            <a:r>
              <a:rPr lang="uk-UA" sz="2800" dirty="0"/>
              <a:t> </a:t>
            </a:r>
            <a:r>
              <a:rPr lang="en-US" sz="2800" dirty="0"/>
              <a:t>L</a:t>
            </a:r>
            <a:r>
              <a:rPr lang="uk-UA" sz="2800" baseline="-25000" dirty="0"/>
              <a:t>Є</a:t>
            </a:r>
            <a:r>
              <a:rPr lang="uk-UA" sz="2800" dirty="0"/>
              <a:t>=3,86</a:t>
            </a:r>
            <a:r>
              <a:rPr lang="uk-UA" sz="2800" baseline="30000" dirty="0"/>
              <a:t>.</a:t>
            </a:r>
            <a:r>
              <a:rPr lang="uk-UA" sz="2800" dirty="0"/>
              <a:t>10</a:t>
            </a:r>
            <a:r>
              <a:rPr lang="uk-UA" sz="2800" baseline="30000" dirty="0"/>
              <a:t>23</a:t>
            </a:r>
            <a:r>
              <a:rPr lang="uk-UA" sz="2800" dirty="0"/>
              <a:t> квт, </a:t>
            </a:r>
            <a:endParaRPr lang="uk-UA" sz="2800" dirty="0" smtClean="0"/>
          </a:p>
          <a:p>
            <a:pPr>
              <a:buFont typeface="Arial" pitchFamily="34" charset="0"/>
              <a:buChar char="•"/>
            </a:pPr>
            <a:r>
              <a:rPr lang="uk-UA" sz="2800" dirty="0"/>
              <a:t>Е</a:t>
            </a:r>
            <a:r>
              <a:rPr lang="uk-UA" sz="2800" dirty="0" smtClean="0"/>
              <a:t>фективна </a:t>
            </a:r>
            <a:r>
              <a:rPr lang="uk-UA" sz="2800" dirty="0"/>
              <a:t>температура поверхні (фотосфери) біля 6000 К. </a:t>
            </a:r>
            <a:endParaRPr lang="uk-UA" sz="2800" dirty="0" smtClean="0"/>
          </a:p>
          <a:p>
            <a:pPr>
              <a:buFont typeface="Arial" pitchFamily="34" charset="0"/>
              <a:buChar char="•"/>
            </a:pPr>
            <a:r>
              <a:rPr lang="uk-UA" sz="2800" dirty="0" smtClean="0"/>
              <a:t>Період </a:t>
            </a:r>
            <a:r>
              <a:rPr lang="uk-UA" sz="2800" dirty="0"/>
              <a:t>обертання (синодичний) змінюється від 27 діб на екваторі до 32 діб біля </a:t>
            </a:r>
            <a:r>
              <a:rPr lang="uk-UA" sz="2800" dirty="0" smtClean="0"/>
              <a:t>полюсів</a:t>
            </a:r>
          </a:p>
        </p:txBody>
      </p:sp>
      <p:pic>
        <p:nvPicPr>
          <p:cNvPr id="1026" name="Picture 2" descr="C:\Users\Anny\AppData\Local\Microsoft\Windows\Temporary Internet Files\Content.IE5\9PS0GJAP\MC90023218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404664"/>
            <a:ext cx="2122071"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20860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Объект 2"/>
          <p:cNvSpPr>
            <a:spLocks noGrp="1"/>
          </p:cNvSpPr>
          <p:nvPr>
            <p:ph idx="1"/>
          </p:nvPr>
        </p:nvSpPr>
        <p:spPr>
          <a:xfrm>
            <a:off x="323528" y="260648"/>
            <a:ext cx="8583488" cy="3102388"/>
          </a:xfrm>
        </p:spPr>
        <p:txBody>
          <a:bodyPr/>
          <a:lstStyle/>
          <a:p>
            <a:pPr marL="0" indent="0" algn="ctr">
              <a:buNone/>
            </a:pPr>
            <a:r>
              <a:rPr lang="uk-UA" sz="2800" dirty="0"/>
              <a:t>Сонячний спектр містить лінії іонізованих та нейтральних металів, а також іонізованого водню. У нашій </a:t>
            </a:r>
            <a:r>
              <a:rPr lang="uk-UA" sz="2800" dirty="0" smtClean="0"/>
              <a:t>Галактиці налічується </a:t>
            </a:r>
            <a:r>
              <a:rPr lang="uk-UA" sz="2800" dirty="0"/>
              <a:t>понад 100 млрд зірок. При цьому 85% зірок нашої галактики </a:t>
            </a:r>
            <a:r>
              <a:rPr lang="uk-UA" sz="2800" dirty="0" smtClean="0"/>
              <a:t>- </a:t>
            </a:r>
            <a:r>
              <a:rPr lang="uk-UA" sz="2800" dirty="0"/>
              <a:t>це зірки, менші за Сонце (здебільшого </a:t>
            </a:r>
            <a:r>
              <a:rPr lang="uk-UA" sz="2800" dirty="0" smtClean="0"/>
              <a:t>- червоні карлики ). </a:t>
            </a:r>
            <a:r>
              <a:rPr lang="uk-UA" sz="2800" dirty="0"/>
              <a:t>Як і всі зорі головної послідовності, Сонце виробляє енергію шляхом термоядерного синтезу. У Сонця переважна частина енергії виробляється при синтезі гелію з водню.</a:t>
            </a:r>
            <a:endParaRPr lang="uk-UA" sz="2800" dirty="0"/>
          </a:p>
        </p:txBody>
      </p:sp>
    </p:spTree>
    <p:extLst>
      <p:ext uri="{BB962C8B-B14F-4D97-AF65-F5344CB8AC3E}">
        <p14:creationId xmlns:p14="http://schemas.microsoft.com/office/powerpoint/2010/main" val="262618597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2780928"/>
            <a:ext cx="8511480" cy="3545586"/>
          </a:xfrm>
        </p:spPr>
        <p:txBody>
          <a:bodyPr/>
          <a:lstStyle/>
          <a:p>
            <a:pPr marL="0" indent="0" algn="ctr">
              <a:buNone/>
            </a:pPr>
            <a:r>
              <a:rPr lang="uk-UA" dirty="0"/>
              <a:t>Відстань Сонця від Землі — близько 149,6 млн км, приблизно дорівнює астрономічній </a:t>
            </a:r>
            <a:r>
              <a:rPr lang="uk-UA" dirty="0" smtClean="0"/>
              <a:t>одиниці , </a:t>
            </a:r>
            <a:r>
              <a:rPr lang="uk-UA" dirty="0"/>
              <a:t>а видимий кутовий діаметр, як і в Місяця </a:t>
            </a:r>
            <a:r>
              <a:rPr lang="uk-UA" dirty="0" smtClean="0"/>
              <a:t>- </a:t>
            </a:r>
            <a:r>
              <a:rPr lang="uk-UA" dirty="0"/>
              <a:t>трохи більше </a:t>
            </a:r>
            <a:r>
              <a:rPr lang="uk-UA" dirty="0" err="1"/>
              <a:t>півградуса</a:t>
            </a:r>
            <a:r>
              <a:rPr lang="uk-UA" dirty="0"/>
              <a:t> (31-32 хвилин). Сонце перебуває на відстані близько 26 000 світлових років від центру Чумацького Шляху й обертається навколо нього з періодом близько 220 млн років.</a:t>
            </a:r>
            <a:endParaRPr lang="uk-UA" dirty="0"/>
          </a:p>
        </p:txBody>
      </p:sp>
      <p:pic>
        <p:nvPicPr>
          <p:cNvPr id="3077" name="Picture 5" descr="C:\Users\Anny\AppData\Local\Microsoft\Windows\Temporary Internet Files\Content.IE5\OBNIV21E\MC90008318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303709"/>
            <a:ext cx="2222484" cy="220125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78" name="Picture 6" descr="C:\Users\Anny\AppData\Local\Microsoft\Windows\Temporary Internet Files\Content.IE5\MPSX3A50\MC90042627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303709"/>
            <a:ext cx="2699574" cy="220125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7606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44624"/>
            <a:ext cx="8382000" cy="1329595"/>
          </a:xfrm>
        </p:spPr>
        <p:txBody>
          <a:bodyPr/>
          <a:lstStyle/>
          <a:p>
            <a:r>
              <a:rPr lang="uk-UA" dirty="0"/>
              <a:t>Загальні характеристики та хімічний склад </a:t>
            </a:r>
            <a:r>
              <a:rPr lang="uk-UA" dirty="0" smtClean="0"/>
              <a:t>Сонця</a:t>
            </a:r>
            <a:endParaRPr lang="uk-UA" dirty="0"/>
          </a:p>
        </p:txBody>
      </p:sp>
      <p:sp>
        <p:nvSpPr>
          <p:cNvPr id="3" name="Объект 2"/>
          <p:cNvSpPr>
            <a:spLocks noGrp="1"/>
          </p:cNvSpPr>
          <p:nvPr>
            <p:ph idx="1"/>
          </p:nvPr>
        </p:nvSpPr>
        <p:spPr>
          <a:xfrm>
            <a:off x="107504" y="1412776"/>
            <a:ext cx="8964488" cy="6303264"/>
          </a:xfrm>
        </p:spPr>
        <p:txBody>
          <a:bodyPr/>
          <a:lstStyle/>
          <a:p>
            <a:pPr marL="0" indent="0">
              <a:buNone/>
            </a:pPr>
            <a:r>
              <a:rPr lang="uk-UA" dirty="0" smtClean="0"/>
              <a:t>Сонце</a:t>
            </a:r>
            <a:r>
              <a:rPr lang="uk-UA" dirty="0"/>
              <a:t> </a:t>
            </a:r>
            <a:r>
              <a:rPr lang="uk-UA" dirty="0" smtClean="0"/>
              <a:t>- </a:t>
            </a:r>
            <a:r>
              <a:rPr lang="uk-UA" dirty="0"/>
              <a:t>центральне і наймасивніше тіло Сонячної системи. Його маса приблизно в 333 000 раз більша за масу Землі та у 750 разів перевищує масу всіх інших планет, разом узятих. Сонце </a:t>
            </a:r>
            <a:r>
              <a:rPr lang="uk-UA" dirty="0" smtClean="0"/>
              <a:t>- </a:t>
            </a:r>
            <a:r>
              <a:rPr lang="uk-UA" dirty="0"/>
              <a:t>потужне джерело енергії, яку воно постійно випромінює в усіх ділянках спектра електромагнітних хвиль </a:t>
            </a:r>
            <a:r>
              <a:rPr lang="uk-UA" dirty="0" smtClean="0"/>
              <a:t>- від </a:t>
            </a:r>
            <a:r>
              <a:rPr lang="uk-UA" dirty="0"/>
              <a:t>рентгенівських і ультрафіолетових променів до радіохвиль. Це випромінювання сильно впливає на всі тіла Сонячної системи: нагріває їх, позначається </a:t>
            </a:r>
            <a:r>
              <a:rPr lang="uk-UA" dirty="0" err="1"/>
              <a:t>на атмосфе</a:t>
            </a:r>
            <a:r>
              <a:rPr lang="uk-UA" dirty="0"/>
              <a:t>рах планет, дає світло й тепло, необхідні для життя на Землі.</a:t>
            </a:r>
          </a:p>
          <a:p>
            <a:pPr marL="0" indent="0">
              <a:buNone/>
            </a:pPr>
            <a:endParaRPr lang="uk-UA" dirty="0"/>
          </a:p>
        </p:txBody>
      </p:sp>
    </p:spTree>
    <p:extLst>
      <p:ext uri="{BB962C8B-B14F-4D97-AF65-F5344CB8AC3E}">
        <p14:creationId xmlns:p14="http://schemas.microsoft.com/office/powerpoint/2010/main" val="331636768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Спектральний клас </a:t>
            </a:r>
            <a:r>
              <a:rPr lang="uk-UA" b="1" dirty="0" smtClean="0"/>
              <a:t>Сонця</a:t>
            </a:r>
            <a:endParaRPr lang="uk-UA" dirty="0"/>
          </a:p>
        </p:txBody>
      </p:sp>
      <p:sp>
        <p:nvSpPr>
          <p:cNvPr id="3" name="Объект 2"/>
          <p:cNvSpPr>
            <a:spLocks noGrp="1"/>
          </p:cNvSpPr>
          <p:nvPr>
            <p:ph idx="1"/>
          </p:nvPr>
        </p:nvSpPr>
        <p:spPr>
          <a:xfrm>
            <a:off x="107504" y="1412875"/>
            <a:ext cx="8928992" cy="3545586"/>
          </a:xfrm>
        </p:spPr>
        <p:txBody>
          <a:bodyPr/>
          <a:lstStyle/>
          <a:p>
            <a:pPr marL="0" indent="0">
              <a:buNone/>
            </a:pPr>
            <a:r>
              <a:rPr lang="uk-UA" dirty="0" smtClean="0"/>
              <a:t>Водночас </a:t>
            </a:r>
            <a:r>
              <a:rPr lang="uk-UA" dirty="0"/>
              <a:t>Сонце </a:t>
            </a:r>
            <a:r>
              <a:rPr lang="uk-UA" dirty="0" smtClean="0"/>
              <a:t>- </a:t>
            </a:r>
            <a:r>
              <a:rPr lang="uk-UA" dirty="0"/>
              <a:t>найближча до нас зоря, в якої, на відміну від усіх інших зірок, можна спостерігати диск, і за допомогою телескопа вивчати на ньому дрібні деталі, розміром до кількох сотень кілометрів. Це типова зоря, тому її вивчення допомагає зрозуміти природу зірок взагалі. За зоряною класифікацією Сонце має спектральний клас </a:t>
            </a:r>
            <a:r>
              <a:rPr lang="en-US" dirty="0" smtClean="0"/>
              <a:t>G2. </a:t>
            </a:r>
            <a:endParaRPr lang="uk-UA" dirty="0"/>
          </a:p>
        </p:txBody>
      </p:sp>
      <p:pic>
        <p:nvPicPr>
          <p:cNvPr id="4098" name="Picture 2" descr="C:\Users\Anny\AppData\Local\Microsoft\Windows\Temporary Internet Files\Content.IE5\0BH02MOA\MC90042624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7405" y="4725144"/>
            <a:ext cx="2707043" cy="165618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4869160"/>
            <a:ext cx="5580111" cy="1846659"/>
          </a:xfrm>
          <a:prstGeom prst="rect">
            <a:avLst/>
          </a:prstGeom>
          <a:noFill/>
        </p:spPr>
        <p:txBody>
          <a:bodyPr wrap="square" rtlCol="0">
            <a:spAutoFit/>
          </a:bodyPr>
          <a:lstStyle/>
          <a:p>
            <a:r>
              <a:rPr lang="uk-UA" sz="3200" dirty="0" smtClean="0"/>
              <a:t>У популярній літературі Сонце досить часто класифікують як жовтий карлик.</a:t>
            </a:r>
          </a:p>
          <a:p>
            <a:endParaRPr lang="uk-UA" dirty="0"/>
          </a:p>
        </p:txBody>
      </p:sp>
    </p:spTree>
    <p:extLst>
      <p:ext uri="{BB962C8B-B14F-4D97-AF65-F5344CB8AC3E}">
        <p14:creationId xmlns:p14="http://schemas.microsoft.com/office/powerpoint/2010/main" val="125934275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Діаметр</a:t>
            </a:r>
            <a:endParaRPr lang="uk-UA" dirty="0"/>
          </a:p>
        </p:txBody>
      </p:sp>
      <p:sp>
        <p:nvSpPr>
          <p:cNvPr id="3" name="Объект 2"/>
          <p:cNvSpPr>
            <a:spLocks noGrp="1"/>
          </p:cNvSpPr>
          <p:nvPr>
            <p:ph idx="1"/>
          </p:nvPr>
        </p:nvSpPr>
        <p:spPr>
          <a:xfrm>
            <a:off x="0" y="3025285"/>
            <a:ext cx="9144000" cy="3644075"/>
          </a:xfrm>
        </p:spPr>
        <p:txBody>
          <a:bodyPr/>
          <a:lstStyle/>
          <a:p>
            <a:pPr marL="0" indent="0" algn="ctr">
              <a:buNone/>
            </a:pPr>
            <a:r>
              <a:rPr lang="uk-UA" dirty="0" smtClean="0"/>
              <a:t>Видимий </a:t>
            </a:r>
            <a:r>
              <a:rPr lang="uk-UA" dirty="0"/>
              <a:t>кутовий діаметр Сонця дещо змінюється </a:t>
            </a:r>
            <a:r>
              <a:rPr lang="uk-UA" dirty="0" err="1"/>
              <a:t>через еліптичність орбіти</a:t>
            </a:r>
            <a:r>
              <a:rPr lang="uk-UA" dirty="0"/>
              <a:t> Землі. У середньому він становить близько 32' або 1/107 радіана, </a:t>
            </a:r>
            <a:r>
              <a:rPr lang="uk-UA" dirty="0" err="1"/>
              <a:t>тобто діаметр</a:t>
            </a:r>
            <a:r>
              <a:rPr lang="uk-UA" dirty="0"/>
              <a:t> Сонця дорівнює 1/107 а.о., або приблизно 1 400 000 км. Згідно із </a:t>
            </a:r>
            <a:r>
              <a:rPr lang="uk-UA" dirty="0" smtClean="0"/>
              <a:t>останніми </a:t>
            </a:r>
            <a:r>
              <a:rPr lang="uk-UA" dirty="0" err="1" smtClean="0"/>
              <a:t>спос</a:t>
            </a:r>
            <a:r>
              <a:rPr lang="uk-UA" dirty="0" smtClean="0"/>
              <a:t>тереженнями</a:t>
            </a:r>
            <a:r>
              <a:rPr lang="uk-UA" dirty="0"/>
              <a:t> </a:t>
            </a:r>
            <a:r>
              <a:rPr lang="uk-UA" dirty="0" smtClean="0"/>
              <a:t>НАСА ,</a:t>
            </a:r>
            <a:r>
              <a:rPr lang="uk-UA" dirty="0"/>
              <a:t> радіус Сонця становить 696 342 км із похибкою 65 </a:t>
            </a:r>
            <a:r>
              <a:rPr lang="uk-UA" dirty="0" smtClean="0"/>
              <a:t>км.</a:t>
            </a:r>
            <a:endParaRPr lang="uk-UA" dirty="0"/>
          </a:p>
          <a:p>
            <a:pPr marL="0" indent="0">
              <a:buNone/>
            </a:pPr>
            <a:endParaRPr lang="uk-UA" dirty="0"/>
          </a:p>
        </p:txBody>
      </p:sp>
      <p:pic>
        <p:nvPicPr>
          <p:cNvPr id="5123" name="Picture 3" descr="C:\Users\Anny\AppData\Local\Microsoft\Windows\Temporary Internet Files\Content.IE5\OBNIV21E\MC90035509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24744"/>
            <a:ext cx="8584932"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10025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Gray Segoe 4-3 template-template_April-17-2007">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Белый текст и шрифт Courier для слайдов с кодом">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Green with White Fence Segoe_TP10286746">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Trebuchet MS"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Белый текст и шрифт Courier для слайдов с кодом">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1_White Template with blue-green Segoe_TP10286786">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2_Белый текст и шрифт Courier для слайдов с кодом">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TS010286737</Template>
  <TotalTime>385</TotalTime>
  <Words>760</Words>
  <Application>Microsoft Office PowerPoint</Application>
  <PresentationFormat>Экран (4:3)</PresentationFormat>
  <Paragraphs>105</Paragraphs>
  <Slides>39</Slides>
  <Notes>0</Notes>
  <HiddenSlides>0</HiddenSlides>
  <MMClips>0</MMClips>
  <ScaleCrop>false</ScaleCrop>
  <HeadingPairs>
    <vt:vector size="4" baseType="variant">
      <vt:variant>
        <vt:lpstr>Тема</vt:lpstr>
      </vt:variant>
      <vt:variant>
        <vt:i4>6</vt:i4>
      </vt:variant>
      <vt:variant>
        <vt:lpstr>Заголовки слайдов</vt:lpstr>
      </vt:variant>
      <vt:variant>
        <vt:i4>39</vt:i4>
      </vt:variant>
    </vt:vector>
  </HeadingPairs>
  <TitlesOfParts>
    <vt:vector size="45" baseType="lpstr">
      <vt:lpstr>Gray Segoe 4-3 template-template_April-17-2007</vt:lpstr>
      <vt:lpstr>Белый текст и шрифт Courier для слайдов с кодом</vt:lpstr>
      <vt:lpstr>1_Green with White Fence Segoe_TP10286746</vt:lpstr>
      <vt:lpstr>1_Белый текст и шрифт Courier для слайдов с кодом</vt:lpstr>
      <vt:lpstr>1_White Template with blue-green Segoe_TP10286786</vt:lpstr>
      <vt:lpstr>2_Белый текст и шрифт Courier для слайдов с кодом</vt:lpstr>
      <vt:lpstr>Сонце</vt:lpstr>
      <vt:lpstr>Презентация PowerPoint</vt:lpstr>
      <vt:lpstr>Презентация PowerPoint</vt:lpstr>
      <vt:lpstr>Презентация PowerPoint</vt:lpstr>
      <vt:lpstr>Презентация PowerPoint</vt:lpstr>
      <vt:lpstr>Презентация PowerPoint</vt:lpstr>
      <vt:lpstr>Загальні характеристики та хімічний склад Сонця</vt:lpstr>
      <vt:lpstr>Спектральний клас Сонця</vt:lpstr>
      <vt:lpstr>Діаметр</vt:lpstr>
      <vt:lpstr>Хімічний склад</vt:lpstr>
      <vt:lpstr>Густина та температура</vt:lpstr>
      <vt:lpstr>Презентация PowerPoint</vt:lpstr>
      <vt:lpstr>Презентация PowerPoint</vt:lpstr>
      <vt:lpstr>Сонячна активність і сонячні цикли</vt:lpstr>
      <vt:lpstr>Сонячна активність</vt:lpstr>
      <vt:lpstr>Презентация PowerPoint</vt:lpstr>
      <vt:lpstr>Сонце як змінна зірка</vt:lpstr>
      <vt:lpstr>Еволюція Сонця як зірки</vt:lpstr>
      <vt:lpstr>Внутрішня будова Сонця</vt:lpstr>
      <vt:lpstr>Презентация PowerPoint</vt:lpstr>
      <vt:lpstr>Презентация PowerPoint</vt:lpstr>
      <vt:lpstr>Презентация PowerPoint</vt:lpstr>
      <vt:lpstr>Презентация PowerPoint</vt:lpstr>
      <vt:lpstr>Презентация PowerPoint</vt:lpstr>
      <vt:lpstr>Атмосфера Сонця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Магнітні поля Сонця</vt:lpstr>
      <vt:lpstr>Презентация PowerPoint</vt:lpstr>
      <vt:lpstr>Презентация PowerPoint</vt:lpstr>
      <vt:lpstr>Рух і положення Сонця</vt:lpstr>
      <vt:lpstr>Спостереження Сонця</vt:lpstr>
      <vt:lpstr>Цікаві факти</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Основні відомості про Сонце. Його будова та джерела енергії. Сонячна активність та її вплив нв землю .</dc:title>
  <dc:creator>Anny</dc:creator>
  <cp:lastModifiedBy>Anny</cp:lastModifiedBy>
  <cp:revision>30</cp:revision>
  <dcterms:created xsi:type="dcterms:W3CDTF">2014-02-23T10:20:05Z</dcterms:created>
  <dcterms:modified xsi:type="dcterms:W3CDTF">2014-02-23T16:45:11Z</dcterms:modified>
</cp:coreProperties>
</file>